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3"/>
    <p:sldMasterId id="2147483684" r:id="rId4"/>
  </p:sldMasterIdLst>
  <p:notesMasterIdLst>
    <p:notesMasterId r:id="rId45"/>
  </p:notesMasterIdLst>
  <p:sldIdLst>
    <p:sldId id="1321" r:id="rId5"/>
    <p:sldId id="1447" r:id="rId6"/>
    <p:sldId id="1449" r:id="rId7"/>
    <p:sldId id="257" r:id="rId8"/>
    <p:sldId id="1463" r:id="rId9"/>
    <p:sldId id="1451" r:id="rId10"/>
    <p:sldId id="1342" r:id="rId11"/>
    <p:sldId id="1334" r:id="rId12"/>
    <p:sldId id="1333" r:id="rId13"/>
    <p:sldId id="1410" r:id="rId14"/>
    <p:sldId id="1445" r:id="rId15"/>
    <p:sldId id="1468" r:id="rId16"/>
    <p:sldId id="1469" r:id="rId17"/>
    <p:sldId id="1452" r:id="rId18"/>
    <p:sldId id="1310" r:id="rId19"/>
    <p:sldId id="258" r:id="rId20"/>
    <p:sldId id="1361" r:id="rId21"/>
    <p:sldId id="1318" r:id="rId22"/>
    <p:sldId id="1335" r:id="rId23"/>
    <p:sldId id="1359" r:id="rId24"/>
    <p:sldId id="1456" r:id="rId25"/>
    <p:sldId id="1364" r:id="rId26"/>
    <p:sldId id="1453" r:id="rId27"/>
    <p:sldId id="1387" r:id="rId28"/>
    <p:sldId id="1464" r:id="rId29"/>
    <p:sldId id="1366" r:id="rId30"/>
    <p:sldId id="1369" r:id="rId31"/>
    <p:sldId id="1371" r:id="rId32"/>
    <p:sldId id="1355" r:id="rId33"/>
    <p:sldId id="1424" r:id="rId34"/>
    <p:sldId id="1374" r:id="rId35"/>
    <p:sldId id="1376" r:id="rId36"/>
    <p:sldId id="1380" r:id="rId37"/>
    <p:sldId id="1425" r:id="rId38"/>
    <p:sldId id="1426" r:id="rId39"/>
    <p:sldId id="1299" r:id="rId40"/>
    <p:sldId id="1439" r:id="rId41"/>
    <p:sldId id="1389" r:id="rId42"/>
    <p:sldId id="1284" r:id="rId43"/>
    <p:sldId id="27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A80044"/>
    <a:srgbClr val="FF0066"/>
    <a:srgbClr val="61048A"/>
    <a:srgbClr val="AE08F8"/>
    <a:srgbClr val="8B06C6"/>
    <a:srgbClr val="FF6699"/>
    <a:srgbClr val="FFCE33"/>
    <a:srgbClr val="EB43E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D7EB-DF7D-467A-8545-B685659D9A4B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23BCA-4380-47F5-B3F8-54C0767027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5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182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662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FB3BC-9DFD-D09A-DCD2-2AF3F2BC8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A79DF-43F6-C0E2-E563-F4624AD17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A84EB-50E3-372A-3184-F88FBF133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CFBAD-212C-7CB8-C1B5-2A6A1C249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50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DE79-31D2-5BA7-B068-1E0AD850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989AF-9335-AA1C-C8B7-EA52C8396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C7A7F7-0630-156A-BD16-1844A23E0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59AAC-2D97-129D-7BD7-FB2621FC6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4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09D9F-F703-08A8-609C-8FC54DEFD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65AF2-5A41-F8FD-4164-D4CE47CAD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1E062B-588C-A548-E085-2D31D702D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B677F-45F9-1025-20C3-E17D80F91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26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38B-4142-B230-4611-5E4E5BE48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FBF46-C322-6A46-36A3-A484318C6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2BFCF-9494-F261-32A3-28AF1E1C9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7674-8DAB-FB4B-8FC6-50F048EDD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817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47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011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96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19B1E-83C7-2EA6-78EF-E3E09BD55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F2940-A635-3F02-6534-94A1D4A31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56426-12DA-DE39-5DFD-EAF0F7B84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AD43A-5706-2A55-097D-3CB4AD80D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674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359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36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87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151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310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62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234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3AADA-FB82-1F65-816F-CBA7867F8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C936E-2948-405F-BDAB-5F6E59EDE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E48FC-7ECE-594D-8EEA-576C33380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4936A-ADF2-4461-0E72-8F64FB2A3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93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63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0A136-C9D3-960D-DD08-A402E40B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862AE-D3C0-A426-4D3B-0465EC556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9A9AD-9AE3-8385-6AF8-AF06FF035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41A28-AA7A-21EA-6DD4-59764A229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21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7FE0-D9BB-E41D-AE4D-A298A0702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1E23B-4B35-4389-5727-4CE3EB433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72D20-6ECC-18C6-29D2-44BD7938C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A61B5-6AD3-9EFA-E148-41B5D678D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439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20C51-F50B-50B9-4FB1-D78C191F7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C6DF9-AA1F-5098-215F-64EDA85BC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12CA1-DC73-BCEC-76A9-826ED90D8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F9F42-6AAF-1A2F-7F23-53823F8B4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040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C99E-0C4D-6474-2C22-8AB35D74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FFAAA-5282-AE98-9FE2-1F80E2A0E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676D3-2F4C-8463-E485-48BC345FE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A5CDE-9C78-F5D6-D318-ABC3687B5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83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97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E18B8-AE04-42B1-E93B-7F97208C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0E90B-9735-5CBA-A9F4-2386292E7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DB9A45-336A-0EFB-DAA5-CBF518765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F2537-6C2D-4B93-1367-CA277059A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296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BDA98-3EE4-1EA6-BBF2-26B2B5B9C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7C8DB-E83F-5E25-39E4-D3D7E5CA7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988D7-E05E-5F55-9590-80BD7A2EC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BEA18-6D52-036D-D747-B7CC4F21F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75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1C2B-2B6B-6DF4-12EF-4738E686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04A7F-18E5-684B-9E45-F9C580B2F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BCC29-5701-DF78-7D5B-CBFA2108F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AA2FF-8D59-C7C9-7C09-7FAB3A34E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8C1FF-BBA2-4870-A424-EFA5D0D63E1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43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799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13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E662B-7810-46E8-8074-CC5E1B0D61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38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E662B-7810-46E8-8074-CC5E1B0D610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000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C2774-BE81-7AA7-5FD3-4CA96DEC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EA70E-EA9E-D82F-E7FF-D58BF892E9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04AE5-409C-D4D3-3C29-2372DD7C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EDB0E-BA4A-9D23-5D08-8A81FC016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01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E662B-7810-46E8-8074-CC5E1B0D610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336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2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6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18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C1BBC-075C-FDE5-4063-624FBA407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A8F52-1CB3-6F67-541B-10B56436A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9E196-AA73-ACD1-3B0D-538F22BA0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C1BA5-C27C-94CB-4F12-15859EBA3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2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738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136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23BCA-4380-47F5-B3F8-54C0767027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5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5954-1D14-B768-F6D7-7628D7D2D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D7033-9F19-3BB8-A899-4D1BFCB8C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220B6-549A-5CC9-999A-2FA62750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B854E-6FA8-4900-7AA5-160FBE38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D6225-092C-7764-3A2C-2CCF8EEA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6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D356-B3E6-57E2-5224-2F2F1459E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CF757-1724-BD9F-A311-51640F6A2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CB461-49F0-35EE-D9D8-E1F9BE07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5EB27-C7BD-95D7-D75E-D018A215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276FC-7810-D5BB-98E6-A012154F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DB4C8-7910-9C86-2210-32E6238F4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AF620-3EF4-928C-33CB-07664A783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D87F-250E-1C3E-2389-CC4A592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A5A73-CE8F-0CC0-E8F4-9BC97F8A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70C2-8B1D-5A90-1969-6119091A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998C-257D-13FD-4A17-756A1761C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30CE8-F004-F155-A256-1B1F27B0C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2CED-18A6-8F8D-9454-21A2CEE47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84EA6-C3ED-5E5D-87A6-E360AAC9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B7668-F10C-2ACF-48AC-D45B707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11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8821-3BCF-88B4-7F8C-18331CF2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DE1E-9F9A-50AB-A70F-4BC6D585B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52831-6BA6-50D2-E5C3-03093A3C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75DFF-2287-425B-4218-D979D85B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F7124-D899-8E3C-D53A-6FFE8801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73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CFDF1-CB73-B0FE-2E88-77739507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59768-DEC3-5037-B89F-02815701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1B22D-FFAC-0809-D225-322412E4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AE854-A2B3-C376-B373-B9417FB7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C142F-D0CE-3401-36EF-DBBE3590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4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CF1AD-9E12-CC22-3F21-67108113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2AAFE-3F07-C9BC-1651-39C5E135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427CA-26DD-2209-4F36-75E9CC581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0864C-5BBA-9B64-6962-C2313BB7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EDADF-53B2-A6E8-4B8A-5B4B2A71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88FB0-5AFA-DCA6-D05F-3678EADB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0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D92A-62AB-E2DC-73CB-10C432E1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A507B-6F28-E514-0A9A-C33F51179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A1B5A-EE47-1981-C029-2CFADF40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B25FF-19A7-3BAF-D5D6-27B2F2337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982F8-D325-6FEA-04CD-B8F685953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38CA7-D865-C331-D13A-F522EBAA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BFDEA-01C6-916B-0C3D-7902FFA6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311E8-5CBD-FD8B-791B-D510087A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96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D4A6-792F-C255-D5A8-754ACA5D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411D7-B239-1B2B-B793-A513E379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FBFAE-F528-65EE-D542-4D5ACD78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B1AA9-35A9-6EBD-BAF6-8890EBC8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26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B3C44-C6A9-9170-1A8A-A540A15B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62D40-6894-C99C-C2F9-BA756A66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E81DC-DA37-DF44-77AD-B3A5A8B5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0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4B45-A846-FEDA-2DB6-079EEEEB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7110-26DC-46F8-312A-2B8894E44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26F47-F3E2-7F1C-4900-07C741266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3893A-C3E0-0182-0E6F-26E212AC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61199-9613-AD37-A7C5-69F5658D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7D229-EB3E-15DC-7720-ACEDB3D9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4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2081-24FE-A82D-C12C-7AF50786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C5687-7FBA-01CF-A22A-A6564EB68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127C9-4238-E61D-17E5-3802EFE1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FD4AB-8AEB-F1EB-4006-D93AEC9F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C350-23FF-45C7-E80E-F87E8E8E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19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FAFF-E154-DB14-102F-CC2254D6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E9B8F-F385-0DC1-C350-160C828FDF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6CA4A-A8B9-E30B-10BE-65B708AE7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19ACD-E123-C94C-B225-7D7D578A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4E83B-BA7D-15F2-1BF9-D1390646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38079-1620-A337-4D4E-E8EA6E1F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0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E098-1CA6-D1AE-081A-D89388A3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8A144-67B2-3BF7-D820-A4D66C064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B598F-5EB0-C1EF-14E3-1FA93F5F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18F30-10F6-4F6F-F7B6-DD69B2C5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45DB8-32CD-B1BB-F7F6-0E7277A6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23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A3EF-E512-BA14-4F22-679FEB42B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D26BA-451C-442B-839C-E71A32B6A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4BBB3-31C2-FB50-423F-33E9530D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A117C-92FC-1546-68CF-134EDFC7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C4277-820E-863E-BA18-7DF5E5AF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E59D-A1AB-C04C-DF51-0E8F75CE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9F578-D366-CC3A-C557-4C6CF72EC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0E995-2939-B6A0-FE29-86050641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A88F-169F-A474-E64A-7F47C776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563CF-F91D-C859-E730-06D914C6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3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6F46-3C8C-EDEC-0633-1835A57B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08877-A744-B552-63A7-232E6B00E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9BBAF-7FCE-AEB8-C226-5191D19B5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324AC-A5B8-ACF7-C6A6-F562DAC7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18CD1-6B42-42E0-A68E-B8DD0DF1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1230D-BCB2-0FBB-EF77-761CBADC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6837-0F2B-00C5-1714-B5F6CBF3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45FDF-FF12-18DB-0D5A-075249A5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96B65-4FF7-0181-5FF0-855C1520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09A49-8F0B-10B9-BF04-26B6A48AA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28E7C-59FE-E05B-7AA4-DF3E73F7D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C2D7E-30DA-144D-98E0-F0FBE4BB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A71E4-F0E8-D863-B6D5-4A463CCA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AD932-DB83-8140-D2E3-1D712D80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9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9065-7C5A-9CBE-421A-725ECEEC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2A2E3-D028-2EF2-B489-43B6F13A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895B8-70FC-31AB-AA40-10920384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6D9F4-0A55-6069-E17E-961CB475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0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9FB65-CF8A-8484-A60F-CA9C9BF4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CD9F8-D707-406F-8520-9A15280E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523C2-0B96-CA27-0C41-E716EB68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9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887A-E33B-1398-95F7-B2AEE459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1C55-3798-7BAA-D383-9D2C8CCF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63377-C6D3-7D78-832E-5E67BCEB0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E1595-07E1-6121-7BCF-998D731D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E088F-7E79-6338-6484-09419C6C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6AE3-3111-1E8D-9FDE-D1FC98B9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97B5-AD87-431D-5139-F541BEB0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F56BCF-9516-4E14-B20B-F0011EA65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D1544-BE07-6F9B-30CF-513309DC4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477C1-248B-5517-8F6E-0C49F957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1202B-8F0C-0EEF-CC26-A213E858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C14EE-5A12-D51C-5093-1D311268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and pink hearts&#10;&#10;AI-generated content may be incorrect.">
            <a:extLst>
              <a:ext uri="{FF2B5EF4-FFF2-40B4-BE49-F238E27FC236}">
                <a16:creationId xmlns:a16="http://schemas.microsoft.com/office/drawing/2014/main" id="{54654477-9C1A-24D6-15D9-34D572DC4F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12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2758D-8F4F-8D62-C5D3-6C214810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7DA24-099A-3105-5CB3-578C38237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311D-1F3E-D9EC-1A5D-BE323FA01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19DC5-3A58-7AD8-2271-05F66A79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C0DE5-3C8A-C564-3E49-5BAF59BF7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3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F730F-18F5-3CF4-0A29-A02293A5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8EA11-3B96-FF75-FB99-F08879226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92049-B2CE-CC02-7ECE-E3BC0D18E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6A8F1-A577-8B47-9DB8-E7AD4138ED91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AC8C6-1C8F-0D1D-7C07-D9AA9E35A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38C89-2FB6-C4ED-716E-0B3D27AF2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4D8C1-D30E-814A-A7C0-6E83F71430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blue and pink hearts&#10;&#10;AI-generated content may be incorrect.">
            <a:extLst>
              <a:ext uri="{FF2B5EF4-FFF2-40B4-BE49-F238E27FC236}">
                <a16:creationId xmlns:a16="http://schemas.microsoft.com/office/drawing/2014/main" id="{2370CFD4-1CC7-1E1C-6EAA-CD9A45AD81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aingbuissonnews.com/care-markets-content/news/ukhca-rebrands-to-the-homecare-association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18" Type="http://schemas.microsoft.com/office/2007/relationships/hdphoto" Target="../media/hdphoto6.wdp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0.jpe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11" Type="http://schemas.openxmlformats.org/officeDocument/2006/relationships/image" Target="../media/image49.jpeg"/><Relationship Id="rId5" Type="http://schemas.openxmlformats.org/officeDocument/2006/relationships/image" Target="../media/image45.jpeg"/><Relationship Id="rId15" Type="http://schemas.openxmlformats.org/officeDocument/2006/relationships/image" Target="../media/image52.jpeg"/><Relationship Id="rId10" Type="http://schemas.microsoft.com/office/2007/relationships/hdphoto" Target="../media/hdphoto4.wdp"/><Relationship Id="rId19" Type="http://schemas.openxmlformats.org/officeDocument/2006/relationships/image" Target="../media/image55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microsoft.com/office/2007/relationships/hdphoto" Target="../media/hdphoto10.wdp"/><Relationship Id="rId26" Type="http://schemas.openxmlformats.org/officeDocument/2006/relationships/image" Target="../media/image88.png"/><Relationship Id="rId39" Type="http://schemas.openxmlformats.org/officeDocument/2006/relationships/image" Target="../media/image98.png"/><Relationship Id="rId21" Type="http://schemas.openxmlformats.org/officeDocument/2006/relationships/image" Target="../media/image84.png"/><Relationship Id="rId34" Type="http://schemas.openxmlformats.org/officeDocument/2006/relationships/image" Target="../media/image94.png"/><Relationship Id="rId42" Type="http://schemas.openxmlformats.org/officeDocument/2006/relationships/image" Target="../media/image100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0.jpe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microsoft.com/office/2007/relationships/hdphoto" Target="../media/hdphoto11.wdp"/><Relationship Id="rId32" Type="http://schemas.microsoft.com/office/2007/relationships/hdphoto" Target="../media/hdphoto13.wdp"/><Relationship Id="rId37" Type="http://schemas.openxmlformats.org/officeDocument/2006/relationships/image" Target="../media/image96.png"/><Relationship Id="rId40" Type="http://schemas.microsoft.com/office/2007/relationships/hdphoto" Target="../media/hdphoto15.wdp"/><Relationship Id="rId45" Type="http://schemas.microsoft.com/office/2007/relationships/hdphoto" Target="../media/hdphoto17.wdp"/><Relationship Id="rId5" Type="http://schemas.openxmlformats.org/officeDocument/2006/relationships/image" Target="../media/image69.png"/><Relationship Id="rId15" Type="http://schemas.openxmlformats.org/officeDocument/2006/relationships/image" Target="../media/image79.jpeg"/><Relationship Id="rId23" Type="http://schemas.openxmlformats.org/officeDocument/2006/relationships/image" Target="../media/image86.png"/><Relationship Id="rId28" Type="http://schemas.openxmlformats.org/officeDocument/2006/relationships/image" Target="../media/image90.png"/><Relationship Id="rId36" Type="http://schemas.microsoft.com/office/2007/relationships/hdphoto" Target="../media/hdphoto14.wdp"/><Relationship Id="rId10" Type="http://schemas.openxmlformats.org/officeDocument/2006/relationships/image" Target="../media/image74.png"/><Relationship Id="rId19" Type="http://schemas.openxmlformats.org/officeDocument/2006/relationships/image" Target="../media/image82.png"/><Relationship Id="rId31" Type="http://schemas.openxmlformats.org/officeDocument/2006/relationships/image" Target="../media/image92.png"/><Relationship Id="rId44" Type="http://schemas.openxmlformats.org/officeDocument/2006/relationships/image" Target="../media/image101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jpeg"/><Relationship Id="rId22" Type="http://schemas.openxmlformats.org/officeDocument/2006/relationships/image" Target="../media/image85.png"/><Relationship Id="rId27" Type="http://schemas.openxmlformats.org/officeDocument/2006/relationships/image" Target="../media/image89.png"/><Relationship Id="rId30" Type="http://schemas.microsoft.com/office/2007/relationships/hdphoto" Target="../media/hdphoto12.wdp"/><Relationship Id="rId35" Type="http://schemas.openxmlformats.org/officeDocument/2006/relationships/image" Target="../media/image95.png"/><Relationship Id="rId43" Type="http://schemas.microsoft.com/office/2007/relationships/hdphoto" Target="../media/hdphoto16.wdp"/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7.jpeg"/><Relationship Id="rId33" Type="http://schemas.openxmlformats.org/officeDocument/2006/relationships/image" Target="../media/image93.png"/><Relationship Id="rId38" Type="http://schemas.openxmlformats.org/officeDocument/2006/relationships/image" Target="../media/image97.png"/><Relationship Id="rId20" Type="http://schemas.openxmlformats.org/officeDocument/2006/relationships/image" Target="../media/image83.png"/><Relationship Id="rId41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areerorigin.com.au/aged-care-and-support-rol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hyperlink" Target="https://www.pngall.com/pen-png/download/5655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11" Type="http://schemas.openxmlformats.org/officeDocument/2006/relationships/hyperlink" Target="https://www.vecteezy.com/png/20974394-open-spiral-notebook-isolated-with-clipping-path-for-mockup" TargetMode="External"/><Relationship Id="rId5" Type="http://schemas.openxmlformats.org/officeDocument/2006/relationships/image" Target="../media/image7.gif"/><Relationship Id="rId15" Type="http://schemas.openxmlformats.org/officeDocument/2006/relationships/image" Target="../media/image15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homecareangelstx.com/services/medication-supervision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microsoft.com/office/2007/relationships/hdphoto" Target="../media/hdphoto19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microsoft.com/office/2007/relationships/hdphoto" Target="../media/hdphoto18.wdp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openxmlformats.org/officeDocument/2006/relationships/hyperlink" Target="https://pluspng.com/water-glass-hd-png-6896.html" TargetMode="External"/><Relationship Id="rId26" Type="http://schemas.openxmlformats.org/officeDocument/2006/relationships/image" Target="../media/image130.png"/><Relationship Id="rId3" Type="http://schemas.microsoft.com/office/2007/relationships/hdphoto" Target="../media/hdphoto20.wdp"/><Relationship Id="rId21" Type="http://schemas.openxmlformats.org/officeDocument/2006/relationships/hyperlink" Target="https://www.istockphoto.com/photos/statin" TargetMode="External"/><Relationship Id="rId7" Type="http://schemas.openxmlformats.org/officeDocument/2006/relationships/image" Target="../media/image120.png"/><Relationship Id="rId12" Type="http://schemas.openxmlformats.org/officeDocument/2006/relationships/image" Target="../media/image123.png"/><Relationship Id="rId17" Type="http://schemas.openxmlformats.org/officeDocument/2006/relationships/image" Target="../media/image126.png"/><Relationship Id="rId25" Type="http://schemas.microsoft.com/office/2007/relationships/hdphoto" Target="../media/hdphoto27.wdp"/><Relationship Id="rId2" Type="http://schemas.openxmlformats.org/officeDocument/2006/relationships/image" Target="../media/image117.png"/><Relationship Id="rId16" Type="http://schemas.openxmlformats.org/officeDocument/2006/relationships/image" Target="../media/image125.gif"/><Relationship Id="rId20" Type="http://schemas.microsoft.com/office/2007/relationships/hdphoto" Target="../media/hdphoto26.wdp"/><Relationship Id="rId29" Type="http://schemas.openxmlformats.org/officeDocument/2006/relationships/hyperlink" Target="https://support.ardens.org.uk/support/solutions/articles/31000158414-mar-charts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21.wdp"/><Relationship Id="rId11" Type="http://schemas.microsoft.com/office/2007/relationships/hdphoto" Target="../media/hdphoto23.wdp"/><Relationship Id="rId24" Type="http://schemas.openxmlformats.org/officeDocument/2006/relationships/image" Target="../media/image129.png"/><Relationship Id="rId5" Type="http://schemas.openxmlformats.org/officeDocument/2006/relationships/image" Target="../media/image119.png"/><Relationship Id="rId15" Type="http://schemas.microsoft.com/office/2007/relationships/hdphoto" Target="../media/hdphoto25.wdp"/><Relationship Id="rId23" Type="http://schemas.openxmlformats.org/officeDocument/2006/relationships/hyperlink" Target="https://www.dreamstime.com/royalty-free-stock-photo-pills-capsules-blister-packs-image33724245" TargetMode="External"/><Relationship Id="rId28" Type="http://schemas.openxmlformats.org/officeDocument/2006/relationships/image" Target="../media/image131.png"/><Relationship Id="rId10" Type="http://schemas.openxmlformats.org/officeDocument/2006/relationships/image" Target="../media/image122.png"/><Relationship Id="rId19" Type="http://schemas.openxmlformats.org/officeDocument/2006/relationships/image" Target="../media/image127.png"/><Relationship Id="rId31" Type="http://schemas.openxmlformats.org/officeDocument/2006/relationships/hyperlink" Target="https://assistinghands.com/20/illinois/hinsdale/blog/dementia-caregiver-duties/" TargetMode="External"/><Relationship Id="rId4" Type="http://schemas.openxmlformats.org/officeDocument/2006/relationships/image" Target="../media/image118.jpe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Relationship Id="rId22" Type="http://schemas.openxmlformats.org/officeDocument/2006/relationships/image" Target="../media/image128.jpeg"/><Relationship Id="rId27" Type="http://schemas.microsoft.com/office/2007/relationships/hdphoto" Target="../media/hdphoto28.wdp"/><Relationship Id="rId30" Type="http://schemas.openxmlformats.org/officeDocument/2006/relationships/image" Target="../media/image1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istockphoto.com/photos/statin" TargetMode="External"/><Relationship Id="rId4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ssistinghands.com/20/illinois/hinsdale/blog/dementia-caregiver-dutie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hyperlink" Target="https://garmusic.weebly.com/blog/how-to-create-breakout-rooms-in-zo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support.ardens.org.uk/support/solutions/articles/31000158414-mar-chart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3" Type="http://schemas.microsoft.com/office/2007/relationships/hdphoto" Target="../media/hdphoto33.wdp"/><Relationship Id="rId18" Type="http://schemas.openxmlformats.org/officeDocument/2006/relationships/image" Target="../media/image141.png"/><Relationship Id="rId26" Type="http://schemas.microsoft.com/office/2007/relationships/hdphoto" Target="../media/hdphoto37.wdp"/><Relationship Id="rId39" Type="http://schemas.openxmlformats.org/officeDocument/2006/relationships/image" Target="../media/image153.png"/><Relationship Id="rId21" Type="http://schemas.openxmlformats.org/officeDocument/2006/relationships/image" Target="../media/image142.png"/><Relationship Id="rId34" Type="http://schemas.openxmlformats.org/officeDocument/2006/relationships/image" Target="../media/image150.png"/><Relationship Id="rId7" Type="http://schemas.microsoft.com/office/2007/relationships/hdphoto" Target="../media/hdphoto31.wdp"/><Relationship Id="rId12" Type="http://schemas.openxmlformats.org/officeDocument/2006/relationships/image" Target="../media/image139.png"/><Relationship Id="rId17" Type="http://schemas.openxmlformats.org/officeDocument/2006/relationships/hyperlink" Target="https://www.onlymyhealth.com/causes-and-tips-to-prevent-morning-nausea-1672989887" TargetMode="External"/><Relationship Id="rId25" Type="http://schemas.openxmlformats.org/officeDocument/2006/relationships/image" Target="../media/image144.png"/><Relationship Id="rId33" Type="http://schemas.microsoft.com/office/2007/relationships/hdphoto" Target="../media/hdphoto39.wdp"/><Relationship Id="rId38" Type="http://schemas.openxmlformats.org/officeDocument/2006/relationships/image" Target="../media/image152.png"/><Relationship Id="rId2" Type="http://schemas.openxmlformats.org/officeDocument/2006/relationships/notesSlide" Target="../notesSlides/notesSlide33.xml"/><Relationship Id="rId16" Type="http://schemas.microsoft.com/office/2007/relationships/hdphoto" Target="../media/hdphoto34.wdp"/><Relationship Id="rId20" Type="http://schemas.openxmlformats.org/officeDocument/2006/relationships/hyperlink" Target="https://www.vecteezy.com/photo/3046457-man-holding-his-stomach-and-tissue-paper-suffering-from-diarrhea" TargetMode="External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11" Type="http://schemas.openxmlformats.org/officeDocument/2006/relationships/hyperlink" Target="https://www.publicdomainpictures.net/view-image.php?image=261441&amp;picture=gyomorfajdalom" TargetMode="External"/><Relationship Id="rId24" Type="http://schemas.openxmlformats.org/officeDocument/2006/relationships/image" Target="../media/image143.png"/><Relationship Id="rId32" Type="http://schemas.openxmlformats.org/officeDocument/2006/relationships/image" Target="../media/image149.png"/><Relationship Id="rId37" Type="http://schemas.microsoft.com/office/2007/relationships/hdphoto" Target="../media/hdphoto41.wdp"/><Relationship Id="rId5" Type="http://schemas.openxmlformats.org/officeDocument/2006/relationships/hyperlink" Target="https://www.today.com/health/mind-body/best-time-to-take-allergy-medicine-rcna138844" TargetMode="External"/><Relationship Id="rId15" Type="http://schemas.openxmlformats.org/officeDocument/2006/relationships/image" Target="../media/image140.png"/><Relationship Id="rId23" Type="http://schemas.openxmlformats.org/officeDocument/2006/relationships/hyperlink" Target="https://www.nccih.nih.gov/health/asthma-and-complementary-health-approaches-what-you-need-to-know" TargetMode="External"/><Relationship Id="rId28" Type="http://schemas.microsoft.com/office/2007/relationships/hdphoto" Target="../media/hdphoto38.wdp"/><Relationship Id="rId36" Type="http://schemas.openxmlformats.org/officeDocument/2006/relationships/image" Target="../media/image151.png"/><Relationship Id="rId10" Type="http://schemas.microsoft.com/office/2007/relationships/hdphoto" Target="../media/hdphoto32.wdp"/><Relationship Id="rId19" Type="http://schemas.microsoft.com/office/2007/relationships/hdphoto" Target="../media/hdphoto35.wdp"/><Relationship Id="rId31" Type="http://schemas.openxmlformats.org/officeDocument/2006/relationships/image" Target="../media/image148.png"/><Relationship Id="rId4" Type="http://schemas.microsoft.com/office/2007/relationships/hdphoto" Target="../media/hdphoto30.wdp"/><Relationship Id="rId9" Type="http://schemas.openxmlformats.org/officeDocument/2006/relationships/image" Target="../media/image138.png"/><Relationship Id="rId14" Type="http://schemas.openxmlformats.org/officeDocument/2006/relationships/hyperlink" Target="https://khealth.com/learn/anxiety/what-is/" TargetMode="External"/><Relationship Id="rId22" Type="http://schemas.microsoft.com/office/2007/relationships/hdphoto" Target="../media/hdphoto36.wdp"/><Relationship Id="rId27" Type="http://schemas.openxmlformats.org/officeDocument/2006/relationships/image" Target="../media/image145.png"/><Relationship Id="rId30" Type="http://schemas.openxmlformats.org/officeDocument/2006/relationships/image" Target="../media/image147.png"/><Relationship Id="rId35" Type="http://schemas.microsoft.com/office/2007/relationships/hdphoto" Target="../media/hdphoto40.wdp"/><Relationship Id="rId8" Type="http://schemas.openxmlformats.org/officeDocument/2006/relationships/hyperlink" Target="https://www.cam.ac.uk/research/news/discovery-of-origin-of-oesophageal-cancer-cells-highlights-importance-of-screening-for-pre-cancerous" TargetMode="External"/><Relationship Id="rId3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7.png"/><Relationship Id="rId18" Type="http://schemas.openxmlformats.org/officeDocument/2006/relationships/image" Target="../media/image170.png"/><Relationship Id="rId3" Type="http://schemas.openxmlformats.org/officeDocument/2006/relationships/image" Target="../media/image160.png"/><Relationship Id="rId21" Type="http://schemas.openxmlformats.org/officeDocument/2006/relationships/image" Target="../media/image172.png"/><Relationship Id="rId7" Type="http://schemas.microsoft.com/office/2007/relationships/hdphoto" Target="../media/hdphoto42.wdp"/><Relationship Id="rId12" Type="http://schemas.microsoft.com/office/2007/relationships/hdphoto" Target="../media/hdphoto44.wdp"/><Relationship Id="rId17" Type="http://schemas.microsoft.com/office/2007/relationships/hdphoto" Target="../media/hdphoto46.wdp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69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png"/><Relationship Id="rId11" Type="http://schemas.openxmlformats.org/officeDocument/2006/relationships/image" Target="../media/image166.png"/><Relationship Id="rId5" Type="http://schemas.openxmlformats.org/officeDocument/2006/relationships/image" Target="../media/image162.png"/><Relationship Id="rId15" Type="http://schemas.openxmlformats.org/officeDocument/2006/relationships/image" Target="../media/image168.png"/><Relationship Id="rId23" Type="http://schemas.microsoft.com/office/2007/relationships/hdphoto" Target="../media/hdphoto48.wdp"/><Relationship Id="rId10" Type="http://schemas.microsoft.com/office/2007/relationships/hdphoto" Target="../media/hdphoto43.wdp"/><Relationship Id="rId19" Type="http://schemas.microsoft.com/office/2007/relationships/hdphoto" Target="../media/hdphoto47.wdp"/><Relationship Id="rId4" Type="http://schemas.openxmlformats.org/officeDocument/2006/relationships/image" Target="../media/image161.png"/><Relationship Id="rId9" Type="http://schemas.openxmlformats.org/officeDocument/2006/relationships/image" Target="../media/image165.png"/><Relationship Id="rId14" Type="http://schemas.microsoft.com/office/2007/relationships/hdphoto" Target="../media/hdphoto45.wdp"/><Relationship Id="rId22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png"/><Relationship Id="rId18" Type="http://schemas.openxmlformats.org/officeDocument/2006/relationships/image" Target="../media/image183.png"/><Relationship Id="rId26" Type="http://schemas.microsoft.com/office/2007/relationships/hdphoto" Target="../media/hdphoto58.wdp"/><Relationship Id="rId39" Type="http://schemas.microsoft.com/office/2007/relationships/hdphoto" Target="../media/hdphoto64.wdp"/><Relationship Id="rId21" Type="http://schemas.microsoft.com/office/2007/relationships/hdphoto" Target="../media/hdphoto56.wdp"/><Relationship Id="rId34" Type="http://schemas.openxmlformats.org/officeDocument/2006/relationships/image" Target="../media/image192.png"/><Relationship Id="rId42" Type="http://schemas.openxmlformats.org/officeDocument/2006/relationships/image" Target="../media/image196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37.xml"/><Relationship Id="rId16" Type="http://schemas.microsoft.com/office/2007/relationships/hdphoto" Target="../media/hdphoto54.wdp"/><Relationship Id="rId20" Type="http://schemas.openxmlformats.org/officeDocument/2006/relationships/image" Target="../media/image184.png"/><Relationship Id="rId29" Type="http://schemas.openxmlformats.org/officeDocument/2006/relationships/image" Target="../media/image189.jpeg"/><Relationship Id="rId41" Type="http://schemas.microsoft.com/office/2007/relationships/hdphoto" Target="../media/hdphoto65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50.wdp"/><Relationship Id="rId11" Type="http://schemas.microsoft.com/office/2007/relationships/hdphoto" Target="../media/hdphoto52.wdp"/><Relationship Id="rId24" Type="http://schemas.openxmlformats.org/officeDocument/2006/relationships/image" Target="../media/image186.png"/><Relationship Id="rId32" Type="http://schemas.openxmlformats.org/officeDocument/2006/relationships/image" Target="../media/image191.png"/><Relationship Id="rId37" Type="http://schemas.microsoft.com/office/2007/relationships/hdphoto" Target="../media/hdphoto63.wdp"/><Relationship Id="rId40" Type="http://schemas.openxmlformats.org/officeDocument/2006/relationships/image" Target="../media/image195.png"/><Relationship Id="rId5" Type="http://schemas.openxmlformats.org/officeDocument/2006/relationships/image" Target="../media/image175.png"/><Relationship Id="rId15" Type="http://schemas.openxmlformats.org/officeDocument/2006/relationships/image" Target="../media/image181.png"/><Relationship Id="rId23" Type="http://schemas.microsoft.com/office/2007/relationships/hdphoto" Target="../media/hdphoto57.wdp"/><Relationship Id="rId28" Type="http://schemas.microsoft.com/office/2007/relationships/hdphoto" Target="../media/hdphoto59.wdp"/><Relationship Id="rId36" Type="http://schemas.openxmlformats.org/officeDocument/2006/relationships/image" Target="../media/image193.png"/><Relationship Id="rId10" Type="http://schemas.openxmlformats.org/officeDocument/2006/relationships/image" Target="../media/image178.png"/><Relationship Id="rId19" Type="http://schemas.microsoft.com/office/2007/relationships/hdphoto" Target="../media/hdphoto55.wdp"/><Relationship Id="rId31" Type="http://schemas.microsoft.com/office/2007/relationships/hdphoto" Target="../media/hdphoto60.wdp"/><Relationship Id="rId4" Type="http://schemas.microsoft.com/office/2007/relationships/hdphoto" Target="../media/hdphoto49.wdp"/><Relationship Id="rId9" Type="http://schemas.openxmlformats.org/officeDocument/2006/relationships/image" Target="../media/image177.png"/><Relationship Id="rId14" Type="http://schemas.microsoft.com/office/2007/relationships/hdphoto" Target="../media/hdphoto53.wdp"/><Relationship Id="rId22" Type="http://schemas.openxmlformats.org/officeDocument/2006/relationships/image" Target="../media/image185.png"/><Relationship Id="rId27" Type="http://schemas.openxmlformats.org/officeDocument/2006/relationships/image" Target="../media/image188.png"/><Relationship Id="rId30" Type="http://schemas.openxmlformats.org/officeDocument/2006/relationships/image" Target="../media/image190.png"/><Relationship Id="rId35" Type="http://schemas.microsoft.com/office/2007/relationships/hdphoto" Target="../media/hdphoto62.wdp"/><Relationship Id="rId8" Type="http://schemas.microsoft.com/office/2007/relationships/hdphoto" Target="../media/hdphoto51.wdp"/><Relationship Id="rId3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2.png"/><Relationship Id="rId25" Type="http://schemas.openxmlformats.org/officeDocument/2006/relationships/image" Target="../media/image187.png"/><Relationship Id="rId33" Type="http://schemas.microsoft.com/office/2007/relationships/hdphoto" Target="../media/hdphoto61.wdp"/><Relationship Id="rId38" Type="http://schemas.openxmlformats.org/officeDocument/2006/relationships/image" Target="../media/image1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.inspiredpencil.com/pictures-2023/pills-powerpoint-backgroun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vecteezy.com/free-png/5-minute-tim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hyperlink" Target="https://clipground.com/ice-cutter-clipart.html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clipartmag.com/animated-thought-bubbl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hyperlink" Target="https://www.scholastic.com/teachers/teaching-tools/articles/resources/20-goals-for-teachers-for-2020.html" TargetMode="Externa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stamfordearsyringing.co.uk/after-care/" TargetMode="External"/><Relationship Id="rId5" Type="http://schemas.openxmlformats.org/officeDocument/2006/relationships/image" Target="../media/image32.jpeg"/><Relationship Id="rId4" Type="http://schemas.openxmlformats.org/officeDocument/2006/relationships/hyperlink" Target="https://www.vrogue.co/post/learning-style-visual-learning-style-visual-learning-style-visual-learni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F116-4E26-3275-EF01-BC6CAF8AB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5F92E-A649-52F3-F403-A85080FF2456}"/>
              </a:ext>
            </a:extLst>
          </p:cNvPr>
          <p:cNvSpPr/>
          <p:nvPr/>
        </p:nvSpPr>
        <p:spPr>
          <a:xfrm>
            <a:off x="1892488" y="134726"/>
            <a:ext cx="8407021" cy="6444343"/>
          </a:xfrm>
          <a:prstGeom prst="rect">
            <a:avLst/>
          </a:prstGeom>
          <a:blipFill>
            <a:blip r:embed="rId3"/>
            <a:stretch>
              <a:fillRect b="-3655"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C:\Users\Barry Hall\AppData\Local\Microsoft\Windows\Temporary Internet Files\Content.Outlook\97SVG1SM\Be Caring.jpg">
            <a:extLst>
              <a:ext uri="{FF2B5EF4-FFF2-40B4-BE49-F238E27FC236}">
                <a16:creationId xmlns:a16="http://schemas.microsoft.com/office/drawing/2014/main" id="{1B9EF7BE-1A9A-0A51-F125-1587C75032F7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3133" y="189981"/>
            <a:ext cx="1456433" cy="152283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88A80-CAAD-B863-2E56-86DFF530BE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5321860"/>
            <a:ext cx="2475011" cy="1339342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3F1FCB9-733E-F3A6-1F18-A25B5BA72BD1}"/>
              </a:ext>
            </a:extLst>
          </p:cNvPr>
          <p:cNvSpPr/>
          <p:nvPr/>
        </p:nvSpPr>
        <p:spPr>
          <a:xfrm>
            <a:off x="3366852" y="951400"/>
            <a:ext cx="5240741" cy="5013255"/>
          </a:xfrm>
          <a:prstGeom prst="flowChartConnector">
            <a:avLst/>
          </a:prstGeom>
          <a:gradFill flip="none" rotWithShape="1">
            <a:gsLst>
              <a:gs pos="54000">
                <a:srgbClr val="B6E7FA"/>
              </a:gs>
              <a:gs pos="32000">
                <a:srgbClr val="E3F6FD"/>
              </a:gs>
              <a:gs pos="0">
                <a:schemeClr val="bg1"/>
              </a:gs>
              <a:gs pos="7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F1F5F-BD1A-210A-A5C8-07AE54B11C1E}"/>
              </a:ext>
            </a:extLst>
          </p:cNvPr>
          <p:cNvSpPr txBox="1"/>
          <p:nvPr/>
        </p:nvSpPr>
        <p:spPr>
          <a:xfrm>
            <a:off x="2901559" y="487919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/>
              <a:t>Home Care Association </a:t>
            </a:r>
          </a:p>
          <a:p>
            <a:pPr algn="ctr"/>
            <a:r>
              <a:rPr lang="en-GB" sz="2000"/>
              <a:t>&amp; Be Caring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463C9D-619F-FBAB-2BDE-325B064CA48E}"/>
              </a:ext>
            </a:extLst>
          </p:cNvPr>
          <p:cNvSpPr/>
          <p:nvPr/>
        </p:nvSpPr>
        <p:spPr>
          <a:xfrm>
            <a:off x="1" y="2791105"/>
            <a:ext cx="12192000" cy="164306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Train the Trainer</a:t>
            </a:r>
          </a:p>
          <a:p>
            <a:pPr algn="ctr"/>
            <a:r>
              <a:rPr lang="en-GB" sz="4400" b="1">
                <a:solidFill>
                  <a:schemeClr val="tx1"/>
                </a:solidFill>
              </a:rPr>
              <a:t>Safe Handling of Medication In Home Care  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0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95C6A-E3D4-12A3-27D1-7CD40ED8A6D1}"/>
              </a:ext>
            </a:extLst>
          </p:cNvPr>
          <p:cNvSpPr txBox="1"/>
          <p:nvPr/>
        </p:nvSpPr>
        <p:spPr>
          <a:xfrm>
            <a:off x="0" y="3141331"/>
            <a:ext cx="68580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/>
              <a:t>Legislations Activity</a:t>
            </a:r>
            <a:r>
              <a:rPr lang="en-GB" sz="2800"/>
              <a:t> </a:t>
            </a:r>
          </a:p>
          <a:p>
            <a:endParaRPr lang="en-GB"/>
          </a:p>
          <a:p>
            <a:r>
              <a:rPr lang="en-GB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91260-3425-6ABA-661E-04C9F72598F4}"/>
              </a:ext>
            </a:extLst>
          </p:cNvPr>
          <p:cNvSpPr txBox="1"/>
          <p:nvPr/>
        </p:nvSpPr>
        <p:spPr>
          <a:xfrm>
            <a:off x="10938962" y="503706"/>
            <a:ext cx="10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9A325-6D17-8ECA-23AC-ADAE385C1206}"/>
              </a:ext>
            </a:extLst>
          </p:cNvPr>
          <p:cNvSpPr txBox="1"/>
          <p:nvPr/>
        </p:nvSpPr>
        <p:spPr>
          <a:xfrm>
            <a:off x="10938962" y="792766"/>
            <a:ext cx="133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 Groups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3439C-0DF2-3E2B-5E64-F57363FF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" t="889" r="990" b="1038"/>
          <a:stretch>
            <a:fillRect/>
          </a:stretch>
        </p:blipFill>
        <p:spPr>
          <a:xfrm>
            <a:off x="3515359" y="0"/>
            <a:ext cx="674624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747BA8-C206-6866-E084-06FEF8C8BCCA}"/>
              </a:ext>
            </a:extLst>
          </p:cNvPr>
          <p:cNvSpPr txBox="1"/>
          <p:nvPr/>
        </p:nvSpPr>
        <p:spPr>
          <a:xfrm>
            <a:off x="5805170" y="642205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38706-61C5-3980-EB46-97AFD7C7E5D4}"/>
              </a:ext>
            </a:extLst>
          </p:cNvPr>
          <p:cNvSpPr txBox="1"/>
          <p:nvPr/>
        </p:nvSpPr>
        <p:spPr>
          <a:xfrm>
            <a:off x="5805170" y="1339833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01EAF-3279-DBBD-8752-A92F6C331F2F}"/>
              </a:ext>
            </a:extLst>
          </p:cNvPr>
          <p:cNvSpPr txBox="1"/>
          <p:nvPr/>
        </p:nvSpPr>
        <p:spPr>
          <a:xfrm>
            <a:off x="5805170" y="2037461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47073-9371-CD8B-A34B-164A05426555}"/>
              </a:ext>
            </a:extLst>
          </p:cNvPr>
          <p:cNvSpPr txBox="1"/>
          <p:nvPr/>
        </p:nvSpPr>
        <p:spPr>
          <a:xfrm>
            <a:off x="5805170" y="2700474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424CF-E1A4-0753-B3A5-62A471075C15}"/>
              </a:ext>
            </a:extLst>
          </p:cNvPr>
          <p:cNvSpPr txBox="1"/>
          <p:nvPr/>
        </p:nvSpPr>
        <p:spPr>
          <a:xfrm>
            <a:off x="5805170" y="4278307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8682A-2480-6702-E8F4-FEB24AAA931E}"/>
              </a:ext>
            </a:extLst>
          </p:cNvPr>
          <p:cNvSpPr txBox="1"/>
          <p:nvPr/>
        </p:nvSpPr>
        <p:spPr>
          <a:xfrm>
            <a:off x="5805170" y="4975935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966E-805A-721E-B3BB-2269C9360588}"/>
              </a:ext>
            </a:extLst>
          </p:cNvPr>
          <p:cNvSpPr txBox="1"/>
          <p:nvPr/>
        </p:nvSpPr>
        <p:spPr>
          <a:xfrm>
            <a:off x="5805170" y="5673563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3AF5B-9F66-67E0-82B7-5222DB90F36B}"/>
              </a:ext>
            </a:extLst>
          </p:cNvPr>
          <p:cNvSpPr txBox="1"/>
          <p:nvPr/>
        </p:nvSpPr>
        <p:spPr>
          <a:xfrm>
            <a:off x="5805170" y="6336576"/>
            <a:ext cx="685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/>
              <a:t>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859C32-84F5-3A26-AAA7-95EBF30F7EF5}"/>
              </a:ext>
            </a:extLst>
          </p:cNvPr>
          <p:cNvGrpSpPr/>
          <p:nvPr/>
        </p:nvGrpSpPr>
        <p:grpSpPr>
          <a:xfrm>
            <a:off x="10373192" y="586283"/>
            <a:ext cx="1818807" cy="646331"/>
            <a:chOff x="10373192" y="1140541"/>
            <a:chExt cx="1818807" cy="64633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F66D1EC-2208-1228-5E52-8AE50673897D}"/>
                </a:ext>
              </a:extLst>
            </p:cNvPr>
            <p:cNvSpPr/>
            <p:nvPr/>
          </p:nvSpPr>
          <p:spPr>
            <a:xfrm rot="10800000">
              <a:off x="10373192" y="1181925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5BA7AD-CE3A-2969-1F25-3054C8FE96EE}"/>
                </a:ext>
              </a:extLst>
            </p:cNvPr>
            <p:cNvSpPr txBox="1"/>
            <p:nvPr/>
          </p:nvSpPr>
          <p:spPr>
            <a:xfrm>
              <a:off x="10786706" y="1140541"/>
              <a:ext cx="124653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2 Answers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2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C31C5-EA44-6004-80E4-BAD00C44C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To Get an Elderly Person Into a Care Home - Edinburgh">
            <a:extLst>
              <a:ext uri="{FF2B5EF4-FFF2-40B4-BE49-F238E27FC236}">
                <a16:creationId xmlns:a16="http://schemas.microsoft.com/office/drawing/2014/main" id="{4058B505-8D54-ECBF-ED93-513431C01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16" y="1782070"/>
            <a:ext cx="3474612" cy="301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D918B-30DB-FB28-241D-54D4324E18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6655" r="28358"/>
          <a:stretch>
            <a:fillRect/>
          </a:stretch>
        </p:blipFill>
        <p:spPr>
          <a:xfrm>
            <a:off x="4381748" y="1801797"/>
            <a:ext cx="3474612" cy="3019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Brookdale Road, Rhyl 2 bed end of terrace house - £130,000">
            <a:extLst>
              <a:ext uri="{FF2B5EF4-FFF2-40B4-BE49-F238E27FC236}">
                <a16:creationId xmlns:a16="http://schemas.microsoft.com/office/drawing/2014/main" id="{99EC6CC1-195C-090E-C93C-3D199019A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30"/>
          <a:stretch>
            <a:fillRect/>
          </a:stretch>
        </p:blipFill>
        <p:spPr bwMode="auto">
          <a:xfrm>
            <a:off x="8194581" y="1586489"/>
            <a:ext cx="3474612" cy="32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FB2571-254F-D9C8-8165-CAEA36AF1E4F}"/>
              </a:ext>
            </a:extLst>
          </p:cNvPr>
          <p:cNvSpPr/>
          <p:nvPr/>
        </p:nvSpPr>
        <p:spPr>
          <a:xfrm rot="477973">
            <a:off x="3012969" y="3499049"/>
            <a:ext cx="605079" cy="243478"/>
          </a:xfrm>
          <a:custGeom>
            <a:avLst/>
            <a:gdLst>
              <a:gd name="connsiteX0" fmla="*/ 0 w 807720"/>
              <a:gd name="connsiteY0" fmla="*/ 0 h 353618"/>
              <a:gd name="connsiteX1" fmla="*/ 807720 w 807720"/>
              <a:gd name="connsiteY1" fmla="*/ 0 h 353618"/>
              <a:gd name="connsiteX2" fmla="*/ 807720 w 807720"/>
              <a:gd name="connsiteY2" fmla="*/ 353618 h 353618"/>
              <a:gd name="connsiteX3" fmla="*/ 0 w 807720"/>
              <a:gd name="connsiteY3" fmla="*/ 353618 h 353618"/>
              <a:gd name="connsiteX4" fmla="*/ 0 w 807720"/>
              <a:gd name="connsiteY4" fmla="*/ 0 h 353618"/>
              <a:gd name="connsiteX0" fmla="*/ 113697 w 807720"/>
              <a:gd name="connsiteY0" fmla="*/ 61032 h 353618"/>
              <a:gd name="connsiteX1" fmla="*/ 807720 w 807720"/>
              <a:gd name="connsiteY1" fmla="*/ 0 h 353618"/>
              <a:gd name="connsiteX2" fmla="*/ 807720 w 807720"/>
              <a:gd name="connsiteY2" fmla="*/ 353618 h 353618"/>
              <a:gd name="connsiteX3" fmla="*/ 0 w 807720"/>
              <a:gd name="connsiteY3" fmla="*/ 353618 h 353618"/>
              <a:gd name="connsiteX4" fmla="*/ 113697 w 807720"/>
              <a:gd name="connsiteY4" fmla="*/ 61032 h 353618"/>
              <a:gd name="connsiteX0" fmla="*/ 0 w 694023"/>
              <a:gd name="connsiteY0" fmla="*/ 61032 h 353618"/>
              <a:gd name="connsiteX1" fmla="*/ 694023 w 694023"/>
              <a:gd name="connsiteY1" fmla="*/ 0 h 353618"/>
              <a:gd name="connsiteX2" fmla="*/ 694023 w 694023"/>
              <a:gd name="connsiteY2" fmla="*/ 353618 h 353618"/>
              <a:gd name="connsiteX3" fmla="*/ 48203 w 694023"/>
              <a:gd name="connsiteY3" fmla="*/ 264279 h 353618"/>
              <a:gd name="connsiteX4" fmla="*/ 0 w 694023"/>
              <a:gd name="connsiteY4" fmla="*/ 61032 h 353618"/>
              <a:gd name="connsiteX0" fmla="*/ 0 w 694023"/>
              <a:gd name="connsiteY0" fmla="*/ 61032 h 304510"/>
              <a:gd name="connsiteX1" fmla="*/ 694023 w 694023"/>
              <a:gd name="connsiteY1" fmla="*/ 0 h 304510"/>
              <a:gd name="connsiteX2" fmla="*/ 605079 w 694023"/>
              <a:gd name="connsiteY2" fmla="*/ 304510 h 304510"/>
              <a:gd name="connsiteX3" fmla="*/ 48203 w 694023"/>
              <a:gd name="connsiteY3" fmla="*/ 264279 h 304510"/>
              <a:gd name="connsiteX4" fmla="*/ 0 w 694023"/>
              <a:gd name="connsiteY4" fmla="*/ 61032 h 304510"/>
              <a:gd name="connsiteX0" fmla="*/ 0 w 605079"/>
              <a:gd name="connsiteY0" fmla="*/ 0 h 243478"/>
              <a:gd name="connsiteX1" fmla="*/ 578105 w 605079"/>
              <a:gd name="connsiteY1" fmla="*/ 27003 h 243478"/>
              <a:gd name="connsiteX2" fmla="*/ 605079 w 605079"/>
              <a:gd name="connsiteY2" fmla="*/ 243478 h 243478"/>
              <a:gd name="connsiteX3" fmla="*/ 48203 w 605079"/>
              <a:gd name="connsiteY3" fmla="*/ 203247 h 243478"/>
              <a:gd name="connsiteX4" fmla="*/ 0 w 605079"/>
              <a:gd name="connsiteY4" fmla="*/ 0 h 243478"/>
              <a:gd name="connsiteX0" fmla="*/ 0 w 605079"/>
              <a:gd name="connsiteY0" fmla="*/ 0 h 243478"/>
              <a:gd name="connsiteX1" fmla="*/ 578105 w 605079"/>
              <a:gd name="connsiteY1" fmla="*/ 27003 h 243478"/>
              <a:gd name="connsiteX2" fmla="*/ 605079 w 605079"/>
              <a:gd name="connsiteY2" fmla="*/ 243478 h 243478"/>
              <a:gd name="connsiteX3" fmla="*/ 30947 w 605079"/>
              <a:gd name="connsiteY3" fmla="*/ 208226 h 243478"/>
              <a:gd name="connsiteX4" fmla="*/ 0 w 605079"/>
              <a:gd name="connsiteY4" fmla="*/ 0 h 24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079" h="243478">
                <a:moveTo>
                  <a:pt x="0" y="0"/>
                </a:moveTo>
                <a:lnTo>
                  <a:pt x="578105" y="27003"/>
                </a:lnTo>
                <a:lnTo>
                  <a:pt x="605079" y="243478"/>
                </a:lnTo>
                <a:lnTo>
                  <a:pt x="30947" y="20822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1172E-B42B-43B8-EA78-5E64F855A6EA}"/>
              </a:ext>
            </a:extLst>
          </p:cNvPr>
          <p:cNvSpPr/>
          <p:nvPr/>
        </p:nvSpPr>
        <p:spPr>
          <a:xfrm>
            <a:off x="1453006" y="3267370"/>
            <a:ext cx="584835" cy="81915"/>
          </a:xfrm>
          <a:custGeom>
            <a:avLst/>
            <a:gdLst>
              <a:gd name="connsiteX0" fmla="*/ 0 w 581025"/>
              <a:gd name="connsiteY0" fmla="*/ 0 h 81915"/>
              <a:gd name="connsiteX1" fmla="*/ 581025 w 581025"/>
              <a:gd name="connsiteY1" fmla="*/ 0 h 81915"/>
              <a:gd name="connsiteX2" fmla="*/ 581025 w 581025"/>
              <a:gd name="connsiteY2" fmla="*/ 81915 h 81915"/>
              <a:gd name="connsiteX3" fmla="*/ 0 w 581025"/>
              <a:gd name="connsiteY3" fmla="*/ 81915 h 81915"/>
              <a:gd name="connsiteX4" fmla="*/ 0 w 581025"/>
              <a:gd name="connsiteY4" fmla="*/ 0 h 81915"/>
              <a:gd name="connsiteX0" fmla="*/ 0 w 581025"/>
              <a:gd name="connsiteY0" fmla="*/ 20955 h 102870"/>
              <a:gd name="connsiteX1" fmla="*/ 236220 w 581025"/>
              <a:gd name="connsiteY1" fmla="*/ 0 h 102870"/>
              <a:gd name="connsiteX2" fmla="*/ 581025 w 581025"/>
              <a:gd name="connsiteY2" fmla="*/ 102870 h 102870"/>
              <a:gd name="connsiteX3" fmla="*/ 0 w 581025"/>
              <a:gd name="connsiteY3" fmla="*/ 102870 h 102870"/>
              <a:gd name="connsiteX4" fmla="*/ 0 w 581025"/>
              <a:gd name="connsiteY4" fmla="*/ 20955 h 102870"/>
              <a:gd name="connsiteX0" fmla="*/ 0 w 584835"/>
              <a:gd name="connsiteY0" fmla="*/ 20955 h 102870"/>
              <a:gd name="connsiteX1" fmla="*/ 236220 w 584835"/>
              <a:gd name="connsiteY1" fmla="*/ 0 h 102870"/>
              <a:gd name="connsiteX2" fmla="*/ 584835 w 584835"/>
              <a:gd name="connsiteY2" fmla="*/ 64770 h 102870"/>
              <a:gd name="connsiteX3" fmla="*/ 0 w 584835"/>
              <a:gd name="connsiteY3" fmla="*/ 102870 h 102870"/>
              <a:gd name="connsiteX4" fmla="*/ 0 w 584835"/>
              <a:gd name="connsiteY4" fmla="*/ 20955 h 102870"/>
              <a:gd name="connsiteX0" fmla="*/ 0 w 584835"/>
              <a:gd name="connsiteY0" fmla="*/ 20955 h 81915"/>
              <a:gd name="connsiteX1" fmla="*/ 236220 w 584835"/>
              <a:gd name="connsiteY1" fmla="*/ 0 h 81915"/>
              <a:gd name="connsiteX2" fmla="*/ 584835 w 584835"/>
              <a:gd name="connsiteY2" fmla="*/ 64770 h 81915"/>
              <a:gd name="connsiteX3" fmla="*/ 260985 w 584835"/>
              <a:gd name="connsiteY3" fmla="*/ 81915 h 81915"/>
              <a:gd name="connsiteX4" fmla="*/ 0 w 584835"/>
              <a:gd name="connsiteY4" fmla="*/ 20955 h 8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835" h="81915">
                <a:moveTo>
                  <a:pt x="0" y="20955"/>
                </a:moveTo>
                <a:lnTo>
                  <a:pt x="236220" y="0"/>
                </a:lnTo>
                <a:lnTo>
                  <a:pt x="584835" y="64770"/>
                </a:lnTo>
                <a:lnTo>
                  <a:pt x="260985" y="81915"/>
                </a:lnTo>
                <a:lnTo>
                  <a:pt x="0" y="20955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CE7FFB-A6D4-CB4E-3E78-6FE076EC1E27}"/>
              </a:ext>
            </a:extLst>
          </p:cNvPr>
          <p:cNvSpPr/>
          <p:nvPr/>
        </p:nvSpPr>
        <p:spPr>
          <a:xfrm>
            <a:off x="4381748" y="1801797"/>
            <a:ext cx="921492" cy="1015208"/>
          </a:xfrm>
          <a:prstGeom prst="roundRect">
            <a:avLst>
              <a:gd name="adj" fmla="val 6556"/>
            </a:avLst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8C6A7-55DA-4A11-E834-3FF2566C92EC}"/>
              </a:ext>
            </a:extLst>
          </p:cNvPr>
          <p:cNvSpPr/>
          <p:nvPr/>
        </p:nvSpPr>
        <p:spPr>
          <a:xfrm>
            <a:off x="10183905" y="3747689"/>
            <a:ext cx="591283" cy="190500"/>
          </a:xfrm>
          <a:custGeom>
            <a:avLst/>
            <a:gdLst>
              <a:gd name="connsiteX0" fmla="*/ 0 w 617220"/>
              <a:gd name="connsiteY0" fmla="*/ 0 h 144780"/>
              <a:gd name="connsiteX1" fmla="*/ 617220 w 617220"/>
              <a:gd name="connsiteY1" fmla="*/ 0 h 144780"/>
              <a:gd name="connsiteX2" fmla="*/ 617220 w 617220"/>
              <a:gd name="connsiteY2" fmla="*/ 144780 h 144780"/>
              <a:gd name="connsiteX3" fmla="*/ 0 w 617220"/>
              <a:gd name="connsiteY3" fmla="*/ 144780 h 144780"/>
              <a:gd name="connsiteX4" fmla="*/ 0 w 617220"/>
              <a:gd name="connsiteY4" fmla="*/ 0 h 144780"/>
              <a:gd name="connsiteX0" fmla="*/ 0 w 617220"/>
              <a:gd name="connsiteY0" fmla="*/ 36195 h 180975"/>
              <a:gd name="connsiteX1" fmla="*/ 607695 w 617220"/>
              <a:gd name="connsiteY1" fmla="*/ 0 h 180975"/>
              <a:gd name="connsiteX2" fmla="*/ 617220 w 617220"/>
              <a:gd name="connsiteY2" fmla="*/ 180975 h 180975"/>
              <a:gd name="connsiteX3" fmla="*/ 0 w 617220"/>
              <a:gd name="connsiteY3" fmla="*/ 180975 h 180975"/>
              <a:gd name="connsiteX4" fmla="*/ 0 w 617220"/>
              <a:gd name="connsiteY4" fmla="*/ 36195 h 180975"/>
              <a:gd name="connsiteX0" fmla="*/ 0 w 607695"/>
              <a:gd name="connsiteY0" fmla="*/ 36195 h 180975"/>
              <a:gd name="connsiteX1" fmla="*/ 607695 w 607695"/>
              <a:gd name="connsiteY1" fmla="*/ 0 h 180975"/>
              <a:gd name="connsiteX2" fmla="*/ 584835 w 607695"/>
              <a:gd name="connsiteY2" fmla="*/ 165735 h 180975"/>
              <a:gd name="connsiteX3" fmla="*/ 0 w 607695"/>
              <a:gd name="connsiteY3" fmla="*/ 180975 h 180975"/>
              <a:gd name="connsiteX4" fmla="*/ 0 w 607695"/>
              <a:gd name="connsiteY4" fmla="*/ 36195 h 180975"/>
              <a:gd name="connsiteX0" fmla="*/ 0 w 586740"/>
              <a:gd name="connsiteY0" fmla="*/ 30480 h 175260"/>
              <a:gd name="connsiteX1" fmla="*/ 586740 w 586740"/>
              <a:gd name="connsiteY1" fmla="*/ 0 h 175260"/>
              <a:gd name="connsiteX2" fmla="*/ 584835 w 586740"/>
              <a:gd name="connsiteY2" fmla="*/ 160020 h 175260"/>
              <a:gd name="connsiteX3" fmla="*/ 0 w 586740"/>
              <a:gd name="connsiteY3" fmla="*/ 175260 h 175260"/>
              <a:gd name="connsiteX4" fmla="*/ 0 w 586740"/>
              <a:gd name="connsiteY4" fmla="*/ 30480 h 175260"/>
              <a:gd name="connsiteX0" fmla="*/ 0 w 586740"/>
              <a:gd name="connsiteY0" fmla="*/ 30480 h 190500"/>
              <a:gd name="connsiteX1" fmla="*/ 586740 w 586740"/>
              <a:gd name="connsiteY1" fmla="*/ 0 h 190500"/>
              <a:gd name="connsiteX2" fmla="*/ 584835 w 586740"/>
              <a:gd name="connsiteY2" fmla="*/ 160020 h 190500"/>
              <a:gd name="connsiteX3" fmla="*/ 3810 w 586740"/>
              <a:gd name="connsiteY3" fmla="*/ 190500 h 190500"/>
              <a:gd name="connsiteX4" fmla="*/ 0 w 586740"/>
              <a:gd name="connsiteY4" fmla="*/ 30480 h 190500"/>
              <a:gd name="connsiteX0" fmla="*/ 3482 w 590222"/>
              <a:gd name="connsiteY0" fmla="*/ 30480 h 190500"/>
              <a:gd name="connsiteX1" fmla="*/ 590222 w 590222"/>
              <a:gd name="connsiteY1" fmla="*/ 0 h 190500"/>
              <a:gd name="connsiteX2" fmla="*/ 588317 w 590222"/>
              <a:gd name="connsiteY2" fmla="*/ 160020 h 190500"/>
              <a:gd name="connsiteX3" fmla="*/ 7292 w 590222"/>
              <a:gd name="connsiteY3" fmla="*/ 190500 h 190500"/>
              <a:gd name="connsiteX4" fmla="*/ 3482 w 590222"/>
              <a:gd name="connsiteY4" fmla="*/ 30480 h 190500"/>
              <a:gd name="connsiteX0" fmla="*/ 9228 w 595968"/>
              <a:gd name="connsiteY0" fmla="*/ 30480 h 190500"/>
              <a:gd name="connsiteX1" fmla="*/ 595968 w 595968"/>
              <a:gd name="connsiteY1" fmla="*/ 0 h 190500"/>
              <a:gd name="connsiteX2" fmla="*/ 594063 w 595968"/>
              <a:gd name="connsiteY2" fmla="*/ 160020 h 190500"/>
              <a:gd name="connsiteX3" fmla="*/ 5418 w 595968"/>
              <a:gd name="connsiteY3" fmla="*/ 190500 h 190500"/>
              <a:gd name="connsiteX4" fmla="*/ 9228 w 595968"/>
              <a:gd name="connsiteY4" fmla="*/ 30480 h 190500"/>
              <a:gd name="connsiteX0" fmla="*/ 4543 w 591283"/>
              <a:gd name="connsiteY0" fmla="*/ 30480 h 190500"/>
              <a:gd name="connsiteX1" fmla="*/ 591283 w 591283"/>
              <a:gd name="connsiteY1" fmla="*/ 0 h 190500"/>
              <a:gd name="connsiteX2" fmla="*/ 589378 w 591283"/>
              <a:gd name="connsiteY2" fmla="*/ 160020 h 190500"/>
              <a:gd name="connsiteX3" fmla="*/ 733 w 591283"/>
              <a:gd name="connsiteY3" fmla="*/ 190500 h 190500"/>
              <a:gd name="connsiteX4" fmla="*/ 4543 w 591283"/>
              <a:gd name="connsiteY4" fmla="*/ 3048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283" h="190500">
                <a:moveTo>
                  <a:pt x="4543" y="30480"/>
                </a:moveTo>
                <a:lnTo>
                  <a:pt x="591283" y="0"/>
                </a:lnTo>
                <a:lnTo>
                  <a:pt x="589378" y="160020"/>
                </a:lnTo>
                <a:lnTo>
                  <a:pt x="733" y="190500"/>
                </a:lnTo>
                <a:cubicBezTo>
                  <a:pt x="-2442" y="133350"/>
                  <a:pt x="5813" y="83820"/>
                  <a:pt x="4543" y="3048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302122-1743-DF3F-A471-0C43485558E9}"/>
              </a:ext>
            </a:extLst>
          </p:cNvPr>
          <p:cNvSpPr/>
          <p:nvPr/>
        </p:nvSpPr>
        <p:spPr>
          <a:xfrm>
            <a:off x="9517254" y="3787058"/>
            <a:ext cx="669290" cy="688975"/>
          </a:xfrm>
          <a:custGeom>
            <a:avLst/>
            <a:gdLst>
              <a:gd name="connsiteX0" fmla="*/ 0 w 641985"/>
              <a:gd name="connsiteY0" fmla="*/ 0 h 582930"/>
              <a:gd name="connsiteX1" fmla="*/ 641985 w 641985"/>
              <a:gd name="connsiteY1" fmla="*/ 0 h 582930"/>
              <a:gd name="connsiteX2" fmla="*/ 641985 w 641985"/>
              <a:gd name="connsiteY2" fmla="*/ 582930 h 582930"/>
              <a:gd name="connsiteX3" fmla="*/ 0 w 641985"/>
              <a:gd name="connsiteY3" fmla="*/ 582930 h 582930"/>
              <a:gd name="connsiteX4" fmla="*/ 0 w 641985"/>
              <a:gd name="connsiteY4" fmla="*/ 0 h 582930"/>
              <a:gd name="connsiteX0" fmla="*/ 0 w 672465"/>
              <a:gd name="connsiteY0" fmla="*/ 40640 h 623570"/>
              <a:gd name="connsiteX1" fmla="*/ 672465 w 672465"/>
              <a:gd name="connsiteY1" fmla="*/ 0 h 623570"/>
              <a:gd name="connsiteX2" fmla="*/ 641985 w 672465"/>
              <a:gd name="connsiteY2" fmla="*/ 623570 h 623570"/>
              <a:gd name="connsiteX3" fmla="*/ 0 w 672465"/>
              <a:gd name="connsiteY3" fmla="*/ 623570 h 623570"/>
              <a:gd name="connsiteX4" fmla="*/ 0 w 672465"/>
              <a:gd name="connsiteY4" fmla="*/ 40640 h 623570"/>
              <a:gd name="connsiteX0" fmla="*/ 0 w 672465"/>
              <a:gd name="connsiteY0" fmla="*/ 40640 h 694690"/>
              <a:gd name="connsiteX1" fmla="*/ 672465 w 672465"/>
              <a:gd name="connsiteY1" fmla="*/ 0 h 694690"/>
              <a:gd name="connsiteX2" fmla="*/ 641985 w 672465"/>
              <a:gd name="connsiteY2" fmla="*/ 623570 h 694690"/>
              <a:gd name="connsiteX3" fmla="*/ 5080 w 672465"/>
              <a:gd name="connsiteY3" fmla="*/ 694690 h 694690"/>
              <a:gd name="connsiteX4" fmla="*/ 0 w 672465"/>
              <a:gd name="connsiteY4" fmla="*/ 40640 h 694690"/>
              <a:gd name="connsiteX0" fmla="*/ 3536 w 676001"/>
              <a:gd name="connsiteY0" fmla="*/ 40640 h 694690"/>
              <a:gd name="connsiteX1" fmla="*/ 676001 w 676001"/>
              <a:gd name="connsiteY1" fmla="*/ 0 h 694690"/>
              <a:gd name="connsiteX2" fmla="*/ 645521 w 676001"/>
              <a:gd name="connsiteY2" fmla="*/ 623570 h 694690"/>
              <a:gd name="connsiteX3" fmla="*/ 8616 w 676001"/>
              <a:gd name="connsiteY3" fmla="*/ 694690 h 694690"/>
              <a:gd name="connsiteX4" fmla="*/ 3536 w 676001"/>
              <a:gd name="connsiteY4" fmla="*/ 40640 h 694690"/>
              <a:gd name="connsiteX0" fmla="*/ 15515 w 687980"/>
              <a:gd name="connsiteY0" fmla="*/ 40640 h 688975"/>
              <a:gd name="connsiteX1" fmla="*/ 687980 w 687980"/>
              <a:gd name="connsiteY1" fmla="*/ 0 h 688975"/>
              <a:gd name="connsiteX2" fmla="*/ 657500 w 687980"/>
              <a:gd name="connsiteY2" fmla="*/ 623570 h 688975"/>
              <a:gd name="connsiteX3" fmla="*/ 5355 w 687980"/>
              <a:gd name="connsiteY3" fmla="*/ 688975 h 688975"/>
              <a:gd name="connsiteX4" fmla="*/ 15515 w 687980"/>
              <a:gd name="connsiteY4" fmla="*/ 40640 h 688975"/>
              <a:gd name="connsiteX0" fmla="*/ 10160 w 682625"/>
              <a:gd name="connsiteY0" fmla="*/ 40640 h 688975"/>
              <a:gd name="connsiteX1" fmla="*/ 682625 w 682625"/>
              <a:gd name="connsiteY1" fmla="*/ 0 h 688975"/>
              <a:gd name="connsiteX2" fmla="*/ 652145 w 682625"/>
              <a:gd name="connsiteY2" fmla="*/ 623570 h 688975"/>
              <a:gd name="connsiteX3" fmla="*/ 0 w 682625"/>
              <a:gd name="connsiteY3" fmla="*/ 688975 h 688975"/>
              <a:gd name="connsiteX4" fmla="*/ 10160 w 682625"/>
              <a:gd name="connsiteY4" fmla="*/ 40640 h 688975"/>
              <a:gd name="connsiteX0" fmla="*/ 10160 w 669290"/>
              <a:gd name="connsiteY0" fmla="*/ 40640 h 688975"/>
              <a:gd name="connsiteX1" fmla="*/ 669290 w 669290"/>
              <a:gd name="connsiteY1" fmla="*/ 0 h 688975"/>
              <a:gd name="connsiteX2" fmla="*/ 652145 w 669290"/>
              <a:gd name="connsiteY2" fmla="*/ 623570 h 688975"/>
              <a:gd name="connsiteX3" fmla="*/ 0 w 669290"/>
              <a:gd name="connsiteY3" fmla="*/ 688975 h 688975"/>
              <a:gd name="connsiteX4" fmla="*/ 10160 w 669290"/>
              <a:gd name="connsiteY4" fmla="*/ 40640 h 6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90" h="688975">
                <a:moveTo>
                  <a:pt x="10160" y="40640"/>
                </a:moveTo>
                <a:lnTo>
                  <a:pt x="669290" y="0"/>
                </a:lnTo>
                <a:lnTo>
                  <a:pt x="652145" y="623570"/>
                </a:lnTo>
                <a:lnTo>
                  <a:pt x="0" y="688975"/>
                </a:lnTo>
                <a:cubicBezTo>
                  <a:pt x="4022" y="479213"/>
                  <a:pt x="11853" y="258657"/>
                  <a:pt x="10160" y="4064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97652-C8CF-A61E-2107-BB9B5500C784}"/>
              </a:ext>
            </a:extLst>
          </p:cNvPr>
          <p:cNvSpPr/>
          <p:nvPr/>
        </p:nvSpPr>
        <p:spPr>
          <a:xfrm>
            <a:off x="10738994" y="2616119"/>
            <a:ext cx="789305" cy="1986280"/>
          </a:xfrm>
          <a:custGeom>
            <a:avLst/>
            <a:gdLst>
              <a:gd name="connsiteX0" fmla="*/ 0 w 641985"/>
              <a:gd name="connsiteY0" fmla="*/ 0 h 1935480"/>
              <a:gd name="connsiteX1" fmla="*/ 641985 w 641985"/>
              <a:gd name="connsiteY1" fmla="*/ 0 h 1935480"/>
              <a:gd name="connsiteX2" fmla="*/ 641985 w 641985"/>
              <a:gd name="connsiteY2" fmla="*/ 1935480 h 1935480"/>
              <a:gd name="connsiteX3" fmla="*/ 0 w 641985"/>
              <a:gd name="connsiteY3" fmla="*/ 1935480 h 1935480"/>
              <a:gd name="connsiteX4" fmla="*/ 0 w 641985"/>
              <a:gd name="connsiteY4" fmla="*/ 0 h 1935480"/>
              <a:gd name="connsiteX0" fmla="*/ 0 w 641985"/>
              <a:gd name="connsiteY0" fmla="*/ 0 h 1935480"/>
              <a:gd name="connsiteX1" fmla="*/ 575945 w 641985"/>
              <a:gd name="connsiteY1" fmla="*/ 40640 h 1935480"/>
              <a:gd name="connsiteX2" fmla="*/ 641985 w 641985"/>
              <a:gd name="connsiteY2" fmla="*/ 1935480 h 1935480"/>
              <a:gd name="connsiteX3" fmla="*/ 0 w 641985"/>
              <a:gd name="connsiteY3" fmla="*/ 1935480 h 1935480"/>
              <a:gd name="connsiteX4" fmla="*/ 0 w 641985"/>
              <a:gd name="connsiteY4" fmla="*/ 0 h 1935480"/>
              <a:gd name="connsiteX0" fmla="*/ 167640 w 809625"/>
              <a:gd name="connsiteY0" fmla="*/ 0 h 1971040"/>
              <a:gd name="connsiteX1" fmla="*/ 743585 w 809625"/>
              <a:gd name="connsiteY1" fmla="*/ 40640 h 1971040"/>
              <a:gd name="connsiteX2" fmla="*/ 809625 w 809625"/>
              <a:gd name="connsiteY2" fmla="*/ 1935480 h 1971040"/>
              <a:gd name="connsiteX3" fmla="*/ 0 w 809625"/>
              <a:gd name="connsiteY3" fmla="*/ 1971040 h 1971040"/>
              <a:gd name="connsiteX4" fmla="*/ 167640 w 809625"/>
              <a:gd name="connsiteY4" fmla="*/ 0 h 1971040"/>
              <a:gd name="connsiteX0" fmla="*/ 167640 w 743585"/>
              <a:gd name="connsiteY0" fmla="*/ 0 h 1971040"/>
              <a:gd name="connsiteX1" fmla="*/ 743585 w 743585"/>
              <a:gd name="connsiteY1" fmla="*/ 40640 h 1971040"/>
              <a:gd name="connsiteX2" fmla="*/ 535305 w 743585"/>
              <a:gd name="connsiteY2" fmla="*/ 1971040 h 1971040"/>
              <a:gd name="connsiteX3" fmla="*/ 0 w 743585"/>
              <a:gd name="connsiteY3" fmla="*/ 1971040 h 1971040"/>
              <a:gd name="connsiteX4" fmla="*/ 167640 w 743585"/>
              <a:gd name="connsiteY4" fmla="*/ 0 h 1971040"/>
              <a:gd name="connsiteX0" fmla="*/ 167640 w 743585"/>
              <a:gd name="connsiteY0" fmla="*/ 0 h 1971040"/>
              <a:gd name="connsiteX1" fmla="*/ 743585 w 743585"/>
              <a:gd name="connsiteY1" fmla="*/ 40640 h 1971040"/>
              <a:gd name="connsiteX2" fmla="*/ 530225 w 743585"/>
              <a:gd name="connsiteY2" fmla="*/ 1940560 h 1971040"/>
              <a:gd name="connsiteX3" fmla="*/ 0 w 743585"/>
              <a:gd name="connsiteY3" fmla="*/ 1971040 h 1971040"/>
              <a:gd name="connsiteX4" fmla="*/ 167640 w 743585"/>
              <a:gd name="connsiteY4" fmla="*/ 0 h 1971040"/>
              <a:gd name="connsiteX0" fmla="*/ 167640 w 743585"/>
              <a:gd name="connsiteY0" fmla="*/ 0 h 1971040"/>
              <a:gd name="connsiteX1" fmla="*/ 743585 w 743585"/>
              <a:gd name="connsiteY1" fmla="*/ 40640 h 1971040"/>
              <a:gd name="connsiteX2" fmla="*/ 530225 w 743585"/>
              <a:gd name="connsiteY2" fmla="*/ 1940560 h 1971040"/>
              <a:gd name="connsiteX3" fmla="*/ 0 w 743585"/>
              <a:gd name="connsiteY3" fmla="*/ 1971040 h 1971040"/>
              <a:gd name="connsiteX4" fmla="*/ 167640 w 743585"/>
              <a:gd name="connsiteY4" fmla="*/ 0 h 1971040"/>
              <a:gd name="connsiteX0" fmla="*/ 213360 w 789305"/>
              <a:gd name="connsiteY0" fmla="*/ 0 h 1986280"/>
              <a:gd name="connsiteX1" fmla="*/ 789305 w 789305"/>
              <a:gd name="connsiteY1" fmla="*/ 40640 h 1986280"/>
              <a:gd name="connsiteX2" fmla="*/ 575945 w 789305"/>
              <a:gd name="connsiteY2" fmla="*/ 1940560 h 1986280"/>
              <a:gd name="connsiteX3" fmla="*/ 0 w 789305"/>
              <a:gd name="connsiteY3" fmla="*/ 1986280 h 1986280"/>
              <a:gd name="connsiteX4" fmla="*/ 213360 w 789305"/>
              <a:gd name="connsiteY4" fmla="*/ 0 h 19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305" h="1986280">
                <a:moveTo>
                  <a:pt x="213360" y="0"/>
                </a:moveTo>
                <a:lnTo>
                  <a:pt x="789305" y="40640"/>
                </a:lnTo>
                <a:cubicBezTo>
                  <a:pt x="718185" y="673947"/>
                  <a:pt x="621665" y="1312333"/>
                  <a:pt x="575945" y="1940560"/>
                </a:cubicBezTo>
                <a:lnTo>
                  <a:pt x="0" y="1986280"/>
                </a:lnTo>
                <a:lnTo>
                  <a:pt x="21336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7F4F7-A1BB-BC2E-2C5B-CE056E855FFE}"/>
              </a:ext>
            </a:extLst>
          </p:cNvPr>
          <p:cNvSpPr/>
          <p:nvPr/>
        </p:nvSpPr>
        <p:spPr>
          <a:xfrm>
            <a:off x="10189620" y="2415459"/>
            <a:ext cx="487779" cy="782956"/>
          </a:xfrm>
          <a:custGeom>
            <a:avLst/>
            <a:gdLst>
              <a:gd name="connsiteX0" fmla="*/ 0 w 514449"/>
              <a:gd name="connsiteY0" fmla="*/ 0 h 802006"/>
              <a:gd name="connsiteX1" fmla="*/ 514449 w 514449"/>
              <a:gd name="connsiteY1" fmla="*/ 0 h 802006"/>
              <a:gd name="connsiteX2" fmla="*/ 514449 w 514449"/>
              <a:gd name="connsiteY2" fmla="*/ 802006 h 802006"/>
              <a:gd name="connsiteX3" fmla="*/ 0 w 514449"/>
              <a:gd name="connsiteY3" fmla="*/ 802006 h 802006"/>
              <a:gd name="connsiteX4" fmla="*/ 0 w 514449"/>
              <a:gd name="connsiteY4" fmla="*/ 0 h 802006"/>
              <a:gd name="connsiteX0" fmla="*/ 40005 w 514449"/>
              <a:gd name="connsiteY0" fmla="*/ 7620 h 802006"/>
              <a:gd name="connsiteX1" fmla="*/ 514449 w 514449"/>
              <a:gd name="connsiteY1" fmla="*/ 0 h 802006"/>
              <a:gd name="connsiteX2" fmla="*/ 514449 w 514449"/>
              <a:gd name="connsiteY2" fmla="*/ 802006 h 802006"/>
              <a:gd name="connsiteX3" fmla="*/ 0 w 514449"/>
              <a:gd name="connsiteY3" fmla="*/ 802006 h 802006"/>
              <a:gd name="connsiteX4" fmla="*/ 40005 w 514449"/>
              <a:gd name="connsiteY4" fmla="*/ 7620 h 802006"/>
              <a:gd name="connsiteX0" fmla="*/ 34290 w 508734"/>
              <a:gd name="connsiteY0" fmla="*/ 7620 h 802006"/>
              <a:gd name="connsiteX1" fmla="*/ 508734 w 508734"/>
              <a:gd name="connsiteY1" fmla="*/ 0 h 802006"/>
              <a:gd name="connsiteX2" fmla="*/ 508734 w 508734"/>
              <a:gd name="connsiteY2" fmla="*/ 802006 h 802006"/>
              <a:gd name="connsiteX3" fmla="*/ 0 w 508734"/>
              <a:gd name="connsiteY3" fmla="*/ 781051 h 802006"/>
              <a:gd name="connsiteX4" fmla="*/ 34290 w 508734"/>
              <a:gd name="connsiteY4" fmla="*/ 7620 h 802006"/>
              <a:gd name="connsiteX0" fmla="*/ 34290 w 508734"/>
              <a:gd name="connsiteY0" fmla="*/ 7620 h 790576"/>
              <a:gd name="connsiteX1" fmla="*/ 508734 w 508734"/>
              <a:gd name="connsiteY1" fmla="*/ 0 h 790576"/>
              <a:gd name="connsiteX2" fmla="*/ 466824 w 508734"/>
              <a:gd name="connsiteY2" fmla="*/ 790576 h 790576"/>
              <a:gd name="connsiteX3" fmla="*/ 0 w 508734"/>
              <a:gd name="connsiteY3" fmla="*/ 781051 h 790576"/>
              <a:gd name="connsiteX4" fmla="*/ 34290 w 508734"/>
              <a:gd name="connsiteY4" fmla="*/ 7620 h 790576"/>
              <a:gd name="connsiteX0" fmla="*/ 34290 w 487779"/>
              <a:gd name="connsiteY0" fmla="*/ 0 h 782956"/>
              <a:gd name="connsiteX1" fmla="*/ 487779 w 487779"/>
              <a:gd name="connsiteY1" fmla="*/ 66675 h 782956"/>
              <a:gd name="connsiteX2" fmla="*/ 466824 w 487779"/>
              <a:gd name="connsiteY2" fmla="*/ 782956 h 782956"/>
              <a:gd name="connsiteX3" fmla="*/ 0 w 487779"/>
              <a:gd name="connsiteY3" fmla="*/ 773431 h 782956"/>
              <a:gd name="connsiteX4" fmla="*/ 34290 w 487779"/>
              <a:gd name="connsiteY4" fmla="*/ 0 h 78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779" h="782956">
                <a:moveTo>
                  <a:pt x="34290" y="0"/>
                </a:moveTo>
                <a:lnTo>
                  <a:pt x="487779" y="66675"/>
                </a:lnTo>
                <a:lnTo>
                  <a:pt x="466824" y="782956"/>
                </a:lnTo>
                <a:lnTo>
                  <a:pt x="0" y="773431"/>
                </a:lnTo>
                <a:lnTo>
                  <a:pt x="34290" y="0"/>
                </a:ln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F5492-34FD-A069-24C2-8C92ED9AFD25}"/>
              </a:ext>
            </a:extLst>
          </p:cNvPr>
          <p:cNvSpPr txBox="1"/>
          <p:nvPr/>
        </p:nvSpPr>
        <p:spPr>
          <a:xfrm>
            <a:off x="3915093" y="-15502"/>
            <a:ext cx="537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/>
              <a:t>Storage of medicine </a:t>
            </a:r>
          </a:p>
        </p:txBody>
      </p:sp>
      <p:pic>
        <p:nvPicPr>
          <p:cNvPr id="3" name="Picture 10" descr="Can I rent a council house if I have an IVA - IVA Information">
            <a:extLst>
              <a:ext uri="{FF2B5EF4-FFF2-40B4-BE49-F238E27FC236}">
                <a16:creationId xmlns:a16="http://schemas.microsoft.com/office/drawing/2014/main" id="{EED76CE5-2326-B70E-ABD3-32BD58857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6824" y="112142"/>
            <a:ext cx="1935847" cy="1505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Young hispanic nurse reading a clinical report in a hospital hallway, wearing blue uniform. Young nurse analyzing a clinical case, looking into a folder she is holding in her hands. Woman is wearing a blue uniform, standing in a hospital hallway next to a window. carer worker, blue uniform checking file  stock pictures, royalty-free photos &amp; images">
            <a:extLst>
              <a:ext uri="{FF2B5EF4-FFF2-40B4-BE49-F238E27FC236}">
                <a16:creationId xmlns:a16="http://schemas.microsoft.com/office/drawing/2014/main" id="{C9397B5C-3D1A-4B23-FBE2-1860AFDB0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639" l="0" r="100000">
                        <a14:foregroundMark x1="26269" y1="89916" x2="42090" y2="96639"/>
                        <a14:foregroundMark x1="42090" y1="96639" x2="42687" y2="96639"/>
                        <a14:foregroundMark x1="3284" y1="69468" x2="6269" y2="68347"/>
                        <a14:foregroundMark x1="78507" y1="78151" x2="89254" y2="75910"/>
                        <a14:backgroundMark x1="5373" y1="47899" x2="5373" y2="47899"/>
                        <a14:backgroundMark x1="0" y1="36134" x2="3582" y2="41457"/>
                        <a14:backgroundMark x1="18209" y1="93557" x2="18209" y2="93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55"/>
          <a:stretch>
            <a:fillRect/>
          </a:stretch>
        </p:blipFill>
        <p:spPr bwMode="auto">
          <a:xfrm>
            <a:off x="-50270" y="93345"/>
            <a:ext cx="3195701" cy="342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4" descr="Lockable Box, Medicine Lock Box for Safe Medication,Clear Storage Box for  Medicine Home Safety,Lockable Refrigerator Storage Bin - AliExpress">
            <a:extLst>
              <a:ext uri="{FF2B5EF4-FFF2-40B4-BE49-F238E27FC236}">
                <a16:creationId xmlns:a16="http://schemas.microsoft.com/office/drawing/2014/main" id="{36BADFBD-FAAE-D78E-E6D5-8517A284D6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208" name="Picture 16" descr="Lockabox One™ | Secure Code Compact Hygienic Food Medicine Lockable Storage  Box | eBay UK">
            <a:extLst>
              <a:ext uri="{FF2B5EF4-FFF2-40B4-BE49-F238E27FC236}">
                <a16:creationId xmlns:a16="http://schemas.microsoft.com/office/drawing/2014/main" id="{E0CD6DD5-BEF3-6C37-C6FA-2A7AF077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250" r="94417">
                        <a14:foregroundMark x1="5333" y1="22667" x2="9750" y2="36417"/>
                        <a14:foregroundMark x1="93333" y1="28667" x2="92500" y2="38500"/>
                        <a14:foregroundMark x1="92500" y1="38500" x2="94417" y2="48417"/>
                        <a14:foregroundMark x1="94417" y1="48417" x2="92000" y2="6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168" y="2567692"/>
            <a:ext cx="4071878" cy="4071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Metalowa Kasetka Na Pieniądze Banknoty Bilon Cb-300 - Ceny i opinie -  Ceneo.pl">
            <a:extLst>
              <a:ext uri="{FF2B5EF4-FFF2-40B4-BE49-F238E27FC236}">
                <a16:creationId xmlns:a16="http://schemas.microsoft.com/office/drawing/2014/main" id="{03308BBC-4B1D-35B0-A951-2C26AD13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45" y="657642"/>
            <a:ext cx="4892002" cy="307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an I rent a council house if I have an IVA - IVA Information">
            <a:extLst>
              <a:ext uri="{FF2B5EF4-FFF2-40B4-BE49-F238E27FC236}">
                <a16:creationId xmlns:a16="http://schemas.microsoft.com/office/drawing/2014/main" id="{FECE235C-418C-E4B2-A098-2E7468C27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532" y="1158591"/>
            <a:ext cx="5378386" cy="4183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ealthcare workers talking on the phone while resting in the clinic. Simple day of healthcare workers in the clinic. Dentist Stock Photo">
            <a:extLst>
              <a:ext uri="{FF2B5EF4-FFF2-40B4-BE49-F238E27FC236}">
                <a16:creationId xmlns:a16="http://schemas.microsoft.com/office/drawing/2014/main" id="{CE0BCC9B-950F-B6DC-16FB-0BAB7643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11" b="100000" l="6576" r="100000">
                        <a14:foregroundMark x1="61678" y1="6237" x2="54422" y2="10538"/>
                        <a14:foregroundMark x1="55329" y1="3226" x2="49206" y2="6237"/>
                        <a14:foregroundMark x1="20635" y1="93978" x2="29705" y2="92473"/>
                        <a14:foregroundMark x1="21542" y1="99140" x2="30159" y2="98925"/>
                        <a14:foregroundMark x1="8844" y1="90538" x2="19501" y2="95914"/>
                        <a14:foregroundMark x1="56009" y1="98710" x2="66667" y2="98065"/>
                        <a14:foregroundMark x1="91610" y1="69247" x2="91610" y2="69247"/>
                        <a14:foregroundMark x1="9977" y1="96344" x2="12925" y2="98710"/>
                        <a14:foregroundMark x1="6576" y1="96989" x2="6576" y2="96989"/>
                        <a14:foregroundMark x1="5669" y1="99355" x2="19274" y2="99140"/>
                        <a14:foregroundMark x1="19274" y1="99140" x2="19728" y2="99140"/>
                        <a14:foregroundMark x1="74376" y1="24301" x2="74376" y2="24301"/>
                        <a14:foregroundMark x1="74603" y1="27957" x2="74603" y2="27957"/>
                        <a14:foregroundMark x1="74830" y1="22366" x2="74830" y2="22366"/>
                        <a14:foregroundMark x1="73016" y1="21505" x2="75737" y2="23656"/>
                        <a14:foregroundMark x1="82086" y1="99355" x2="91610" y2="97204"/>
                        <a14:backgroundMark x1="98639" y1="62796" x2="99773" y2="68172"/>
                        <a14:backgroundMark x1="99773" y1="81935" x2="95918" y2="89677"/>
                        <a14:backgroundMark x1="88435" y1="31613" x2="95238" y2="4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858" y="3916019"/>
            <a:ext cx="2616511" cy="275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Keypad Safe Box, High Security Break-Proof Compact Safe Box for Office : Amazon.co.uk: DIY &amp; Tools">
            <a:extLst>
              <a:ext uri="{FF2B5EF4-FFF2-40B4-BE49-F238E27FC236}">
                <a16:creationId xmlns:a16="http://schemas.microsoft.com/office/drawing/2014/main" id="{41C899AE-0EF0-11B8-A929-963EEA2D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157" y="2516922"/>
            <a:ext cx="4394184" cy="426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0497E5-3DEC-BEDE-EC40-00B1720A20C4}"/>
              </a:ext>
            </a:extLst>
          </p:cNvPr>
          <p:cNvGrpSpPr/>
          <p:nvPr/>
        </p:nvGrpSpPr>
        <p:grpSpPr>
          <a:xfrm>
            <a:off x="8025589" y="3573920"/>
            <a:ext cx="4116386" cy="3395182"/>
            <a:chOff x="8400675" y="3546908"/>
            <a:chExt cx="4116386" cy="339518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658D06-FDAC-9F6D-5355-AD7354167CE0}"/>
                </a:ext>
              </a:extLst>
            </p:cNvPr>
            <p:cNvGrpSpPr/>
            <p:nvPr/>
          </p:nvGrpSpPr>
          <p:grpSpPr>
            <a:xfrm>
              <a:off x="8400675" y="3546908"/>
              <a:ext cx="1289677" cy="2509576"/>
              <a:chOff x="4317175" y="147804"/>
              <a:chExt cx="1787928" cy="3387406"/>
            </a:xfrm>
          </p:grpSpPr>
          <p:pic>
            <p:nvPicPr>
              <p:cNvPr id="14" name="Picture 13" descr="A screenshot of a phone&#10;&#10;AI-generated content may be incorrect.">
                <a:extLst>
                  <a:ext uri="{FF2B5EF4-FFF2-40B4-BE49-F238E27FC236}">
                    <a16:creationId xmlns:a16="http://schemas.microsoft.com/office/drawing/2014/main" id="{80BB0832-C48E-6FEB-CBF5-71647B77D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1748" y="515584"/>
                <a:ext cx="1581863" cy="3019626"/>
              </a:xfrm>
              <a:prstGeom prst="roundRect">
                <a:avLst/>
              </a:prstGeom>
            </p:spPr>
          </p:pic>
          <p:pic>
            <p:nvPicPr>
              <p:cNvPr id="8194" name="Picture 2" descr="Mobile Phones PNG Transparent Images Free Download | Vector Files | Pngtree">
                <a:extLst>
                  <a:ext uri="{FF2B5EF4-FFF2-40B4-BE49-F238E27FC236}">
                    <a16:creationId xmlns:a16="http://schemas.microsoft.com/office/drawing/2014/main" id="{70C2EE80-FC9C-EC91-603B-9D4D5894FA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778" b="91111" l="9778" r="89778">
                            <a14:foregroundMark x1="52889" y1="12889" x2="52889" y2="12889"/>
                            <a14:foregroundMark x1="33333" y1="10222" x2="32889" y2="10222"/>
                            <a14:foregroundMark x1="44889" y1="91111" x2="44889" y2="91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171" r="25436" b="8314"/>
              <a:stretch>
                <a:fillRect/>
              </a:stretch>
            </p:blipFill>
            <p:spPr bwMode="auto">
              <a:xfrm>
                <a:off x="4317175" y="147804"/>
                <a:ext cx="1787928" cy="3387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8" name="Picture 6" descr="Healthcare Professional Working at Reception Desk with mobile phone. A healthcare worker is seen working at a reception desk in a medical facility, managing patient inquiries or administrative tasks. The scene highlights professionalism and the essential role of reception staff in healthcare settings. carer worker checking phone stock pictures, royalty-free photos &amp; images">
              <a:extLst>
                <a:ext uri="{FF2B5EF4-FFF2-40B4-BE49-F238E27FC236}">
                  <a16:creationId xmlns:a16="http://schemas.microsoft.com/office/drawing/2014/main" id="{ECAF24CF-EB6B-E423-3DAD-49CF4270D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7576" l="0" r="100000">
                          <a14:foregroundMark x1="14407" y1="47273" x2="27966" y2="52121"/>
                          <a14:foregroundMark x1="34746" y1="73333" x2="42373" y2="76364"/>
                          <a14:foregroundMark x1="44915" y1="78788" x2="63136" y2="93636"/>
                          <a14:foregroundMark x1="63136" y1="93636" x2="64407" y2="93939"/>
                          <a14:foregroundMark x1="23729" y1="96970" x2="50000" y2="97879"/>
                          <a14:backgroundMark x1="10593" y1="71818" x2="14407" y2="739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969"/>
            <a:stretch>
              <a:fillRect/>
            </a:stretch>
          </p:blipFill>
          <p:spPr bwMode="auto">
            <a:xfrm>
              <a:off x="10272672" y="3707156"/>
              <a:ext cx="2244389" cy="3234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6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EF2E-B517-C407-B5B1-4E2375631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B447F5-800D-3F1C-151A-1154AD10C75B}"/>
              </a:ext>
            </a:extLst>
          </p:cNvPr>
          <p:cNvGrpSpPr/>
          <p:nvPr/>
        </p:nvGrpSpPr>
        <p:grpSpPr>
          <a:xfrm>
            <a:off x="361514" y="289591"/>
            <a:ext cx="11281729" cy="3107171"/>
            <a:chOff x="361514" y="289591"/>
            <a:chExt cx="11281729" cy="310717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58BD9A-F30A-84BD-BFEB-5E7550A996C4}"/>
                </a:ext>
              </a:extLst>
            </p:cNvPr>
            <p:cNvGrpSpPr/>
            <p:nvPr/>
          </p:nvGrpSpPr>
          <p:grpSpPr>
            <a:xfrm>
              <a:off x="361514" y="1882061"/>
              <a:ext cx="2016014" cy="1514701"/>
              <a:chOff x="0" y="312420"/>
              <a:chExt cx="1621790" cy="144272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249" name="Hexagon 2248">
                <a:extLst>
                  <a:ext uri="{FF2B5EF4-FFF2-40B4-BE49-F238E27FC236}">
                    <a16:creationId xmlns:a16="http://schemas.microsoft.com/office/drawing/2014/main" id="{939BC646-244B-1A22-B0CF-12774F1C1C71}"/>
                  </a:ext>
                </a:extLst>
              </p:cNvPr>
              <p:cNvSpPr/>
              <p:nvPr/>
            </p:nvSpPr>
            <p:spPr>
              <a:xfrm>
                <a:off x="502920" y="119634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50" name="Hexagon 2249">
                <a:extLst>
                  <a:ext uri="{FF2B5EF4-FFF2-40B4-BE49-F238E27FC236}">
                    <a16:creationId xmlns:a16="http://schemas.microsoft.com/office/drawing/2014/main" id="{B1D59953-E51F-BA70-97C5-A128DDB7A4A2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51" name="Hexagon 2250">
                <a:extLst>
                  <a:ext uri="{FF2B5EF4-FFF2-40B4-BE49-F238E27FC236}">
                    <a16:creationId xmlns:a16="http://schemas.microsoft.com/office/drawing/2014/main" id="{98E3A66B-1811-FDEF-DBB3-01E0B2609F10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52" name="Hexagon 2251">
                <a:extLst>
                  <a:ext uri="{FF2B5EF4-FFF2-40B4-BE49-F238E27FC236}">
                    <a16:creationId xmlns:a16="http://schemas.microsoft.com/office/drawing/2014/main" id="{B3137BDD-3503-7E24-7DA3-4D8E132B2D43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FE061E-8836-1099-7FCB-F922878F8E52}"/>
                </a:ext>
              </a:extLst>
            </p:cNvPr>
            <p:cNvGrpSpPr/>
            <p:nvPr/>
          </p:nvGrpSpPr>
          <p:grpSpPr>
            <a:xfrm>
              <a:off x="1744784" y="289591"/>
              <a:ext cx="2016014" cy="1842708"/>
              <a:chOff x="0" y="0"/>
              <a:chExt cx="1621790" cy="175514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244" name="Hexagon 2243">
                <a:extLst>
                  <a:ext uri="{FF2B5EF4-FFF2-40B4-BE49-F238E27FC236}">
                    <a16:creationId xmlns:a16="http://schemas.microsoft.com/office/drawing/2014/main" id="{DA7D9AF0-E2CA-D07B-C435-84EA12E56487}"/>
                  </a:ext>
                </a:extLst>
              </p:cNvPr>
              <p:cNvSpPr/>
              <p:nvPr/>
            </p:nvSpPr>
            <p:spPr>
              <a:xfrm>
                <a:off x="502920" y="119634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5" name="Hexagon 2244">
                <a:extLst>
                  <a:ext uri="{FF2B5EF4-FFF2-40B4-BE49-F238E27FC236}">
                    <a16:creationId xmlns:a16="http://schemas.microsoft.com/office/drawing/2014/main" id="{860E6FDA-7EBB-04D4-12A1-A1CB7EBB9C72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6" name="Hexagon 2245">
                <a:extLst>
                  <a:ext uri="{FF2B5EF4-FFF2-40B4-BE49-F238E27FC236}">
                    <a16:creationId xmlns:a16="http://schemas.microsoft.com/office/drawing/2014/main" id="{056C08BF-50E4-725A-1C9F-99957C58C1F5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7" name="Hexagon 2246">
                <a:extLst>
                  <a:ext uri="{FF2B5EF4-FFF2-40B4-BE49-F238E27FC236}">
                    <a16:creationId xmlns:a16="http://schemas.microsoft.com/office/drawing/2014/main" id="{1F997D9A-8E90-BCF6-2D75-DC2E194574C6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8" name="Hexagon 2247">
                <a:extLst>
                  <a:ext uri="{FF2B5EF4-FFF2-40B4-BE49-F238E27FC236}">
                    <a16:creationId xmlns:a16="http://schemas.microsoft.com/office/drawing/2014/main" id="{DD55E8DD-3D19-11B9-5752-7CA42D473777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EA83A81-EC18-9415-968F-F54B3CCB43DE}"/>
                </a:ext>
              </a:extLst>
            </p:cNvPr>
            <p:cNvGrpSpPr/>
            <p:nvPr/>
          </p:nvGrpSpPr>
          <p:grpSpPr>
            <a:xfrm>
              <a:off x="3726496" y="1530952"/>
              <a:ext cx="2016014" cy="898687"/>
              <a:chOff x="0" y="899160"/>
              <a:chExt cx="1621790" cy="85598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241" name="Hexagon 2240">
                <a:extLst>
                  <a:ext uri="{FF2B5EF4-FFF2-40B4-BE49-F238E27FC236}">
                    <a16:creationId xmlns:a16="http://schemas.microsoft.com/office/drawing/2014/main" id="{BB4C74D2-B6A8-94AC-CD5D-6B235F29ADDA}"/>
                  </a:ext>
                </a:extLst>
              </p:cNvPr>
              <p:cNvSpPr/>
              <p:nvPr/>
            </p:nvSpPr>
            <p:spPr>
              <a:xfrm>
                <a:off x="502920" y="119634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2" name="Hexagon 2241">
                <a:extLst>
                  <a:ext uri="{FF2B5EF4-FFF2-40B4-BE49-F238E27FC236}">
                    <a16:creationId xmlns:a16="http://schemas.microsoft.com/office/drawing/2014/main" id="{65E9DB18-4A18-5C82-E694-1C3076E6B429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3" name="Hexagon 2242">
                <a:extLst>
                  <a:ext uri="{FF2B5EF4-FFF2-40B4-BE49-F238E27FC236}">
                    <a16:creationId xmlns:a16="http://schemas.microsoft.com/office/drawing/2014/main" id="{6D5ADFBC-9F23-1C45-1F9D-A28EE9A55494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DAE425-2CC3-6023-63BE-CA29469DA6F6}"/>
                </a:ext>
              </a:extLst>
            </p:cNvPr>
            <p:cNvGrpSpPr/>
            <p:nvPr/>
          </p:nvGrpSpPr>
          <p:grpSpPr>
            <a:xfrm>
              <a:off x="5670539" y="1846212"/>
              <a:ext cx="1390844" cy="1218694"/>
              <a:chOff x="502920" y="0"/>
              <a:chExt cx="1118870" cy="116078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id="{829AA6C0-702F-2431-EC7A-DCFF45E0753F}"/>
                  </a:ext>
                </a:extLst>
              </p:cNvPr>
              <p:cNvSpPr/>
              <p:nvPr/>
            </p:nvSpPr>
            <p:spPr>
              <a:xfrm>
                <a:off x="502920" y="60198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0DC7E7B7-5EC4-DE11-05BF-9FEF32603C54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0" name="Hexagon 2239">
                <a:extLst>
                  <a:ext uri="{FF2B5EF4-FFF2-40B4-BE49-F238E27FC236}">
                    <a16:creationId xmlns:a16="http://schemas.microsoft.com/office/drawing/2014/main" id="{AB359D05-2005-59FC-A125-EAFCA42181AE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39CF14-552C-A4A7-F986-CF670B1C436A}"/>
                </a:ext>
              </a:extLst>
            </p:cNvPr>
            <p:cNvGrpSpPr/>
            <p:nvPr/>
          </p:nvGrpSpPr>
          <p:grpSpPr>
            <a:xfrm>
              <a:off x="6338297" y="586931"/>
              <a:ext cx="1390844" cy="1530701"/>
              <a:chOff x="0" y="0"/>
              <a:chExt cx="1118870" cy="145796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6F35A268-4E31-1401-49E8-AB1F38631EF8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4B81BE95-F1D9-A18D-2853-6DC84E88F7BF}"/>
                  </a:ext>
                </a:extLst>
              </p:cNvPr>
              <p:cNvSpPr/>
              <p:nvPr/>
            </p:nvSpPr>
            <p:spPr>
              <a:xfrm>
                <a:off x="502920" y="60198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:a16="http://schemas.microsoft.com/office/drawing/2014/main" id="{1F69F228-FAC4-333B-7C98-E7F807B4E270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:a16="http://schemas.microsoft.com/office/drawing/2014/main" id="{E92C1777-E390-83F3-B603-4E1BB4A782D1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87099F-11D0-0AA5-2D2F-7C034DA7433F}"/>
                </a:ext>
              </a:extLst>
            </p:cNvPr>
            <p:cNvGrpSpPr/>
            <p:nvPr/>
          </p:nvGrpSpPr>
          <p:grpSpPr>
            <a:xfrm>
              <a:off x="7696369" y="395414"/>
              <a:ext cx="2016014" cy="1202694"/>
              <a:chOff x="0" y="312420"/>
              <a:chExt cx="1621790" cy="114554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94F7E686-3782-A1FF-9F36-71207E61F8BC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EEEDD13B-A821-9B00-64BC-9EB7807DFC79}"/>
                  </a:ext>
                </a:extLst>
              </p:cNvPr>
              <p:cNvSpPr/>
              <p:nvPr/>
            </p:nvSpPr>
            <p:spPr>
              <a:xfrm>
                <a:off x="502920" y="60198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0F80B7D9-517B-8AED-2DED-285F11AAEF3D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6D0CE369-7261-4CA8-1E30-5FF5B75CE6D2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D5E08B-5459-B37F-70FF-1FBAF3D118BB}"/>
                </a:ext>
              </a:extLst>
            </p:cNvPr>
            <p:cNvGrpSpPr/>
            <p:nvPr/>
          </p:nvGrpSpPr>
          <p:grpSpPr>
            <a:xfrm>
              <a:off x="9627229" y="378144"/>
              <a:ext cx="2016014" cy="1530701"/>
              <a:chOff x="0" y="0"/>
              <a:chExt cx="1621790" cy="145796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1C637C77-7EF1-1D36-B1A7-8F2BCEB01C18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07F84540-F960-8E65-1492-01D0F27903B9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BC55445C-5532-2646-89A1-8E48F0990881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14A2A1AF-5D88-CBB0-12D2-AA2C09E13290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2253" name="Picture 2252" descr="Shape&#10;&#10;Description automatically generated">
            <a:extLst>
              <a:ext uri="{FF2B5EF4-FFF2-40B4-BE49-F238E27FC236}">
                <a16:creationId xmlns:a16="http://schemas.microsoft.com/office/drawing/2014/main" id="{00DB3138-9421-DA23-D42A-C3F66DF1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26291" y="28458"/>
            <a:ext cx="1008150" cy="115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S prescription charges go up AGAIN leaving people 'at risk of not  affording vital treatment'">
            <a:extLst>
              <a:ext uri="{FF2B5EF4-FFF2-40B4-BE49-F238E27FC236}">
                <a16:creationId xmlns:a16="http://schemas.microsoft.com/office/drawing/2014/main" id="{A0B6C494-E536-3CE3-7C7C-BA879BFD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093" l="3704" r="90000">
                        <a14:foregroundMark x1="45556" y1="14444" x2="63519" y2="10185"/>
                        <a14:foregroundMark x1="22037" y1="16944" x2="43796" y2="12315"/>
                        <a14:foregroundMark x1="43796" y1="12315" x2="44537" y2="12315"/>
                        <a14:foregroundMark x1="22500" y1="21204" x2="33519" y2="22500"/>
                        <a14:foregroundMark x1="33519" y1="22500" x2="47870" y2="22407"/>
                        <a14:foregroundMark x1="47870" y1="22407" x2="48148" y2="22407"/>
                        <a14:foregroundMark x1="20741" y1="31944" x2="38981" y2="68426"/>
                        <a14:foregroundMark x1="25185" y1="69537" x2="29537" y2="84167"/>
                        <a14:foregroundMark x1="30648" y1="70370" x2="35278" y2="88704"/>
                        <a14:foregroundMark x1="35278" y1="88704" x2="35093" y2="90648"/>
                        <a14:foregroundMark x1="33519" y1="95185" x2="77778" y2="87130"/>
                        <a14:foregroundMark x1="80278" y1="86852" x2="78426" y2="79722"/>
                        <a14:foregroundMark x1="82407" y1="88056" x2="78241" y2="71204"/>
                        <a14:foregroundMark x1="78241" y1="71204" x2="76852" y2="56667"/>
                        <a14:foregroundMark x1="62222" y1="62222" x2="77795" y2="57113"/>
                        <a14:foregroundMark x1="57315" y1="41111" x2="67315" y2="39444"/>
                        <a14:foregroundMark x1="67315" y1="39444" x2="67315" y2="39444"/>
                        <a14:foregroundMark x1="66481" y1="40741" x2="71759" y2="57037"/>
                        <a14:foregroundMark x1="71759" y1="57037" x2="72222" y2="56944"/>
                        <a14:foregroundMark x1="67593" y1="14907" x2="74537" y2="48241"/>
                        <a14:foregroundMark x1="74537" y1="48241" x2="74907" y2="48704"/>
                        <a14:foregroundMark x1="25741" y1="21111" x2="36481" y2="20000"/>
                        <a14:foregroundMark x1="36481" y1="20000" x2="36481" y2="19907"/>
                        <a14:foregroundMark x1="29537" y1="11481" x2="37685" y2="11481"/>
                        <a14:foregroundMark x1="16019" y1="21667" x2="10000" y2="35833"/>
                        <a14:foregroundMark x1="15185" y1="29074" x2="11475" y2="41395"/>
                        <a14:foregroundMark x1="18056" y1="37685" x2="25741" y2="60185"/>
                        <a14:foregroundMark x1="20278" y1="61481" x2="17778" y2="79352"/>
                        <a14:foregroundMark x1="17778" y1="79352" x2="19074" y2="80185"/>
                        <a14:foregroundMark x1="19444" y1="88611" x2="30648" y2="89074"/>
                        <a14:foregroundMark x1="16574" y1="90648" x2="21574" y2="91296"/>
                        <a14:foregroundMark x1="14630" y1="90648" x2="14074" y2="76944"/>
                        <a14:foregroundMark x1="14074" y1="76944" x2="19444" y2="50741"/>
                        <a14:foregroundMark x1="32407" y1="43426" x2="45093" y2="39722"/>
                        <a14:foregroundMark x1="37222" y1="63981" x2="46667" y2="63796"/>
                        <a14:foregroundMark x1="17315" y1="47037" x2="16759" y2="52500"/>
                        <a14:foregroundMark x1="9259" y1="39444" x2="14907" y2="39259"/>
                        <a14:foregroundMark x1="8611" y1="41019" x2="13426" y2="31389"/>
                        <a14:foregroundMark x1="6574" y1="34722" x2="19352" y2="14074"/>
                        <a14:foregroundMark x1="17870" y1="14167" x2="3704" y2="34352"/>
                        <a14:foregroundMark x1="3704" y1="34352" x2="9537" y2="40093"/>
                        <a14:foregroundMark x1="10602" y1="40311" x2="13148" y2="40833"/>
                        <a14:foregroundMark x1="7315" y1="40278" x2="7315" y2="40278"/>
                        <a14:foregroundMark x1="6667" y1="41111" x2="6667" y2="41111"/>
                        <a14:foregroundMark x1="7130" y1="40833" x2="7130" y2="40833"/>
                        <a14:backgroundMark x1="11296" y1="44444" x2="11296" y2="44444"/>
                        <a14:backgroundMark x1="12593" y1="42870" x2="12593" y2="42870"/>
                        <a14:backgroundMark x1="14722" y1="42315" x2="15278" y2="42130"/>
                        <a14:backgroundMark x1="11759" y1="42130" x2="11019" y2="42130"/>
                        <a14:backgroundMark x1="10741" y1="42870" x2="11296" y2="44722"/>
                        <a14:backgroundMark x1="10463" y1="43056" x2="12593" y2="43056"/>
                        <a14:backgroundMark x1="79815" y1="56204" x2="79722" y2="5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07" y="553903"/>
            <a:ext cx="4109848" cy="410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diCase® - Medication Compliance Packaging by Manrex Limited">
            <a:extLst>
              <a:ext uri="{FF2B5EF4-FFF2-40B4-BE49-F238E27FC236}">
                <a16:creationId xmlns:a16="http://schemas.microsoft.com/office/drawing/2014/main" id="{AE9CE7CC-D904-9A25-998F-8876557D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972" y="2195549"/>
            <a:ext cx="5308580" cy="533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lister Pack Service | Safe &amp; Easy Medication Management – Westbury Chemist">
            <a:extLst>
              <a:ext uri="{FF2B5EF4-FFF2-40B4-BE49-F238E27FC236}">
                <a16:creationId xmlns:a16="http://schemas.microsoft.com/office/drawing/2014/main" id="{B05360B1-19D1-5F47-6774-2FF77E8AD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85" b="16985"/>
          <a:stretch>
            <a:fillRect/>
          </a:stretch>
        </p:blipFill>
        <p:spPr bwMode="auto">
          <a:xfrm rot="20927389">
            <a:off x="5014646" y="823245"/>
            <a:ext cx="5625070" cy="387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dication Delivery">
            <a:extLst>
              <a:ext uri="{FF2B5EF4-FFF2-40B4-BE49-F238E27FC236}">
                <a16:creationId xmlns:a16="http://schemas.microsoft.com/office/drawing/2014/main" id="{D6D408A4-153C-5C4A-8270-02FA2B2BB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0547" y1="28986" x2="57878" y2="25466"/>
                        <a14:backgroundMark x1="57878" y1="25466" x2="58682" y2="25466"/>
                        <a14:backgroundMark x1="57074" y1="30021" x2="75723" y2="29400"/>
                        <a14:backgroundMark x1="28778" y1="71636" x2="50482" y2="69772"/>
                        <a14:backgroundMark x1="58521" y1="68116" x2="79743" y2="68530"/>
                        <a14:backgroundMark x1="86817" y1="67081" x2="87460" y2="69979"/>
                        <a14:backgroundMark x1="86334" y1="59006" x2="86334" y2="59006"/>
                        <a14:backgroundMark x1="21222" y1="55487" x2="20579" y2="63975"/>
                        <a14:backgroundMark x1="21865" y1="53209" x2="21543" y2="53830"/>
                        <a14:backgroundMark x1="21061" y1="48654" x2="21061" y2="4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560" t="32147" r="13178" b="28580"/>
          <a:stretch>
            <a:fillRect/>
          </a:stretch>
        </p:blipFill>
        <p:spPr bwMode="auto">
          <a:xfrm>
            <a:off x="367647" y="4663751"/>
            <a:ext cx="3925756" cy="180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6A73F-BF25-F0D9-E585-8CAAEB1FCD71}"/>
              </a:ext>
            </a:extLst>
          </p:cNvPr>
          <p:cNvSpPr txBox="1"/>
          <p:nvPr/>
        </p:nvSpPr>
        <p:spPr>
          <a:xfrm>
            <a:off x="361514" y="111512"/>
            <a:ext cx="573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Monitored Dosage System - MDS</a:t>
            </a:r>
            <a:endParaRPr lang="en-GB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EEA2C-7242-2C6A-356B-A7CF03D67D7B}"/>
              </a:ext>
            </a:extLst>
          </p:cNvPr>
          <p:cNvSpPr txBox="1"/>
          <p:nvPr/>
        </p:nvSpPr>
        <p:spPr>
          <a:xfrm>
            <a:off x="1588840" y="6187863"/>
            <a:ext cx="4109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Separate Packs</a:t>
            </a:r>
          </a:p>
        </p:txBody>
      </p:sp>
    </p:spTree>
    <p:extLst>
      <p:ext uri="{BB962C8B-B14F-4D97-AF65-F5344CB8AC3E}">
        <p14:creationId xmlns:p14="http://schemas.microsoft.com/office/powerpoint/2010/main" val="4263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D326-C814-6836-E0DD-158FBCF1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A60117-F280-2515-78CE-8A549059BA59}"/>
              </a:ext>
            </a:extLst>
          </p:cNvPr>
          <p:cNvGrpSpPr/>
          <p:nvPr/>
        </p:nvGrpSpPr>
        <p:grpSpPr>
          <a:xfrm>
            <a:off x="361514" y="289591"/>
            <a:ext cx="11281729" cy="3107171"/>
            <a:chOff x="361514" y="289591"/>
            <a:chExt cx="11281729" cy="310717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12BA04-F23A-19B5-2DC3-8071C9931CDB}"/>
                </a:ext>
              </a:extLst>
            </p:cNvPr>
            <p:cNvGrpSpPr/>
            <p:nvPr/>
          </p:nvGrpSpPr>
          <p:grpSpPr>
            <a:xfrm>
              <a:off x="361514" y="1882061"/>
              <a:ext cx="2016014" cy="1514701"/>
              <a:chOff x="0" y="312420"/>
              <a:chExt cx="1621790" cy="144272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249" name="Hexagon 2248">
                <a:extLst>
                  <a:ext uri="{FF2B5EF4-FFF2-40B4-BE49-F238E27FC236}">
                    <a16:creationId xmlns:a16="http://schemas.microsoft.com/office/drawing/2014/main" id="{8BB18FBC-1CE6-8ABA-29A1-1F06054DA32F}"/>
                  </a:ext>
                </a:extLst>
              </p:cNvPr>
              <p:cNvSpPr/>
              <p:nvPr/>
            </p:nvSpPr>
            <p:spPr>
              <a:xfrm>
                <a:off x="502920" y="119634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50" name="Hexagon 2249">
                <a:extLst>
                  <a:ext uri="{FF2B5EF4-FFF2-40B4-BE49-F238E27FC236}">
                    <a16:creationId xmlns:a16="http://schemas.microsoft.com/office/drawing/2014/main" id="{F3F816C4-01E7-6194-0333-00521ADCFC93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51" name="Hexagon 2250">
                <a:extLst>
                  <a:ext uri="{FF2B5EF4-FFF2-40B4-BE49-F238E27FC236}">
                    <a16:creationId xmlns:a16="http://schemas.microsoft.com/office/drawing/2014/main" id="{643748A2-008C-7DDD-2518-68CA227C0F16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52" name="Hexagon 2251">
                <a:extLst>
                  <a:ext uri="{FF2B5EF4-FFF2-40B4-BE49-F238E27FC236}">
                    <a16:creationId xmlns:a16="http://schemas.microsoft.com/office/drawing/2014/main" id="{2908A03F-7730-E833-DA75-5B4D51B0D494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8449EB-20ED-CF5F-EC58-17397CDE2F36}"/>
                </a:ext>
              </a:extLst>
            </p:cNvPr>
            <p:cNvGrpSpPr/>
            <p:nvPr/>
          </p:nvGrpSpPr>
          <p:grpSpPr>
            <a:xfrm>
              <a:off x="1744784" y="289591"/>
              <a:ext cx="2016014" cy="1842708"/>
              <a:chOff x="0" y="0"/>
              <a:chExt cx="1621790" cy="175514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244" name="Hexagon 2243">
                <a:extLst>
                  <a:ext uri="{FF2B5EF4-FFF2-40B4-BE49-F238E27FC236}">
                    <a16:creationId xmlns:a16="http://schemas.microsoft.com/office/drawing/2014/main" id="{552DE0DD-A145-1D5B-DE67-A23386F4984D}"/>
                  </a:ext>
                </a:extLst>
              </p:cNvPr>
              <p:cNvSpPr/>
              <p:nvPr/>
            </p:nvSpPr>
            <p:spPr>
              <a:xfrm>
                <a:off x="502920" y="119634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5" name="Hexagon 2244">
                <a:extLst>
                  <a:ext uri="{FF2B5EF4-FFF2-40B4-BE49-F238E27FC236}">
                    <a16:creationId xmlns:a16="http://schemas.microsoft.com/office/drawing/2014/main" id="{A42DCD42-8666-E7B4-645F-9B32DFC8C729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6" name="Hexagon 2245">
                <a:extLst>
                  <a:ext uri="{FF2B5EF4-FFF2-40B4-BE49-F238E27FC236}">
                    <a16:creationId xmlns:a16="http://schemas.microsoft.com/office/drawing/2014/main" id="{DE9A7ED0-C6F1-F0D0-C970-89B770532C5C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7" name="Hexagon 2246">
                <a:extLst>
                  <a:ext uri="{FF2B5EF4-FFF2-40B4-BE49-F238E27FC236}">
                    <a16:creationId xmlns:a16="http://schemas.microsoft.com/office/drawing/2014/main" id="{09146D43-6C09-5002-9E34-FA2F14147330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8" name="Hexagon 2247">
                <a:extLst>
                  <a:ext uri="{FF2B5EF4-FFF2-40B4-BE49-F238E27FC236}">
                    <a16:creationId xmlns:a16="http://schemas.microsoft.com/office/drawing/2014/main" id="{F17ED1B8-CBC7-AC23-52F3-04974A273E33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F6D2088-FCBA-8871-3541-01647128E0C9}"/>
                </a:ext>
              </a:extLst>
            </p:cNvPr>
            <p:cNvGrpSpPr/>
            <p:nvPr/>
          </p:nvGrpSpPr>
          <p:grpSpPr>
            <a:xfrm>
              <a:off x="3726496" y="1530952"/>
              <a:ext cx="2016014" cy="898687"/>
              <a:chOff x="0" y="899160"/>
              <a:chExt cx="1621790" cy="85598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2241" name="Hexagon 2240">
                <a:extLst>
                  <a:ext uri="{FF2B5EF4-FFF2-40B4-BE49-F238E27FC236}">
                    <a16:creationId xmlns:a16="http://schemas.microsoft.com/office/drawing/2014/main" id="{5AA131C3-85AB-C581-6070-ACF1B30A5FCF}"/>
                  </a:ext>
                </a:extLst>
              </p:cNvPr>
              <p:cNvSpPr/>
              <p:nvPr/>
            </p:nvSpPr>
            <p:spPr>
              <a:xfrm>
                <a:off x="502920" y="119634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2" name="Hexagon 2241">
                <a:extLst>
                  <a:ext uri="{FF2B5EF4-FFF2-40B4-BE49-F238E27FC236}">
                    <a16:creationId xmlns:a16="http://schemas.microsoft.com/office/drawing/2014/main" id="{C3F607BD-B8BA-655A-3A55-80871AFBFC48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3" name="Hexagon 2242">
                <a:extLst>
                  <a:ext uri="{FF2B5EF4-FFF2-40B4-BE49-F238E27FC236}">
                    <a16:creationId xmlns:a16="http://schemas.microsoft.com/office/drawing/2014/main" id="{DDCA703E-48E7-D991-FDB0-0164F259556C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423216-7932-F919-F4DC-33C5E1B33CD6}"/>
                </a:ext>
              </a:extLst>
            </p:cNvPr>
            <p:cNvGrpSpPr/>
            <p:nvPr/>
          </p:nvGrpSpPr>
          <p:grpSpPr>
            <a:xfrm>
              <a:off x="5670539" y="1846212"/>
              <a:ext cx="1390844" cy="1218694"/>
              <a:chOff x="502920" y="0"/>
              <a:chExt cx="1118870" cy="116078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id="{23D7E579-AF70-DA89-C072-1AC01066C31E}"/>
                  </a:ext>
                </a:extLst>
              </p:cNvPr>
              <p:cNvSpPr/>
              <p:nvPr/>
            </p:nvSpPr>
            <p:spPr>
              <a:xfrm>
                <a:off x="502920" y="60198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561DCF34-9FC2-427B-EC07-C1FF0B5353C9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40" name="Hexagon 2239">
                <a:extLst>
                  <a:ext uri="{FF2B5EF4-FFF2-40B4-BE49-F238E27FC236}">
                    <a16:creationId xmlns:a16="http://schemas.microsoft.com/office/drawing/2014/main" id="{3FBAADE2-2B5E-90B8-51C9-427DF7CDCD68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D820D63-71F2-3BE1-94DA-17E2249BA1E8}"/>
                </a:ext>
              </a:extLst>
            </p:cNvPr>
            <p:cNvGrpSpPr/>
            <p:nvPr/>
          </p:nvGrpSpPr>
          <p:grpSpPr>
            <a:xfrm>
              <a:off x="6338297" y="586931"/>
              <a:ext cx="1390844" cy="1530701"/>
              <a:chOff x="0" y="0"/>
              <a:chExt cx="1118870" cy="145796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CB604339-C0BF-CA31-F7C6-5BA3CD2C9980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40AABCAD-0718-1DBC-0E9A-664CF7BA3619}"/>
                  </a:ext>
                </a:extLst>
              </p:cNvPr>
              <p:cNvSpPr/>
              <p:nvPr/>
            </p:nvSpPr>
            <p:spPr>
              <a:xfrm>
                <a:off x="502920" y="60198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:a16="http://schemas.microsoft.com/office/drawing/2014/main" id="{DE0777AC-1BAB-4E4D-6B83-2EF2EAF92013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:a16="http://schemas.microsoft.com/office/drawing/2014/main" id="{B3D99AA8-0230-C483-0B2B-E4C0BC03146B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E6EA1AB-4AFE-B5AF-3282-FD7A5142926F}"/>
                </a:ext>
              </a:extLst>
            </p:cNvPr>
            <p:cNvGrpSpPr/>
            <p:nvPr/>
          </p:nvGrpSpPr>
          <p:grpSpPr>
            <a:xfrm>
              <a:off x="7696369" y="395414"/>
              <a:ext cx="2016014" cy="1202694"/>
              <a:chOff x="0" y="312420"/>
              <a:chExt cx="1621790" cy="114554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33573969-672E-72E8-EC08-E8DCC0F774F1}"/>
                  </a:ext>
                </a:extLst>
              </p:cNvPr>
              <p:cNvSpPr/>
              <p:nvPr/>
            </p:nvSpPr>
            <p:spPr>
              <a:xfrm>
                <a:off x="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2994C535-7D0E-ACBA-2C8B-44F4320B20F0}"/>
                  </a:ext>
                </a:extLst>
              </p:cNvPr>
              <p:cNvSpPr/>
              <p:nvPr/>
            </p:nvSpPr>
            <p:spPr>
              <a:xfrm>
                <a:off x="502920" y="60198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B18978A3-FE43-8717-FC5D-7DFFD14A048D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5929A3CA-84B9-A80B-C102-9A8445328919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784003-5800-0796-9FC1-0653D7CA5072}"/>
                </a:ext>
              </a:extLst>
            </p:cNvPr>
            <p:cNvGrpSpPr/>
            <p:nvPr/>
          </p:nvGrpSpPr>
          <p:grpSpPr>
            <a:xfrm>
              <a:off x="9627229" y="378144"/>
              <a:ext cx="2016014" cy="1530701"/>
              <a:chOff x="0" y="0"/>
              <a:chExt cx="1621790" cy="1457960"/>
            </a:xfrm>
            <a:solidFill>
              <a:srgbClr val="1CA4CE">
                <a:alpha val="21000"/>
              </a:srgbClr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7BA4D694-C4F0-95F9-3B15-1F9CEDFDCB5F}"/>
                  </a:ext>
                </a:extLst>
              </p:cNvPr>
              <p:cNvSpPr/>
              <p:nvPr/>
            </p:nvSpPr>
            <p:spPr>
              <a:xfrm>
                <a:off x="1005840" y="89916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572DA92E-A6BF-7F4E-7935-E20AE7333138}"/>
                  </a:ext>
                </a:extLst>
              </p:cNvPr>
              <p:cNvSpPr/>
              <p:nvPr/>
            </p:nvSpPr>
            <p:spPr>
              <a:xfrm>
                <a:off x="100584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5A8F4E21-B3D5-E7C8-C85A-2BA78D014366}"/>
                  </a:ext>
                </a:extLst>
              </p:cNvPr>
              <p:cNvSpPr/>
              <p:nvPr/>
            </p:nvSpPr>
            <p:spPr>
              <a:xfrm>
                <a:off x="0" y="31242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BA19212C-A116-AB37-5DBD-7B2131E761BC}"/>
                  </a:ext>
                </a:extLst>
              </p:cNvPr>
              <p:cNvSpPr/>
              <p:nvPr/>
            </p:nvSpPr>
            <p:spPr>
              <a:xfrm>
                <a:off x="502920" y="0"/>
                <a:ext cx="615950" cy="558800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2253" name="Picture 2252" descr="Shape&#10;&#10;Description automatically generated">
            <a:extLst>
              <a:ext uri="{FF2B5EF4-FFF2-40B4-BE49-F238E27FC236}">
                <a16:creationId xmlns:a16="http://schemas.microsoft.com/office/drawing/2014/main" id="{66BE7910-0F2C-716E-3D7D-006A7893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26291" y="28458"/>
            <a:ext cx="1008150" cy="115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UVON Pill Box, Travel Pill Organiser 7 Day with Spring Open Design, BPA  Free Tablet Organiser to Hold Vitamins, Cod Liver Oil, Supplements and ...">
            <a:extLst>
              <a:ext uri="{FF2B5EF4-FFF2-40B4-BE49-F238E27FC236}">
                <a16:creationId xmlns:a16="http://schemas.microsoft.com/office/drawing/2014/main" id="{CBEE706F-6DCB-90F0-03D3-79CCD09788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668158">
            <a:off x="259688" y="1736733"/>
            <a:ext cx="4613658" cy="3289539"/>
          </a:xfrm>
          <a:prstGeom prst="rect">
            <a:avLst/>
          </a:prstGeom>
        </p:spPr>
      </p:pic>
      <p:pic>
        <p:nvPicPr>
          <p:cNvPr id="13" name="Picture 12" descr="Dosette Boxes – Eastville Pharmacy">
            <a:extLst>
              <a:ext uri="{FF2B5EF4-FFF2-40B4-BE49-F238E27FC236}">
                <a16:creationId xmlns:a16="http://schemas.microsoft.com/office/drawing/2014/main" id="{76ACE87E-92D2-2779-105B-BB8A222C6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 rot="1037214">
            <a:off x="57669" y="-422322"/>
            <a:ext cx="549592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01F988-B4BC-7854-D987-73F3F272CC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74" r="15874"/>
          <a:stretch>
            <a:fillRect/>
          </a:stretch>
        </p:blipFill>
        <p:spPr>
          <a:xfrm rot="5400000">
            <a:off x="8740755" y="3609811"/>
            <a:ext cx="2828973" cy="3667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A93F-EFBF-F0A7-B2F4-732D603CD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9715" y="1108106"/>
            <a:ext cx="4107695" cy="2927651"/>
          </a:xfrm>
          <a:prstGeom prst="rect">
            <a:avLst/>
          </a:prstGeom>
        </p:spPr>
      </p:pic>
      <p:pic>
        <p:nvPicPr>
          <p:cNvPr id="7" name="Picture 6" descr="Pivotell Automatic Pill Dispenser, Medication Reminders">
            <a:extLst>
              <a:ext uri="{FF2B5EF4-FFF2-40B4-BE49-F238E27FC236}">
                <a16:creationId xmlns:a16="http://schemas.microsoft.com/office/drawing/2014/main" id="{D49E52A9-83DE-00EC-1923-6D2A3B0AAC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 rot="21448337">
            <a:off x="5499308" y="364893"/>
            <a:ext cx="4381500" cy="4414076"/>
          </a:xfrm>
          <a:prstGeom prst="rect">
            <a:avLst/>
          </a:prstGeom>
        </p:spPr>
      </p:pic>
      <p:pic>
        <p:nvPicPr>
          <p:cNvPr id="15" name="Picture 14" descr="Amazon.com: 7 Day Weekly AM PM Pill Organizer, ShysTech Large Pill Case ...">
            <a:extLst>
              <a:ext uri="{FF2B5EF4-FFF2-40B4-BE49-F238E27FC236}">
                <a16:creationId xmlns:a16="http://schemas.microsoft.com/office/drawing/2014/main" id="{7C2C599A-05B7-F1A2-3664-0628690953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11718" y="4221789"/>
            <a:ext cx="5359030" cy="26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A8F42-A23F-F269-2D3D-385733AC2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98296CC-866D-BBA6-A803-530B26E8E810}"/>
              </a:ext>
            </a:extLst>
          </p:cNvPr>
          <p:cNvSpPr/>
          <p:nvPr/>
        </p:nvSpPr>
        <p:spPr>
          <a:xfrm>
            <a:off x="3807370" y="112318"/>
            <a:ext cx="4954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/>
              <a:t>Medication Classification</a:t>
            </a:r>
            <a:endParaRPr lang="en-IN" sz="3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87" name="Group 3186">
            <a:extLst>
              <a:ext uri="{FF2B5EF4-FFF2-40B4-BE49-F238E27FC236}">
                <a16:creationId xmlns:a16="http://schemas.microsoft.com/office/drawing/2014/main" id="{0614BC26-9B15-CCB6-6AC0-0FB97F4E2F52}"/>
              </a:ext>
            </a:extLst>
          </p:cNvPr>
          <p:cNvGrpSpPr/>
          <p:nvPr/>
        </p:nvGrpSpPr>
        <p:grpSpPr>
          <a:xfrm>
            <a:off x="165484" y="811937"/>
            <a:ext cx="12215803" cy="5946688"/>
            <a:chOff x="229209" y="616584"/>
            <a:chExt cx="12215803" cy="5946688"/>
          </a:xfrm>
        </p:grpSpPr>
        <p:grpSp>
          <p:nvGrpSpPr>
            <p:cNvPr id="2069" name="Group 2068">
              <a:extLst>
                <a:ext uri="{FF2B5EF4-FFF2-40B4-BE49-F238E27FC236}">
                  <a16:creationId xmlns:a16="http://schemas.microsoft.com/office/drawing/2014/main" id="{448BF80E-7086-8226-24A4-14B4B9CF887C}"/>
                </a:ext>
              </a:extLst>
            </p:cNvPr>
            <p:cNvGrpSpPr/>
            <p:nvPr/>
          </p:nvGrpSpPr>
          <p:grpSpPr>
            <a:xfrm>
              <a:off x="6390518" y="616584"/>
              <a:ext cx="6054494" cy="5946688"/>
              <a:chOff x="7114285" y="599667"/>
              <a:chExt cx="6054494" cy="594668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F3D3208-427A-8A1D-0698-591B07D85761}"/>
                  </a:ext>
                </a:extLst>
              </p:cNvPr>
              <p:cNvGrpSpPr/>
              <p:nvPr/>
            </p:nvGrpSpPr>
            <p:grpSpPr>
              <a:xfrm>
                <a:off x="7114285" y="599667"/>
                <a:ext cx="4873826" cy="1218458"/>
                <a:chOff x="-681164" y="2113597"/>
                <a:chExt cx="3375893" cy="1218458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F64DC23-1442-ABE7-3B5A-79BA3D51F9F1}"/>
                    </a:ext>
                  </a:extLst>
                </p:cNvPr>
                <p:cNvSpPr/>
                <p:nvPr/>
              </p:nvSpPr>
              <p:spPr>
                <a:xfrm>
                  <a:off x="-516559" y="2716502"/>
                  <a:ext cx="3211288" cy="61555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US" sz="2000">
                      <a:ea typeface="Cambria" panose="02040503050406030204" pitchFamily="18" charset="0"/>
                      <a:cs typeface="Arial" panose="020B0604020202020204" pitchFamily="34" charset="0"/>
                    </a:rPr>
                    <a:t>POM, requires  a valid prescription form qualified medical professional. 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0D7710-C459-B06D-3DB0-19F3E469A6F5}"/>
                    </a:ext>
                  </a:extLst>
                </p:cNvPr>
                <p:cNvSpPr/>
                <p:nvPr/>
              </p:nvSpPr>
              <p:spPr>
                <a:xfrm>
                  <a:off x="-681164" y="2113597"/>
                  <a:ext cx="3375280" cy="43088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algn="r"/>
                  <a:r>
                    <a:rPr lang="en-GB" sz="2800" b="1">
                      <a:solidFill>
                        <a:schemeClr val="accent2">
                          <a:lumMod val="75000"/>
                        </a:schemeClr>
                      </a:solidFill>
                    </a:rPr>
                    <a:t>Prescription only medication</a:t>
                  </a:r>
                  <a:endParaRPr lang="en-US" sz="2800" b="1">
                    <a:solidFill>
                      <a:schemeClr val="accent2">
                        <a:lumMod val="75000"/>
                      </a:schemeClr>
                    </a:solidFill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052" name="Picture 4" descr="Ventolin Salbutamol Inhaler | LloydsPharmacy Online Doctor UK">
                <a:extLst>
                  <a:ext uri="{FF2B5EF4-FFF2-40B4-BE49-F238E27FC236}">
                    <a16:creationId xmlns:a16="http://schemas.microsoft.com/office/drawing/2014/main" id="{566F004B-1A17-6427-104A-EB7B32602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88106" y="1618353"/>
                <a:ext cx="3080673" cy="3195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272F5A2-4C32-0EF2-1603-02508B8E2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282" t="13696" r="15026" b="21185"/>
              <a:stretch/>
            </p:blipFill>
            <p:spPr>
              <a:xfrm>
                <a:off x="9765888" y="4528971"/>
                <a:ext cx="2282969" cy="201738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407206-FDC8-E627-893A-F3E4F83E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85" b="12825"/>
            <a:stretch>
              <a:fillRect/>
            </a:stretch>
          </p:blipFill>
          <p:spPr>
            <a:xfrm>
              <a:off x="5263186" y="3919770"/>
              <a:ext cx="3401795" cy="2513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8" name="Picture 6" descr="Paracetamol 500mg Tablets (POM) – Crescent Pharma">
              <a:extLst>
                <a:ext uri="{FF2B5EF4-FFF2-40B4-BE49-F238E27FC236}">
                  <a16:creationId xmlns:a16="http://schemas.microsoft.com/office/drawing/2014/main" id="{C47AE5FD-B2BE-65DC-EE3B-09D48E53D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7" t="20098" r="5382" b="24329"/>
            <a:stretch>
              <a:fillRect/>
            </a:stretch>
          </p:blipFill>
          <p:spPr bwMode="auto">
            <a:xfrm>
              <a:off x="5755413" y="2164584"/>
              <a:ext cx="2482374" cy="155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52" name="Group 3151">
              <a:extLst>
                <a:ext uri="{FF2B5EF4-FFF2-40B4-BE49-F238E27FC236}">
                  <a16:creationId xmlns:a16="http://schemas.microsoft.com/office/drawing/2014/main" id="{B77500C1-7550-7DAE-244E-333C6FAA3D2B}"/>
                </a:ext>
              </a:extLst>
            </p:cNvPr>
            <p:cNvGrpSpPr/>
            <p:nvPr/>
          </p:nvGrpSpPr>
          <p:grpSpPr>
            <a:xfrm>
              <a:off x="229209" y="1250229"/>
              <a:ext cx="4939464" cy="4823663"/>
              <a:chOff x="1164863" y="276429"/>
              <a:chExt cx="5787864" cy="6305142"/>
            </a:xfrm>
          </p:grpSpPr>
          <p:grpSp>
            <p:nvGrpSpPr>
              <p:cNvPr id="3153" name="Group 3152">
                <a:extLst>
                  <a:ext uri="{FF2B5EF4-FFF2-40B4-BE49-F238E27FC236}">
                    <a16:creationId xmlns:a16="http://schemas.microsoft.com/office/drawing/2014/main" id="{E9103DFD-6F6D-915F-1CE4-B4AC73DC6DFB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3160" name="Freeform: Shape 3159">
                  <a:extLst>
                    <a:ext uri="{FF2B5EF4-FFF2-40B4-BE49-F238E27FC236}">
                      <a16:creationId xmlns:a16="http://schemas.microsoft.com/office/drawing/2014/main" id="{D090A152-BC27-9822-A8E1-E0F5BC2966C9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1" name="Freeform: Shape 3160">
                  <a:extLst>
                    <a:ext uri="{FF2B5EF4-FFF2-40B4-BE49-F238E27FC236}">
                      <a16:creationId xmlns:a16="http://schemas.microsoft.com/office/drawing/2014/main" id="{B33C965C-D601-16A2-DE49-8A5BA87D58C8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2" name="Freeform: Shape 3161">
                  <a:extLst>
                    <a:ext uri="{FF2B5EF4-FFF2-40B4-BE49-F238E27FC236}">
                      <a16:creationId xmlns:a16="http://schemas.microsoft.com/office/drawing/2014/main" id="{3707B4E1-7CF9-E915-4989-3AC65677FDCF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3" name="Freeform: Shape 3162">
                  <a:extLst>
                    <a:ext uri="{FF2B5EF4-FFF2-40B4-BE49-F238E27FC236}">
                      <a16:creationId xmlns:a16="http://schemas.microsoft.com/office/drawing/2014/main" id="{25DF604F-1BE2-5357-9491-751E8A1B92F8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4" name="Freeform: Shape 3163">
                  <a:extLst>
                    <a:ext uri="{FF2B5EF4-FFF2-40B4-BE49-F238E27FC236}">
                      <a16:creationId xmlns:a16="http://schemas.microsoft.com/office/drawing/2014/main" id="{5AEDF7C3-DC2B-6653-2F7D-80CF8A002E09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5" name="Freeform: Shape 3164">
                  <a:extLst>
                    <a:ext uri="{FF2B5EF4-FFF2-40B4-BE49-F238E27FC236}">
                      <a16:creationId xmlns:a16="http://schemas.microsoft.com/office/drawing/2014/main" id="{D0493CDA-65CF-B7CD-09BF-D3348F99AD3F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6" name="Freeform: Shape 3165">
                  <a:extLst>
                    <a:ext uri="{FF2B5EF4-FFF2-40B4-BE49-F238E27FC236}">
                      <a16:creationId xmlns:a16="http://schemas.microsoft.com/office/drawing/2014/main" id="{5030CD7A-C333-EBB7-4890-252B11B189DC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7" name="Freeform: Shape 3166">
                  <a:extLst>
                    <a:ext uri="{FF2B5EF4-FFF2-40B4-BE49-F238E27FC236}">
                      <a16:creationId xmlns:a16="http://schemas.microsoft.com/office/drawing/2014/main" id="{28A68D92-E666-8CBD-EFAD-548257A67F99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8" name="Freeform: Shape 3167">
                  <a:extLst>
                    <a:ext uri="{FF2B5EF4-FFF2-40B4-BE49-F238E27FC236}">
                      <a16:creationId xmlns:a16="http://schemas.microsoft.com/office/drawing/2014/main" id="{FFDDC90B-6FD5-1747-DA13-E41C91C8ED18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9" name="Freeform: Shape 3168">
                  <a:extLst>
                    <a:ext uri="{FF2B5EF4-FFF2-40B4-BE49-F238E27FC236}">
                      <a16:creationId xmlns:a16="http://schemas.microsoft.com/office/drawing/2014/main" id="{C9FBB4A5-D950-5E87-413A-3585079DE918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0" name="Freeform: Shape 3169">
                  <a:extLst>
                    <a:ext uri="{FF2B5EF4-FFF2-40B4-BE49-F238E27FC236}">
                      <a16:creationId xmlns:a16="http://schemas.microsoft.com/office/drawing/2014/main" id="{6611A30B-03A9-0C15-405E-ADB37F9399B0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1" name="Freeform: Shape 3170">
                  <a:extLst>
                    <a:ext uri="{FF2B5EF4-FFF2-40B4-BE49-F238E27FC236}">
                      <a16:creationId xmlns:a16="http://schemas.microsoft.com/office/drawing/2014/main" id="{6603CBE3-4A40-3EA7-3E76-D5DEADC22E06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2" name="Freeform: Shape 3171">
                  <a:extLst>
                    <a:ext uri="{FF2B5EF4-FFF2-40B4-BE49-F238E27FC236}">
                      <a16:creationId xmlns:a16="http://schemas.microsoft.com/office/drawing/2014/main" id="{80F40BC5-9A4D-41F4-F580-64B48AE488CB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3" name="Freeform: Shape 3172">
                  <a:extLst>
                    <a:ext uri="{FF2B5EF4-FFF2-40B4-BE49-F238E27FC236}">
                      <a16:creationId xmlns:a16="http://schemas.microsoft.com/office/drawing/2014/main" id="{68BBF0E8-F238-8B5C-2B3C-B9F173B0BB5D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4" name="Freeform: Shape 3173">
                  <a:extLst>
                    <a:ext uri="{FF2B5EF4-FFF2-40B4-BE49-F238E27FC236}">
                      <a16:creationId xmlns:a16="http://schemas.microsoft.com/office/drawing/2014/main" id="{C5D43138-9A73-9ACF-9EA1-6B3104F2F090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5" name="Freeform: Shape 3174">
                  <a:extLst>
                    <a:ext uri="{FF2B5EF4-FFF2-40B4-BE49-F238E27FC236}">
                      <a16:creationId xmlns:a16="http://schemas.microsoft.com/office/drawing/2014/main" id="{D5BE90CC-BAC0-29F6-C2D2-E6B0F6166213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6" name="Freeform: Shape 3175">
                  <a:extLst>
                    <a:ext uri="{FF2B5EF4-FFF2-40B4-BE49-F238E27FC236}">
                      <a16:creationId xmlns:a16="http://schemas.microsoft.com/office/drawing/2014/main" id="{B8A21BA0-F4AE-46E4-E888-618B04128E90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7" name="Freeform: Shape 3176">
                  <a:extLst>
                    <a:ext uri="{FF2B5EF4-FFF2-40B4-BE49-F238E27FC236}">
                      <a16:creationId xmlns:a16="http://schemas.microsoft.com/office/drawing/2014/main" id="{E1606BC4-DB39-06CE-98F2-A5106E345C60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8" name="Freeform: Shape 3177">
                  <a:extLst>
                    <a:ext uri="{FF2B5EF4-FFF2-40B4-BE49-F238E27FC236}">
                      <a16:creationId xmlns:a16="http://schemas.microsoft.com/office/drawing/2014/main" id="{0182072F-B2B1-BA9A-9CA0-A3298EEE8477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9" name="Freeform: Shape 3178">
                  <a:extLst>
                    <a:ext uri="{FF2B5EF4-FFF2-40B4-BE49-F238E27FC236}">
                      <a16:creationId xmlns:a16="http://schemas.microsoft.com/office/drawing/2014/main" id="{49FCD529-9552-74E3-2C83-175CB7523DB4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0" name="Freeform: Shape 3179">
                  <a:extLst>
                    <a:ext uri="{FF2B5EF4-FFF2-40B4-BE49-F238E27FC236}">
                      <a16:creationId xmlns:a16="http://schemas.microsoft.com/office/drawing/2014/main" id="{7743886D-92F6-104F-6B71-679DDFE7BC1C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1" name="Freeform: Shape 3180">
                  <a:extLst>
                    <a:ext uri="{FF2B5EF4-FFF2-40B4-BE49-F238E27FC236}">
                      <a16:creationId xmlns:a16="http://schemas.microsoft.com/office/drawing/2014/main" id="{EDF085BA-D034-C0F5-6B4A-DD8BCAA3692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2" name="Freeform: Shape 3181">
                  <a:extLst>
                    <a:ext uri="{FF2B5EF4-FFF2-40B4-BE49-F238E27FC236}">
                      <a16:creationId xmlns:a16="http://schemas.microsoft.com/office/drawing/2014/main" id="{EFD39C4A-35C1-76A7-0911-AF528C4E1C19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3" name="Freeform: Shape 3182">
                  <a:extLst>
                    <a:ext uri="{FF2B5EF4-FFF2-40B4-BE49-F238E27FC236}">
                      <a16:creationId xmlns:a16="http://schemas.microsoft.com/office/drawing/2014/main" id="{49CDE4EA-4D77-816E-9905-F2F5EF8A2DA6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4" name="Freeform: Shape 3183">
                  <a:extLst>
                    <a:ext uri="{FF2B5EF4-FFF2-40B4-BE49-F238E27FC236}">
                      <a16:creationId xmlns:a16="http://schemas.microsoft.com/office/drawing/2014/main" id="{5C82699C-E6F1-31AE-75A6-FB55426DDC89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154" name="TextBox 3153">
                <a:extLst>
                  <a:ext uri="{FF2B5EF4-FFF2-40B4-BE49-F238E27FC236}">
                    <a16:creationId xmlns:a16="http://schemas.microsoft.com/office/drawing/2014/main" id="{1E6FDD5D-775B-EB67-F5C6-79106B02D58C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/>
                  <a:t>POM</a:t>
                </a:r>
              </a:p>
            </p:txBody>
          </p:sp>
          <p:sp>
            <p:nvSpPr>
              <p:cNvPr id="3155" name="TextBox 3154">
                <a:extLst>
                  <a:ext uri="{FF2B5EF4-FFF2-40B4-BE49-F238E27FC236}">
                    <a16:creationId xmlns:a16="http://schemas.microsoft.com/office/drawing/2014/main" id="{06619F3D-C774-0290-1D4F-EB1B2E1E7EA0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3156" name="TextBox 3155">
                <a:extLst>
                  <a:ext uri="{FF2B5EF4-FFF2-40B4-BE49-F238E27FC236}">
                    <a16:creationId xmlns:a16="http://schemas.microsoft.com/office/drawing/2014/main" id="{3128FF54-F327-A408-BA26-4FC262868DB0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3157" name="TextBox 3156">
                <a:extLst>
                  <a:ext uri="{FF2B5EF4-FFF2-40B4-BE49-F238E27FC236}">
                    <a16:creationId xmlns:a16="http://schemas.microsoft.com/office/drawing/2014/main" id="{85BF7594-3BCA-409E-EB14-21952C54CA29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3158" name="TextBox 3157">
                <a:extLst>
                  <a:ext uri="{FF2B5EF4-FFF2-40B4-BE49-F238E27FC236}">
                    <a16:creationId xmlns:a16="http://schemas.microsoft.com/office/drawing/2014/main" id="{216079F8-350C-772C-3B65-CF45A3F55DD0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3159" name="TextBox 3158">
                <a:extLst>
                  <a:ext uri="{FF2B5EF4-FFF2-40B4-BE49-F238E27FC236}">
                    <a16:creationId xmlns:a16="http://schemas.microsoft.com/office/drawing/2014/main" id="{DAC3E83B-2A12-7FC1-9035-E40456EB75CD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86" name="Group 3185">
            <a:extLst>
              <a:ext uri="{FF2B5EF4-FFF2-40B4-BE49-F238E27FC236}">
                <a16:creationId xmlns:a16="http://schemas.microsoft.com/office/drawing/2014/main" id="{7F1DA5B7-535D-2F08-E19D-BF915513F47B}"/>
              </a:ext>
            </a:extLst>
          </p:cNvPr>
          <p:cNvGrpSpPr/>
          <p:nvPr/>
        </p:nvGrpSpPr>
        <p:grpSpPr>
          <a:xfrm>
            <a:off x="149159" y="829609"/>
            <a:ext cx="12095442" cy="5906369"/>
            <a:chOff x="-12624209" y="-1133038"/>
            <a:chExt cx="12095442" cy="59063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B3EBA8-85F8-BF64-C0E8-913615F8314C}"/>
                </a:ext>
              </a:extLst>
            </p:cNvPr>
            <p:cNvGrpSpPr/>
            <p:nvPr/>
          </p:nvGrpSpPr>
          <p:grpSpPr>
            <a:xfrm>
              <a:off x="-7521327" y="-1133038"/>
              <a:ext cx="6992560" cy="1749538"/>
              <a:chOff x="5799027" y="1933376"/>
              <a:chExt cx="6992560" cy="174953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651A02F-CADD-3DF1-06E9-31993D62A6C9}"/>
                  </a:ext>
                </a:extLst>
              </p:cNvPr>
              <p:cNvSpPr/>
              <p:nvPr/>
            </p:nvSpPr>
            <p:spPr>
              <a:xfrm>
                <a:off x="5799027" y="2451808"/>
                <a:ext cx="6992560" cy="123110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2000">
                    <a:ea typeface="Cambria" panose="02040503050406030204" pitchFamily="18" charset="0"/>
                    <a:cs typeface="Arial" panose="020B0604020202020204" pitchFamily="34" charset="0"/>
                  </a:rPr>
                  <a:t>They are more tightly controlled than GSL but do not require a prescription. Pharmacist will ask for  your medical history to determinate where is safe and appropriate for you to take it.</a:t>
                </a:r>
              </a:p>
              <a:p>
                <a:pPr algn="ctr"/>
                <a:r>
                  <a:rPr lang="en-US" sz="2000"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EEE9D9C-1710-4619-CC05-07EEDB77BFB3}"/>
                  </a:ext>
                </a:extLst>
              </p:cNvPr>
              <p:cNvSpPr/>
              <p:nvPr/>
            </p:nvSpPr>
            <p:spPr>
              <a:xfrm>
                <a:off x="6574968" y="1933376"/>
                <a:ext cx="4872942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2800" b="1">
                    <a:solidFill>
                      <a:schemeClr val="accent2">
                        <a:lumMod val="75000"/>
                      </a:schemeClr>
                    </a:solidFill>
                  </a:rPr>
                  <a:t>Pharmacy medicines</a:t>
                </a:r>
              </a:p>
            </p:txBody>
          </p:sp>
        </p:grpSp>
        <p:pic>
          <p:nvPicPr>
            <p:cNvPr id="23" name="Picture 10" descr="FDA: Codeine cough syrup should not be given to kids | PBS News">
              <a:extLst>
                <a:ext uri="{FF2B5EF4-FFF2-40B4-BE49-F238E27FC236}">
                  <a16:creationId xmlns:a16="http://schemas.microsoft.com/office/drawing/2014/main" id="{6160596F-2F5E-488B-0F96-FC21E721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95013" y="3346867"/>
              <a:ext cx="2426410" cy="142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FE51E5A-6476-8E4D-A764-C188839A4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137974" y="-9056"/>
              <a:ext cx="2447594" cy="24475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7D6320-BB71-C9FF-9C94-1F7C8F62C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666" t="5702" r="3512" b="6521"/>
            <a:stretch>
              <a:fillRect/>
            </a:stretch>
          </p:blipFill>
          <p:spPr>
            <a:xfrm>
              <a:off x="-8620603" y="3182085"/>
              <a:ext cx="2807890" cy="1480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CC0C24-F5B8-A0D4-1DB1-C3EE48D31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202" t="2799" r="3523" b="3983"/>
            <a:stretch>
              <a:fillRect/>
            </a:stretch>
          </p:blipFill>
          <p:spPr>
            <a:xfrm>
              <a:off x="-7140087" y="788491"/>
              <a:ext cx="1678969" cy="1847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5FB198-48CA-CA15-537E-1683916BD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4201" t="3995" r="6313" b="4700"/>
            <a:stretch>
              <a:fillRect/>
            </a:stretch>
          </p:blipFill>
          <p:spPr>
            <a:xfrm>
              <a:off x="-4259888" y="1844820"/>
              <a:ext cx="1406564" cy="1426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8799D9-4F8E-932C-68AA-B2933EAA8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580" t="2638" r="4989" b="4437"/>
            <a:stretch>
              <a:fillRect/>
            </a:stretch>
          </p:blipFill>
          <p:spPr>
            <a:xfrm>
              <a:off x="-2577072" y="1404492"/>
              <a:ext cx="1928351" cy="19032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9D0182-D964-43DF-35A1-0BE31DE4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15" t="4330" r="2306" b="3948"/>
            <a:stretch>
              <a:fillRect/>
            </a:stretch>
          </p:blipFill>
          <p:spPr>
            <a:xfrm>
              <a:off x="-5375519" y="3390652"/>
              <a:ext cx="1980571" cy="1375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119" name="Group 3118">
              <a:extLst>
                <a:ext uri="{FF2B5EF4-FFF2-40B4-BE49-F238E27FC236}">
                  <a16:creationId xmlns:a16="http://schemas.microsoft.com/office/drawing/2014/main" id="{D24E4F87-34DC-4725-FAFB-41E82BC442C6}"/>
                </a:ext>
              </a:extLst>
            </p:cNvPr>
            <p:cNvGrpSpPr/>
            <p:nvPr/>
          </p:nvGrpSpPr>
          <p:grpSpPr>
            <a:xfrm>
              <a:off x="-12624209" y="-514406"/>
              <a:ext cx="4939464" cy="4823663"/>
              <a:chOff x="1164863" y="276429"/>
              <a:chExt cx="5787864" cy="6305142"/>
            </a:xfrm>
          </p:grpSpPr>
          <p:grpSp>
            <p:nvGrpSpPr>
              <p:cNvPr id="3120" name="Group 3119">
                <a:extLst>
                  <a:ext uri="{FF2B5EF4-FFF2-40B4-BE49-F238E27FC236}">
                    <a16:creationId xmlns:a16="http://schemas.microsoft.com/office/drawing/2014/main" id="{EB886A06-15EB-8025-1DA8-8F44DDAAEE26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3127" name="Freeform: Shape 3126">
                  <a:extLst>
                    <a:ext uri="{FF2B5EF4-FFF2-40B4-BE49-F238E27FC236}">
                      <a16:creationId xmlns:a16="http://schemas.microsoft.com/office/drawing/2014/main" id="{C43D3B41-CDFB-9E1B-DDE0-7C16F0FC737A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8" name="Freeform: Shape 3127">
                  <a:extLst>
                    <a:ext uri="{FF2B5EF4-FFF2-40B4-BE49-F238E27FC236}">
                      <a16:creationId xmlns:a16="http://schemas.microsoft.com/office/drawing/2014/main" id="{44D9BE11-4E3B-38C0-AC7F-0F256953AE43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9" name="Freeform: Shape 3128">
                  <a:extLst>
                    <a:ext uri="{FF2B5EF4-FFF2-40B4-BE49-F238E27FC236}">
                      <a16:creationId xmlns:a16="http://schemas.microsoft.com/office/drawing/2014/main" id="{9856BCF5-9E3F-6360-D1CF-8D000EB2854D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0" name="Freeform: Shape 3129">
                  <a:extLst>
                    <a:ext uri="{FF2B5EF4-FFF2-40B4-BE49-F238E27FC236}">
                      <a16:creationId xmlns:a16="http://schemas.microsoft.com/office/drawing/2014/main" id="{3D0F8AA2-506D-33C1-6AB0-AD19B4DEFEF5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1" name="Freeform: Shape 3130">
                  <a:extLst>
                    <a:ext uri="{FF2B5EF4-FFF2-40B4-BE49-F238E27FC236}">
                      <a16:creationId xmlns:a16="http://schemas.microsoft.com/office/drawing/2014/main" id="{71BFFA86-868F-09EA-B452-F899F135C17A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2" name="Freeform: Shape 3131">
                  <a:extLst>
                    <a:ext uri="{FF2B5EF4-FFF2-40B4-BE49-F238E27FC236}">
                      <a16:creationId xmlns:a16="http://schemas.microsoft.com/office/drawing/2014/main" id="{83E22F83-2762-0FA2-426C-A082DAE76B34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3" name="Freeform: Shape 3132">
                  <a:extLst>
                    <a:ext uri="{FF2B5EF4-FFF2-40B4-BE49-F238E27FC236}">
                      <a16:creationId xmlns:a16="http://schemas.microsoft.com/office/drawing/2014/main" id="{44512C5A-10DF-1856-987C-6A1E0F61E602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4" name="Freeform: Shape 3133">
                  <a:extLst>
                    <a:ext uri="{FF2B5EF4-FFF2-40B4-BE49-F238E27FC236}">
                      <a16:creationId xmlns:a16="http://schemas.microsoft.com/office/drawing/2014/main" id="{96603D49-521C-58CA-5F8D-742B9A93DBD3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5" name="Freeform: Shape 3134">
                  <a:extLst>
                    <a:ext uri="{FF2B5EF4-FFF2-40B4-BE49-F238E27FC236}">
                      <a16:creationId xmlns:a16="http://schemas.microsoft.com/office/drawing/2014/main" id="{740D9552-14EE-5B70-575D-84AFC068AF0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6" name="Freeform: Shape 3135">
                  <a:extLst>
                    <a:ext uri="{FF2B5EF4-FFF2-40B4-BE49-F238E27FC236}">
                      <a16:creationId xmlns:a16="http://schemas.microsoft.com/office/drawing/2014/main" id="{989DD9DB-B518-D5C2-E5C5-C25424C2E171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7" name="Freeform: Shape 3136">
                  <a:extLst>
                    <a:ext uri="{FF2B5EF4-FFF2-40B4-BE49-F238E27FC236}">
                      <a16:creationId xmlns:a16="http://schemas.microsoft.com/office/drawing/2014/main" id="{6C5B894F-FDDB-2402-D78E-B4628ADC6469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8" name="Freeform: Shape 3137">
                  <a:extLst>
                    <a:ext uri="{FF2B5EF4-FFF2-40B4-BE49-F238E27FC236}">
                      <a16:creationId xmlns:a16="http://schemas.microsoft.com/office/drawing/2014/main" id="{44FB01D7-61F6-84CD-706F-1E740E25EC47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9" name="Freeform: Shape 3138">
                  <a:extLst>
                    <a:ext uri="{FF2B5EF4-FFF2-40B4-BE49-F238E27FC236}">
                      <a16:creationId xmlns:a16="http://schemas.microsoft.com/office/drawing/2014/main" id="{5B52741B-3E16-B721-9CBE-EF798061CB6E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0" name="Freeform: Shape 3139">
                  <a:extLst>
                    <a:ext uri="{FF2B5EF4-FFF2-40B4-BE49-F238E27FC236}">
                      <a16:creationId xmlns:a16="http://schemas.microsoft.com/office/drawing/2014/main" id="{5C3A04E6-25DA-3B83-C50E-729E53A3AB9F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1" name="Freeform: Shape 3140">
                  <a:extLst>
                    <a:ext uri="{FF2B5EF4-FFF2-40B4-BE49-F238E27FC236}">
                      <a16:creationId xmlns:a16="http://schemas.microsoft.com/office/drawing/2014/main" id="{B403BAA2-9736-E2BB-D1D3-6F1C75161DA0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2" name="Freeform: Shape 3141">
                  <a:extLst>
                    <a:ext uri="{FF2B5EF4-FFF2-40B4-BE49-F238E27FC236}">
                      <a16:creationId xmlns:a16="http://schemas.microsoft.com/office/drawing/2014/main" id="{9A0E2AE9-D2A4-C63F-0C62-785B1E020C2C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3" name="Freeform: Shape 3142">
                  <a:extLst>
                    <a:ext uri="{FF2B5EF4-FFF2-40B4-BE49-F238E27FC236}">
                      <a16:creationId xmlns:a16="http://schemas.microsoft.com/office/drawing/2014/main" id="{83909F59-0389-32C1-91E1-76CAF5E20039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4" name="Freeform: Shape 3143">
                  <a:extLst>
                    <a:ext uri="{FF2B5EF4-FFF2-40B4-BE49-F238E27FC236}">
                      <a16:creationId xmlns:a16="http://schemas.microsoft.com/office/drawing/2014/main" id="{5E81C7E6-C5FC-9BFB-FF42-42230005DBDD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5" name="Freeform: Shape 3144">
                  <a:extLst>
                    <a:ext uri="{FF2B5EF4-FFF2-40B4-BE49-F238E27FC236}">
                      <a16:creationId xmlns:a16="http://schemas.microsoft.com/office/drawing/2014/main" id="{8E119928-5505-4704-F49F-AF3428C19B6C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6" name="Freeform: Shape 3145">
                  <a:extLst>
                    <a:ext uri="{FF2B5EF4-FFF2-40B4-BE49-F238E27FC236}">
                      <a16:creationId xmlns:a16="http://schemas.microsoft.com/office/drawing/2014/main" id="{B445DA64-75FD-2303-6D33-1A0D90CAB6D0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7" name="Freeform: Shape 3146">
                  <a:extLst>
                    <a:ext uri="{FF2B5EF4-FFF2-40B4-BE49-F238E27FC236}">
                      <a16:creationId xmlns:a16="http://schemas.microsoft.com/office/drawing/2014/main" id="{92C87C79-2057-1791-1690-42931A1AC953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8" name="Freeform: Shape 3147">
                  <a:extLst>
                    <a:ext uri="{FF2B5EF4-FFF2-40B4-BE49-F238E27FC236}">
                      <a16:creationId xmlns:a16="http://schemas.microsoft.com/office/drawing/2014/main" id="{7F987BE5-1929-CEF7-31B4-029F294BABA2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9" name="Freeform: Shape 3148">
                  <a:extLst>
                    <a:ext uri="{FF2B5EF4-FFF2-40B4-BE49-F238E27FC236}">
                      <a16:creationId xmlns:a16="http://schemas.microsoft.com/office/drawing/2014/main" id="{784F65A7-5E30-B075-323A-21E5999FEE92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0" name="Freeform: Shape 3149">
                  <a:extLst>
                    <a:ext uri="{FF2B5EF4-FFF2-40B4-BE49-F238E27FC236}">
                      <a16:creationId xmlns:a16="http://schemas.microsoft.com/office/drawing/2014/main" id="{FD6A1AF0-A31C-B480-63E4-8CD5D6638B67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1" name="Freeform: Shape 3150">
                  <a:extLst>
                    <a:ext uri="{FF2B5EF4-FFF2-40B4-BE49-F238E27FC236}">
                      <a16:creationId xmlns:a16="http://schemas.microsoft.com/office/drawing/2014/main" id="{7FF0F910-FDC3-9F1C-4B65-6F0BAB108644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121" name="TextBox 3120">
                <a:extLst>
                  <a:ext uri="{FF2B5EF4-FFF2-40B4-BE49-F238E27FC236}">
                    <a16:creationId xmlns:a16="http://schemas.microsoft.com/office/drawing/2014/main" id="{1403B5A5-DEEE-9E6B-8850-B2DA950F81D9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3122" name="TextBox 3121">
                <a:extLst>
                  <a:ext uri="{FF2B5EF4-FFF2-40B4-BE49-F238E27FC236}">
                    <a16:creationId xmlns:a16="http://schemas.microsoft.com/office/drawing/2014/main" id="{1FC7617C-CCFF-6DAF-4B9B-6101B521BAFA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/>
                  <a:t>P</a:t>
                </a:r>
              </a:p>
            </p:txBody>
          </p:sp>
          <p:sp>
            <p:nvSpPr>
              <p:cNvPr id="3123" name="TextBox 3122">
                <a:extLst>
                  <a:ext uri="{FF2B5EF4-FFF2-40B4-BE49-F238E27FC236}">
                    <a16:creationId xmlns:a16="http://schemas.microsoft.com/office/drawing/2014/main" id="{4A5845B9-8EC2-F141-C77F-5EF297B93C66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3124" name="TextBox 3123">
                <a:extLst>
                  <a:ext uri="{FF2B5EF4-FFF2-40B4-BE49-F238E27FC236}">
                    <a16:creationId xmlns:a16="http://schemas.microsoft.com/office/drawing/2014/main" id="{B1B31258-C1E6-2C2B-C838-47E5FE961BA3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3125" name="TextBox 3124">
                <a:extLst>
                  <a:ext uri="{FF2B5EF4-FFF2-40B4-BE49-F238E27FC236}">
                    <a16:creationId xmlns:a16="http://schemas.microsoft.com/office/drawing/2014/main" id="{32102787-3708-7336-B940-E50D4A86F672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3126" name="TextBox 3125">
                <a:extLst>
                  <a:ext uri="{FF2B5EF4-FFF2-40B4-BE49-F238E27FC236}">
                    <a16:creationId xmlns:a16="http://schemas.microsoft.com/office/drawing/2014/main" id="{FDAC9C8B-F30F-2F37-D555-BEB6972D5ADA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85" name="Group 3184">
            <a:extLst>
              <a:ext uri="{FF2B5EF4-FFF2-40B4-BE49-F238E27FC236}">
                <a16:creationId xmlns:a16="http://schemas.microsoft.com/office/drawing/2014/main" id="{3E8BF52F-1438-F13D-3E2D-32E399A8483E}"/>
              </a:ext>
            </a:extLst>
          </p:cNvPr>
          <p:cNvGrpSpPr/>
          <p:nvPr/>
        </p:nvGrpSpPr>
        <p:grpSpPr>
          <a:xfrm>
            <a:off x="90799" y="846776"/>
            <a:ext cx="12022291" cy="6194330"/>
            <a:chOff x="13802179" y="-2648022"/>
            <a:chExt cx="12022291" cy="6194330"/>
          </a:xfrm>
        </p:grpSpPr>
        <p:grpSp>
          <p:nvGrpSpPr>
            <p:cNvPr id="2262" name="Group 2261">
              <a:extLst>
                <a:ext uri="{FF2B5EF4-FFF2-40B4-BE49-F238E27FC236}">
                  <a16:creationId xmlns:a16="http://schemas.microsoft.com/office/drawing/2014/main" id="{121A91CC-742F-0DCE-2584-6E8E8BCC6EA0}"/>
                </a:ext>
              </a:extLst>
            </p:cNvPr>
            <p:cNvGrpSpPr/>
            <p:nvPr/>
          </p:nvGrpSpPr>
          <p:grpSpPr>
            <a:xfrm>
              <a:off x="19053329" y="-2648022"/>
              <a:ext cx="6691619" cy="1734511"/>
              <a:chOff x="-1669932" y="2189754"/>
              <a:chExt cx="4635001" cy="1734511"/>
            </a:xfrm>
          </p:grpSpPr>
          <p:sp>
            <p:nvSpPr>
              <p:cNvPr id="2266" name="Rectangle 2265">
                <a:extLst>
                  <a:ext uri="{FF2B5EF4-FFF2-40B4-BE49-F238E27FC236}">
                    <a16:creationId xmlns:a16="http://schemas.microsoft.com/office/drawing/2014/main" id="{95947BBE-2B4A-B7BF-11CB-DDCE2F09698D}"/>
                  </a:ext>
                </a:extLst>
              </p:cNvPr>
              <p:cNvSpPr/>
              <p:nvPr/>
            </p:nvSpPr>
            <p:spPr>
              <a:xfrm>
                <a:off x="-1669932" y="2693159"/>
                <a:ext cx="4635001" cy="123110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2000">
                    <a:ea typeface="Cambria" panose="02040503050406030204" pitchFamily="18" charset="0"/>
                    <a:cs typeface="Arial" panose="020B0604020202020204" pitchFamily="34" charset="0"/>
                  </a:rPr>
                  <a:t>Medicines can be purchased over the counter in many shops, supermarkets or online. They are considered safe for use without professional supervision, provided users follow instructions on packaging.</a:t>
                </a:r>
              </a:p>
            </p:txBody>
          </p:sp>
          <p:sp>
            <p:nvSpPr>
              <p:cNvPr id="2267" name="Rectangle 2266">
                <a:extLst>
                  <a:ext uri="{FF2B5EF4-FFF2-40B4-BE49-F238E27FC236}">
                    <a16:creationId xmlns:a16="http://schemas.microsoft.com/office/drawing/2014/main" id="{68B5CC52-650B-C8B7-3DB9-230A75E5A8F7}"/>
                  </a:ext>
                </a:extLst>
              </p:cNvPr>
              <p:cNvSpPr/>
              <p:nvPr/>
            </p:nvSpPr>
            <p:spPr>
              <a:xfrm>
                <a:off x="-656290" y="2189754"/>
                <a:ext cx="3375280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2800" b="1">
                    <a:solidFill>
                      <a:schemeClr val="accent2">
                        <a:lumMod val="75000"/>
                      </a:schemeClr>
                    </a:solidFill>
                  </a:rPr>
                  <a:t>General Sales List</a:t>
                </a:r>
              </a:p>
            </p:txBody>
          </p:sp>
        </p:grpSp>
        <p:pic>
          <p:nvPicPr>
            <p:cNvPr id="2263" name="Picture 8" descr="Lemsip Max Strength Caps 8s">
              <a:extLst>
                <a:ext uri="{FF2B5EF4-FFF2-40B4-BE49-F238E27FC236}">
                  <a16:creationId xmlns:a16="http://schemas.microsoft.com/office/drawing/2014/main" id="{037B1A6E-653C-AB6D-3107-86D91FA48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5465" y="-1110140"/>
              <a:ext cx="2334829" cy="233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4" name="Picture 2" descr="Crescent Pharma Paracetamol Caplets 500mg 16s">
              <a:extLst>
                <a:ext uri="{FF2B5EF4-FFF2-40B4-BE49-F238E27FC236}">
                  <a16:creationId xmlns:a16="http://schemas.microsoft.com/office/drawing/2014/main" id="{ECB9C7E8-77E4-FA86-A560-ED6F12D25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9683" y="1222549"/>
              <a:ext cx="2323759" cy="2323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5" name="Picture 10" descr="Buttercup Original Cough Syrup 150ml">
              <a:extLst>
                <a:ext uri="{FF2B5EF4-FFF2-40B4-BE49-F238E27FC236}">
                  <a16:creationId xmlns:a16="http://schemas.microsoft.com/office/drawing/2014/main" id="{CA3367A7-43F5-BC95-AA0E-B48BA6E5E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133" y="-1179753"/>
              <a:ext cx="1793209" cy="324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8" name="Picture 2257">
              <a:extLst>
                <a:ext uri="{FF2B5EF4-FFF2-40B4-BE49-F238E27FC236}">
                  <a16:creationId xmlns:a16="http://schemas.microsoft.com/office/drawing/2014/main" id="{4418A21A-E416-828D-C3CC-3E668DC84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429" b="98413" l="10000" r="90000">
                          <a14:foregroundMark x1="44917" y1="31270" x2="51750" y2="30159"/>
                          <a14:foregroundMark x1="51750" y1="30159" x2="56917" y2="30159"/>
                          <a14:foregroundMark x1="48417" y1="7143" x2="54000" y2="6508"/>
                          <a14:foregroundMark x1="41167" y1="93492" x2="55833" y2="90952"/>
                          <a14:foregroundMark x1="51833" y1="41905" x2="57750" y2="44127"/>
                          <a14:foregroundMark x1="57750" y1="44127" x2="57750" y2="44444"/>
                          <a14:foregroundMark x1="52167" y1="38095" x2="61083" y2="55238"/>
                          <a14:foregroundMark x1="61083" y1="55238" x2="60500" y2="40476"/>
                          <a14:foregroundMark x1="60500" y1="40476" x2="55500" y2="37937"/>
                          <a14:foregroundMark x1="55500" y1="37937" x2="53333" y2="41111"/>
                          <a14:foregroundMark x1="46000" y1="13492" x2="46000" y2="13492"/>
                          <a14:foregroundMark x1="45083" y1="14444" x2="45083" y2="14444"/>
                          <a14:foregroundMark x1="46381" y1="8677" x2="48417" y2="8095"/>
                          <a14:foregroundMark x1="45083" y1="5079" x2="47833" y2="5556"/>
                          <a14:foregroundMark x1="53083" y1="9048" x2="54500" y2="9365"/>
                          <a14:foregroundMark x1="53500" y1="4762" x2="54167" y2="4762"/>
                          <a14:foregroundMark x1="53167" y1="4762" x2="54500" y2="4603"/>
                          <a14:foregroundMark x1="55083" y1="5238" x2="54417" y2="12698"/>
                          <a14:foregroundMark x1="44814" y1="10635" x2="45167" y2="13492"/>
                          <a14:foregroundMark x1="44762" y1="10213" x2="44814" y2="10635"/>
                          <a14:foregroundMark x1="45333" y1="2698" x2="45167" y2="4444"/>
                          <a14:foregroundMark x1="54417" y1="2063" x2="54417" y2="5714"/>
                          <a14:foregroundMark x1="55083" y1="1587" x2="55083" y2="6508"/>
                          <a14:foregroundMark x1="55083" y1="6508" x2="55167" y2="14286"/>
                          <a14:foregroundMark x1="45167" y1="5556" x2="45251" y2="7884"/>
                          <a14:foregroundMark x1="44750" y1="13968" x2="44750" y2="13968"/>
                          <a14:foregroundMark x1="45500" y1="98413" x2="45500" y2="98413"/>
                          <a14:backgroundMark x1="44417" y1="8571" x2="44417" y2="8571"/>
                          <a14:backgroundMark x1="44417" y1="7778" x2="44333" y2="10159"/>
                          <a14:backgroundMark x1="44667" y1="10159" x2="44667" y2="10159"/>
                          <a14:backgroundMark x1="44667" y1="10635" x2="44667" y2="106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017" t="-924" r="37794" b="924"/>
            <a:stretch>
              <a:fillRect/>
            </a:stretch>
          </p:blipFill>
          <p:spPr>
            <a:xfrm>
              <a:off x="23801813" y="-979061"/>
              <a:ext cx="2022657" cy="4215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59" name="Picture 8" descr="Nurofen Express 256mg Caplets | Nurofen">
              <a:extLst>
                <a:ext uri="{FF2B5EF4-FFF2-40B4-BE49-F238E27FC236}">
                  <a16:creationId xmlns:a16="http://schemas.microsoft.com/office/drawing/2014/main" id="{A1570032-6C3F-A6E6-1A60-4B8A85650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1679" y="1795452"/>
              <a:ext cx="2690851" cy="1444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0" name="Picture 10" descr="Tesco Paracetamol 500Mg 16 Capsules | Gochills">
              <a:extLst>
                <a:ext uri="{FF2B5EF4-FFF2-40B4-BE49-F238E27FC236}">
                  <a16:creationId xmlns:a16="http://schemas.microsoft.com/office/drawing/2014/main" id="{777349E9-F120-48C6-5C8C-9C1FF888F4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57" t="11795" r="2235" b="12577"/>
            <a:stretch>
              <a:fillRect/>
            </a:stretch>
          </p:blipFill>
          <p:spPr bwMode="auto">
            <a:xfrm>
              <a:off x="20760254" y="501363"/>
              <a:ext cx="1853955" cy="1471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86" name="Group 2185">
              <a:extLst>
                <a:ext uri="{FF2B5EF4-FFF2-40B4-BE49-F238E27FC236}">
                  <a16:creationId xmlns:a16="http://schemas.microsoft.com/office/drawing/2014/main" id="{41982628-ACE8-C98E-A606-C320B9DFB592}"/>
                </a:ext>
              </a:extLst>
            </p:cNvPr>
            <p:cNvGrpSpPr/>
            <p:nvPr/>
          </p:nvGrpSpPr>
          <p:grpSpPr>
            <a:xfrm>
              <a:off x="13802179" y="-2072810"/>
              <a:ext cx="4939464" cy="4823663"/>
              <a:chOff x="1164863" y="276429"/>
              <a:chExt cx="5787864" cy="6305142"/>
            </a:xfrm>
          </p:grpSpPr>
          <p:grpSp>
            <p:nvGrpSpPr>
              <p:cNvPr id="2187" name="Group 2186">
                <a:extLst>
                  <a:ext uri="{FF2B5EF4-FFF2-40B4-BE49-F238E27FC236}">
                    <a16:creationId xmlns:a16="http://schemas.microsoft.com/office/drawing/2014/main" id="{3C7FC032-FC91-F6EE-7DDD-09D1769A0900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194" name="Freeform: Shape 2193">
                  <a:extLst>
                    <a:ext uri="{FF2B5EF4-FFF2-40B4-BE49-F238E27FC236}">
                      <a16:creationId xmlns:a16="http://schemas.microsoft.com/office/drawing/2014/main" id="{625F0403-AD61-A09E-74C6-15DD28C5D1E1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5" name="Freeform: Shape 2194">
                  <a:extLst>
                    <a:ext uri="{FF2B5EF4-FFF2-40B4-BE49-F238E27FC236}">
                      <a16:creationId xmlns:a16="http://schemas.microsoft.com/office/drawing/2014/main" id="{5862FACB-AD88-A647-7771-CA63BAE96AB1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6" name="Freeform: Shape 2195">
                  <a:extLst>
                    <a:ext uri="{FF2B5EF4-FFF2-40B4-BE49-F238E27FC236}">
                      <a16:creationId xmlns:a16="http://schemas.microsoft.com/office/drawing/2014/main" id="{E870791C-253E-E4E0-EE18-A23A6767A850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7" name="Freeform: Shape 2196">
                  <a:extLst>
                    <a:ext uri="{FF2B5EF4-FFF2-40B4-BE49-F238E27FC236}">
                      <a16:creationId xmlns:a16="http://schemas.microsoft.com/office/drawing/2014/main" id="{E5700038-9DC7-C7F0-ACA2-388BC8CE6703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8" name="Freeform: Shape 2197">
                  <a:extLst>
                    <a:ext uri="{FF2B5EF4-FFF2-40B4-BE49-F238E27FC236}">
                      <a16:creationId xmlns:a16="http://schemas.microsoft.com/office/drawing/2014/main" id="{D79357E8-19BC-A884-DC03-D596CD90472E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9" name="Freeform: Shape 2198">
                  <a:extLst>
                    <a:ext uri="{FF2B5EF4-FFF2-40B4-BE49-F238E27FC236}">
                      <a16:creationId xmlns:a16="http://schemas.microsoft.com/office/drawing/2014/main" id="{5CA12783-0851-8A7F-39FD-11E65EF71042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0" name="Freeform: Shape 2199">
                  <a:extLst>
                    <a:ext uri="{FF2B5EF4-FFF2-40B4-BE49-F238E27FC236}">
                      <a16:creationId xmlns:a16="http://schemas.microsoft.com/office/drawing/2014/main" id="{26894C74-4B76-6271-B994-8611FDF57ECE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1" name="Freeform: Shape 2200">
                  <a:extLst>
                    <a:ext uri="{FF2B5EF4-FFF2-40B4-BE49-F238E27FC236}">
                      <a16:creationId xmlns:a16="http://schemas.microsoft.com/office/drawing/2014/main" id="{D6640694-2C44-9E2D-C89C-E0D5E96979E5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4" name="Freeform: Shape 2203">
                  <a:extLst>
                    <a:ext uri="{FF2B5EF4-FFF2-40B4-BE49-F238E27FC236}">
                      <a16:creationId xmlns:a16="http://schemas.microsoft.com/office/drawing/2014/main" id="{5471ABFE-F5EC-28F4-7BD0-549709BE31E9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5" name="Freeform: Shape 2204">
                  <a:extLst>
                    <a:ext uri="{FF2B5EF4-FFF2-40B4-BE49-F238E27FC236}">
                      <a16:creationId xmlns:a16="http://schemas.microsoft.com/office/drawing/2014/main" id="{AAD38912-2800-7FA9-B4A6-68B61A92241E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6" name="Freeform: Shape 2205">
                  <a:extLst>
                    <a:ext uri="{FF2B5EF4-FFF2-40B4-BE49-F238E27FC236}">
                      <a16:creationId xmlns:a16="http://schemas.microsoft.com/office/drawing/2014/main" id="{869BD417-753A-EF61-DD95-D111C450E242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8" name="Freeform: Shape 2207">
                  <a:extLst>
                    <a:ext uri="{FF2B5EF4-FFF2-40B4-BE49-F238E27FC236}">
                      <a16:creationId xmlns:a16="http://schemas.microsoft.com/office/drawing/2014/main" id="{58F18756-A6CF-4F53-84A2-1BF2E1CC2E80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9" name="Freeform: Shape 2208">
                  <a:extLst>
                    <a:ext uri="{FF2B5EF4-FFF2-40B4-BE49-F238E27FC236}">
                      <a16:creationId xmlns:a16="http://schemas.microsoft.com/office/drawing/2014/main" id="{9DF57218-AF82-1D01-D07A-D6181C6A2BB0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1" name="Freeform: Shape 2210">
                  <a:extLst>
                    <a:ext uri="{FF2B5EF4-FFF2-40B4-BE49-F238E27FC236}">
                      <a16:creationId xmlns:a16="http://schemas.microsoft.com/office/drawing/2014/main" id="{B69CCB59-242E-8975-C4F2-B40704DA772E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2" name="Freeform: Shape 2211">
                  <a:extLst>
                    <a:ext uri="{FF2B5EF4-FFF2-40B4-BE49-F238E27FC236}">
                      <a16:creationId xmlns:a16="http://schemas.microsoft.com/office/drawing/2014/main" id="{84D9A965-3CC0-89A4-4D4F-FF0ACEE10113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4" name="Freeform: Shape 2233">
                  <a:extLst>
                    <a:ext uri="{FF2B5EF4-FFF2-40B4-BE49-F238E27FC236}">
                      <a16:creationId xmlns:a16="http://schemas.microsoft.com/office/drawing/2014/main" id="{E32E5255-809B-2CFE-1843-B8C6F34307F1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8" name="Freeform: Shape 2237">
                  <a:extLst>
                    <a:ext uri="{FF2B5EF4-FFF2-40B4-BE49-F238E27FC236}">
                      <a16:creationId xmlns:a16="http://schemas.microsoft.com/office/drawing/2014/main" id="{95C5A5F4-5987-C204-681A-011A29350EF3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4" name="Freeform: Shape 3073">
                  <a:extLst>
                    <a:ext uri="{FF2B5EF4-FFF2-40B4-BE49-F238E27FC236}">
                      <a16:creationId xmlns:a16="http://schemas.microsoft.com/office/drawing/2014/main" id="{4704D4B1-856B-C823-2AC1-1A2ED6DE735D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0" name="Freeform: Shape 3079">
                  <a:extLst>
                    <a:ext uri="{FF2B5EF4-FFF2-40B4-BE49-F238E27FC236}">
                      <a16:creationId xmlns:a16="http://schemas.microsoft.com/office/drawing/2014/main" id="{BF18E873-1F2F-8CA1-811A-D296936A714E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2" name="Freeform: Shape 3081">
                  <a:extLst>
                    <a:ext uri="{FF2B5EF4-FFF2-40B4-BE49-F238E27FC236}">
                      <a16:creationId xmlns:a16="http://schemas.microsoft.com/office/drawing/2014/main" id="{CAB77C24-AB37-53B5-C97C-41D88D180DEC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0" name="Freeform: Shape 3089">
                  <a:extLst>
                    <a:ext uri="{FF2B5EF4-FFF2-40B4-BE49-F238E27FC236}">
                      <a16:creationId xmlns:a16="http://schemas.microsoft.com/office/drawing/2014/main" id="{A85F901C-91D5-D4ED-553A-3563D467873B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5" name="Freeform: Shape 3114">
                  <a:extLst>
                    <a:ext uri="{FF2B5EF4-FFF2-40B4-BE49-F238E27FC236}">
                      <a16:creationId xmlns:a16="http://schemas.microsoft.com/office/drawing/2014/main" id="{8C5EE31C-55BE-FB8F-7007-3A382FC341F3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6" name="Freeform: Shape 3115">
                  <a:extLst>
                    <a:ext uri="{FF2B5EF4-FFF2-40B4-BE49-F238E27FC236}">
                      <a16:creationId xmlns:a16="http://schemas.microsoft.com/office/drawing/2014/main" id="{A98671E0-D357-5686-DBF0-EAEC1E9943CA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7" name="Freeform: Shape 3116">
                  <a:extLst>
                    <a:ext uri="{FF2B5EF4-FFF2-40B4-BE49-F238E27FC236}">
                      <a16:creationId xmlns:a16="http://schemas.microsoft.com/office/drawing/2014/main" id="{D05BA1E8-87F3-B5B8-0E40-CC8CFC728B24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8" name="Freeform: Shape 3117">
                  <a:extLst>
                    <a:ext uri="{FF2B5EF4-FFF2-40B4-BE49-F238E27FC236}">
                      <a16:creationId xmlns:a16="http://schemas.microsoft.com/office/drawing/2014/main" id="{DB41221B-82C8-50F5-01CF-7C5CE34318A0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88" name="TextBox 2187">
                <a:extLst>
                  <a:ext uri="{FF2B5EF4-FFF2-40B4-BE49-F238E27FC236}">
                    <a16:creationId xmlns:a16="http://schemas.microsoft.com/office/drawing/2014/main" id="{BF808A48-9013-458B-0E15-A97E97607DDF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2189" name="TextBox 2188">
                <a:extLst>
                  <a:ext uri="{FF2B5EF4-FFF2-40B4-BE49-F238E27FC236}">
                    <a16:creationId xmlns:a16="http://schemas.microsoft.com/office/drawing/2014/main" id="{42A0F8A1-9DC1-47D1-EC7F-335295E5951D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2190" name="TextBox 2189">
                <a:extLst>
                  <a:ext uri="{FF2B5EF4-FFF2-40B4-BE49-F238E27FC236}">
                    <a16:creationId xmlns:a16="http://schemas.microsoft.com/office/drawing/2014/main" id="{A46FB898-A1AC-264D-CD39-DA1DB29ED00A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GSL</a:t>
                </a:r>
              </a:p>
            </p:txBody>
          </p:sp>
          <p:sp>
            <p:nvSpPr>
              <p:cNvPr id="2191" name="TextBox 2190">
                <a:extLst>
                  <a:ext uri="{FF2B5EF4-FFF2-40B4-BE49-F238E27FC236}">
                    <a16:creationId xmlns:a16="http://schemas.microsoft.com/office/drawing/2014/main" id="{35E6DE97-EFC1-C11B-9B9A-727696BE4069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2192" name="TextBox 2191">
                <a:extLst>
                  <a:ext uri="{FF2B5EF4-FFF2-40B4-BE49-F238E27FC236}">
                    <a16:creationId xmlns:a16="http://schemas.microsoft.com/office/drawing/2014/main" id="{F84ADFD9-FE33-9891-715F-CAF61B5FA31B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2193" name="TextBox 2192">
                <a:extLst>
                  <a:ext uri="{FF2B5EF4-FFF2-40B4-BE49-F238E27FC236}">
                    <a16:creationId xmlns:a16="http://schemas.microsoft.com/office/drawing/2014/main" id="{5DD4A61E-596D-695A-B797-BD5B0B7B0DBC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88" name="Group 3187">
            <a:extLst>
              <a:ext uri="{FF2B5EF4-FFF2-40B4-BE49-F238E27FC236}">
                <a16:creationId xmlns:a16="http://schemas.microsoft.com/office/drawing/2014/main" id="{A00601D1-2B2A-4C4F-28D8-06BC8FBE580E}"/>
              </a:ext>
            </a:extLst>
          </p:cNvPr>
          <p:cNvGrpSpPr/>
          <p:nvPr/>
        </p:nvGrpSpPr>
        <p:grpSpPr>
          <a:xfrm>
            <a:off x="78491" y="808429"/>
            <a:ext cx="11800357" cy="6715862"/>
            <a:chOff x="18342538" y="-5592518"/>
            <a:chExt cx="11800357" cy="6715862"/>
          </a:xfrm>
        </p:grpSpPr>
        <p:sp>
          <p:nvSpPr>
            <p:cNvPr id="2310" name="Rectangle 2309">
              <a:extLst>
                <a:ext uri="{FF2B5EF4-FFF2-40B4-BE49-F238E27FC236}">
                  <a16:creationId xmlns:a16="http://schemas.microsoft.com/office/drawing/2014/main" id="{A56AC548-83AF-147F-2F0A-CBF53FC2F1A0}"/>
                </a:ext>
              </a:extLst>
            </p:cNvPr>
            <p:cNvSpPr/>
            <p:nvPr/>
          </p:nvSpPr>
          <p:spPr>
            <a:xfrm>
              <a:off x="23467150" y="-4908876"/>
              <a:ext cx="610370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/>
                <a:t>Are nonprescription medicines available in pharmacies and general shops Used for minor health problems.</a:t>
              </a:r>
              <a:endParaRPr lang="en-US" sz="2000"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11" name="Rectangle 2310">
              <a:extLst>
                <a:ext uri="{FF2B5EF4-FFF2-40B4-BE49-F238E27FC236}">
                  <a16:creationId xmlns:a16="http://schemas.microsoft.com/office/drawing/2014/main" id="{6C38D3CA-C7D3-61AE-F707-289755E9532B}"/>
                </a:ext>
              </a:extLst>
            </p:cNvPr>
            <p:cNvSpPr/>
            <p:nvPr/>
          </p:nvSpPr>
          <p:spPr>
            <a:xfrm>
              <a:off x="24348951" y="-5592518"/>
              <a:ext cx="487294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>
                      <a:lumMod val="75000"/>
                    </a:schemeClr>
                  </a:solidFill>
                </a:rPr>
                <a:t>Over the counter</a:t>
              </a:r>
            </a:p>
          </p:txBody>
        </p:sp>
        <p:pic>
          <p:nvPicPr>
            <p:cNvPr id="2313" name="Picture 2312">
              <a:extLst>
                <a:ext uri="{FF2B5EF4-FFF2-40B4-BE49-F238E27FC236}">
                  <a16:creationId xmlns:a16="http://schemas.microsoft.com/office/drawing/2014/main" id="{D78A64A1-BB48-13BE-5341-2C85FAF7D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921624" y="-4198002"/>
              <a:ext cx="2978754" cy="2978754"/>
            </a:xfrm>
            <a:prstGeom prst="rect">
              <a:avLst/>
            </a:prstGeom>
          </p:spPr>
        </p:pic>
        <p:pic>
          <p:nvPicPr>
            <p:cNvPr id="2314" name="Picture 2313">
              <a:extLst>
                <a:ext uri="{FF2B5EF4-FFF2-40B4-BE49-F238E27FC236}">
                  <a16:creationId xmlns:a16="http://schemas.microsoft.com/office/drawing/2014/main" id="{374C4534-3ACA-3C73-837A-F7994B24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710322" y="-1892201"/>
              <a:ext cx="3015545" cy="3015545"/>
            </a:xfrm>
            <a:prstGeom prst="rect">
              <a:avLst/>
            </a:prstGeom>
          </p:spPr>
        </p:pic>
        <p:pic>
          <p:nvPicPr>
            <p:cNvPr id="2307" name="Picture 2306">
              <a:extLst>
                <a:ext uri="{FF2B5EF4-FFF2-40B4-BE49-F238E27FC236}">
                  <a16:creationId xmlns:a16="http://schemas.microsoft.com/office/drawing/2014/main" id="{B4B465F4-0121-DD30-A64F-F7F15BCD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483" b="92529" l="2956" r="97865">
                          <a14:foregroundMark x1="3448" y1="52299" x2="2956" y2="75287"/>
                          <a14:foregroundMark x1="2956" y1="48563" x2="10345" y2="60920"/>
                          <a14:foregroundMark x1="5090" y1="81897" x2="5090" y2="81897"/>
                          <a14:foregroundMark x1="6732" y1="86782" x2="6732" y2="86782"/>
                          <a14:foregroundMark x1="7553" y1="92529" x2="7553" y2="92529"/>
                          <a14:foregroundMark x1="6240" y1="89080" x2="6240" y2="89080"/>
                          <a14:foregroundMark x1="89984" y1="16092" x2="93760" y2="50000"/>
                          <a14:foregroundMark x1="97865" y1="35057" x2="97865" y2="35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53437" y="-1611970"/>
              <a:ext cx="3291869" cy="1881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08" name="Picture 18" descr="Piriteze Tabletki przeciwhistaminowe łagodzące alergie Cetyryzyna 30s - Superdrug | McGrocer">
              <a:extLst>
                <a:ext uri="{FF2B5EF4-FFF2-40B4-BE49-F238E27FC236}">
                  <a16:creationId xmlns:a16="http://schemas.microsoft.com/office/drawing/2014/main" id="{91E35C21-71FA-5AE7-D2E7-C1E8096EC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1907" y="-3628910"/>
              <a:ext cx="2059872" cy="16721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9" name="Picture 2308">
              <a:extLst>
                <a:ext uri="{FF2B5EF4-FFF2-40B4-BE49-F238E27FC236}">
                  <a16:creationId xmlns:a16="http://schemas.microsoft.com/office/drawing/2014/main" id="{01FD9FE8-B31A-6293-AA09-35908C86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82291" y="-3746097"/>
              <a:ext cx="2360604" cy="2360604"/>
            </a:xfrm>
            <a:prstGeom prst="rect">
              <a:avLst/>
            </a:prstGeom>
          </p:spPr>
        </p:pic>
        <p:grpSp>
          <p:nvGrpSpPr>
            <p:cNvPr id="2089" name="Group 2088">
              <a:extLst>
                <a:ext uri="{FF2B5EF4-FFF2-40B4-BE49-F238E27FC236}">
                  <a16:creationId xmlns:a16="http://schemas.microsoft.com/office/drawing/2014/main" id="{946CE239-E69C-6847-5691-A52F1D58B04C}"/>
                </a:ext>
              </a:extLst>
            </p:cNvPr>
            <p:cNvGrpSpPr/>
            <p:nvPr/>
          </p:nvGrpSpPr>
          <p:grpSpPr>
            <a:xfrm>
              <a:off x="18342538" y="-4991291"/>
              <a:ext cx="4939464" cy="4823663"/>
              <a:chOff x="1164863" y="276429"/>
              <a:chExt cx="5787864" cy="6305142"/>
            </a:xfrm>
          </p:grpSpPr>
          <p:grpSp>
            <p:nvGrpSpPr>
              <p:cNvPr id="2090" name="Group 2089">
                <a:extLst>
                  <a:ext uri="{FF2B5EF4-FFF2-40B4-BE49-F238E27FC236}">
                    <a16:creationId xmlns:a16="http://schemas.microsoft.com/office/drawing/2014/main" id="{D85E6328-7556-9AA1-4A3B-7B54393D5B87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097" name="Freeform: Shape 2096">
                  <a:extLst>
                    <a:ext uri="{FF2B5EF4-FFF2-40B4-BE49-F238E27FC236}">
                      <a16:creationId xmlns:a16="http://schemas.microsoft.com/office/drawing/2014/main" id="{ACF24771-E421-182C-C6A8-A20AF5D712C2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8" name="Freeform: Shape 2097">
                  <a:extLst>
                    <a:ext uri="{FF2B5EF4-FFF2-40B4-BE49-F238E27FC236}">
                      <a16:creationId xmlns:a16="http://schemas.microsoft.com/office/drawing/2014/main" id="{47B48874-737E-255C-4AAE-143991E230C3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rgbClr val="61048A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9" name="Freeform: Shape 2098">
                  <a:extLst>
                    <a:ext uri="{FF2B5EF4-FFF2-40B4-BE49-F238E27FC236}">
                      <a16:creationId xmlns:a16="http://schemas.microsoft.com/office/drawing/2014/main" id="{CEC28E9F-DCE8-7B5C-FAD4-68DA935DFD5F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0" name="Freeform: Shape 2099">
                  <a:extLst>
                    <a:ext uri="{FF2B5EF4-FFF2-40B4-BE49-F238E27FC236}">
                      <a16:creationId xmlns:a16="http://schemas.microsoft.com/office/drawing/2014/main" id="{6BDFFBA6-4963-34BB-464C-F78F66331031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1" name="Freeform: Shape 2100">
                  <a:extLst>
                    <a:ext uri="{FF2B5EF4-FFF2-40B4-BE49-F238E27FC236}">
                      <a16:creationId xmlns:a16="http://schemas.microsoft.com/office/drawing/2014/main" id="{3FF06B88-6475-FA93-A1F7-F757F675B13E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2" name="Freeform: Shape 2101">
                  <a:extLst>
                    <a:ext uri="{FF2B5EF4-FFF2-40B4-BE49-F238E27FC236}">
                      <a16:creationId xmlns:a16="http://schemas.microsoft.com/office/drawing/2014/main" id="{1C39E1FD-8A4E-4579-AC8F-368D723707E1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3" name="Freeform: Shape 2102">
                  <a:extLst>
                    <a:ext uri="{FF2B5EF4-FFF2-40B4-BE49-F238E27FC236}">
                      <a16:creationId xmlns:a16="http://schemas.microsoft.com/office/drawing/2014/main" id="{36DED90C-CC00-2F51-F262-A1D3DD3E65C0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4" name="Freeform: Shape 2103">
                  <a:extLst>
                    <a:ext uri="{FF2B5EF4-FFF2-40B4-BE49-F238E27FC236}">
                      <a16:creationId xmlns:a16="http://schemas.microsoft.com/office/drawing/2014/main" id="{92D49DE6-AAB8-C8F6-F9D2-3423113348F7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5" name="Freeform: Shape 2104">
                  <a:extLst>
                    <a:ext uri="{FF2B5EF4-FFF2-40B4-BE49-F238E27FC236}">
                      <a16:creationId xmlns:a16="http://schemas.microsoft.com/office/drawing/2014/main" id="{787AE380-9507-A737-C708-2EDBA1C5349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6" name="Freeform: Shape 2105">
                  <a:extLst>
                    <a:ext uri="{FF2B5EF4-FFF2-40B4-BE49-F238E27FC236}">
                      <a16:creationId xmlns:a16="http://schemas.microsoft.com/office/drawing/2014/main" id="{D3CB51D6-0A01-E5D2-23A2-FA1F130B7EF2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7" name="Freeform: Shape 2106">
                  <a:extLst>
                    <a:ext uri="{FF2B5EF4-FFF2-40B4-BE49-F238E27FC236}">
                      <a16:creationId xmlns:a16="http://schemas.microsoft.com/office/drawing/2014/main" id="{4F9CB9D9-E536-62A2-8187-E52C5372DF14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8" name="Freeform: Shape 2107">
                  <a:extLst>
                    <a:ext uri="{FF2B5EF4-FFF2-40B4-BE49-F238E27FC236}">
                      <a16:creationId xmlns:a16="http://schemas.microsoft.com/office/drawing/2014/main" id="{D8891CD6-CCC4-93DC-F234-DCF6EF6827CC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9" name="Freeform: Shape 2108">
                  <a:extLst>
                    <a:ext uri="{FF2B5EF4-FFF2-40B4-BE49-F238E27FC236}">
                      <a16:creationId xmlns:a16="http://schemas.microsoft.com/office/drawing/2014/main" id="{4245A992-FCF8-B066-3194-A00A62EEC857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0" name="Freeform: Shape 2109">
                  <a:extLst>
                    <a:ext uri="{FF2B5EF4-FFF2-40B4-BE49-F238E27FC236}">
                      <a16:creationId xmlns:a16="http://schemas.microsoft.com/office/drawing/2014/main" id="{2447F779-8128-398B-9ADA-2AE232D78854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1" name="Freeform: Shape 2110">
                  <a:extLst>
                    <a:ext uri="{FF2B5EF4-FFF2-40B4-BE49-F238E27FC236}">
                      <a16:creationId xmlns:a16="http://schemas.microsoft.com/office/drawing/2014/main" id="{7B27671B-9C3E-38BA-3220-D749E85B3B0B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6" name="Freeform: Shape 2175">
                  <a:extLst>
                    <a:ext uri="{FF2B5EF4-FFF2-40B4-BE49-F238E27FC236}">
                      <a16:creationId xmlns:a16="http://schemas.microsoft.com/office/drawing/2014/main" id="{7BAD38A3-8927-E85B-7F05-0260AEEB89DF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7" name="Freeform: Shape 2176">
                  <a:extLst>
                    <a:ext uri="{FF2B5EF4-FFF2-40B4-BE49-F238E27FC236}">
                      <a16:creationId xmlns:a16="http://schemas.microsoft.com/office/drawing/2014/main" id="{13136423-A572-1945-C1FC-50894A2C7A6E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8" name="Freeform: Shape 2177">
                  <a:extLst>
                    <a:ext uri="{FF2B5EF4-FFF2-40B4-BE49-F238E27FC236}">
                      <a16:creationId xmlns:a16="http://schemas.microsoft.com/office/drawing/2014/main" id="{2CF16814-52F3-1478-B649-2290104069BF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9" name="Freeform: Shape 2178">
                  <a:extLst>
                    <a:ext uri="{FF2B5EF4-FFF2-40B4-BE49-F238E27FC236}">
                      <a16:creationId xmlns:a16="http://schemas.microsoft.com/office/drawing/2014/main" id="{27C6498C-349B-B7C2-F8B7-7D4BD257C330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0" name="Freeform: Shape 2179">
                  <a:extLst>
                    <a:ext uri="{FF2B5EF4-FFF2-40B4-BE49-F238E27FC236}">
                      <a16:creationId xmlns:a16="http://schemas.microsoft.com/office/drawing/2014/main" id="{5EDEAE5D-0BBE-9415-82E7-9F72EA55E18C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1" name="Freeform: Shape 2180">
                  <a:extLst>
                    <a:ext uri="{FF2B5EF4-FFF2-40B4-BE49-F238E27FC236}">
                      <a16:creationId xmlns:a16="http://schemas.microsoft.com/office/drawing/2014/main" id="{4A2A92EC-96F5-6C4B-2F90-F5E65683F76E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rgbClr val="AE08F8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2" name="Freeform: Shape 2181">
                  <a:extLst>
                    <a:ext uri="{FF2B5EF4-FFF2-40B4-BE49-F238E27FC236}">
                      <a16:creationId xmlns:a16="http://schemas.microsoft.com/office/drawing/2014/main" id="{C83D8735-1E47-CABC-E10A-5E5B2296DFAD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3" name="Freeform: Shape 2182">
                  <a:extLst>
                    <a:ext uri="{FF2B5EF4-FFF2-40B4-BE49-F238E27FC236}">
                      <a16:creationId xmlns:a16="http://schemas.microsoft.com/office/drawing/2014/main" id="{AF18516D-CE42-D303-856F-A41EACC66718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4" name="Freeform: Shape 2183">
                  <a:extLst>
                    <a:ext uri="{FF2B5EF4-FFF2-40B4-BE49-F238E27FC236}">
                      <a16:creationId xmlns:a16="http://schemas.microsoft.com/office/drawing/2014/main" id="{68B79B76-9443-B2A3-2342-B6357DE97633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5" name="Freeform: Shape 2184">
                  <a:extLst>
                    <a:ext uri="{FF2B5EF4-FFF2-40B4-BE49-F238E27FC236}">
                      <a16:creationId xmlns:a16="http://schemas.microsoft.com/office/drawing/2014/main" id="{F37EC640-8902-2225-6C95-85076C0192D6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91" name="TextBox 2090">
                <a:extLst>
                  <a:ext uri="{FF2B5EF4-FFF2-40B4-BE49-F238E27FC236}">
                    <a16:creationId xmlns:a16="http://schemas.microsoft.com/office/drawing/2014/main" id="{DBBAD802-F201-5023-A459-82CDAD2F317D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2092" name="TextBox 2091">
                <a:extLst>
                  <a:ext uri="{FF2B5EF4-FFF2-40B4-BE49-F238E27FC236}">
                    <a16:creationId xmlns:a16="http://schemas.microsoft.com/office/drawing/2014/main" id="{580D399D-9DC9-7B96-94F4-48C0C28B2095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2093" name="TextBox 2092">
                <a:extLst>
                  <a:ext uri="{FF2B5EF4-FFF2-40B4-BE49-F238E27FC236}">
                    <a16:creationId xmlns:a16="http://schemas.microsoft.com/office/drawing/2014/main" id="{7D8E833D-CEA8-573F-0E95-8247E37708B3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2094" name="TextBox 2093">
                <a:extLst>
                  <a:ext uri="{FF2B5EF4-FFF2-40B4-BE49-F238E27FC236}">
                    <a16:creationId xmlns:a16="http://schemas.microsoft.com/office/drawing/2014/main" id="{F5125B22-AFCF-CC50-DEC9-0AA42653E253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OTC</a:t>
                </a:r>
              </a:p>
            </p:txBody>
          </p:sp>
          <p:sp>
            <p:nvSpPr>
              <p:cNvPr id="2095" name="TextBox 2094">
                <a:extLst>
                  <a:ext uri="{FF2B5EF4-FFF2-40B4-BE49-F238E27FC236}">
                    <a16:creationId xmlns:a16="http://schemas.microsoft.com/office/drawing/2014/main" id="{9F1960A5-9914-CA67-1214-A6CDBE861DB0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2096" name="TextBox 2095">
                <a:extLst>
                  <a:ext uri="{FF2B5EF4-FFF2-40B4-BE49-F238E27FC236}">
                    <a16:creationId xmlns:a16="http://schemas.microsoft.com/office/drawing/2014/main" id="{EE21EC80-F66C-A7FD-14D3-53800058E48C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90" name="Group 3189">
            <a:extLst>
              <a:ext uri="{FF2B5EF4-FFF2-40B4-BE49-F238E27FC236}">
                <a16:creationId xmlns:a16="http://schemas.microsoft.com/office/drawing/2014/main" id="{BF7D36ED-1B17-0098-A29D-9BBD036997E5}"/>
              </a:ext>
            </a:extLst>
          </p:cNvPr>
          <p:cNvGrpSpPr/>
          <p:nvPr/>
        </p:nvGrpSpPr>
        <p:grpSpPr>
          <a:xfrm>
            <a:off x="145520" y="860257"/>
            <a:ext cx="11922136" cy="6713938"/>
            <a:chOff x="13538909" y="-5964386"/>
            <a:chExt cx="11922136" cy="6713938"/>
          </a:xfrm>
        </p:grpSpPr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7A216724-BF9C-B6A0-558C-B73B0E892826}"/>
                </a:ext>
              </a:extLst>
            </p:cNvPr>
            <p:cNvSpPr/>
            <p:nvPr/>
          </p:nvSpPr>
          <p:spPr>
            <a:xfrm>
              <a:off x="18703905" y="-5394744"/>
              <a:ext cx="675714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/>
                <a:t>They are classified under POM but due to their addictive nature they are restricted by more strength control measures.</a:t>
              </a:r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8E382410-7DA9-985B-8967-A1053A2D68D0}"/>
                </a:ext>
              </a:extLst>
            </p:cNvPr>
            <p:cNvSpPr/>
            <p:nvPr/>
          </p:nvSpPr>
          <p:spPr>
            <a:xfrm>
              <a:off x="19613414" y="-5964386"/>
              <a:ext cx="487294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>
                      <a:lumMod val="75000"/>
                    </a:schemeClr>
                  </a:solidFill>
                </a:rPr>
                <a:t>Controlled drugs</a:t>
              </a:r>
            </a:p>
          </p:txBody>
        </p:sp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B248780C-E351-9C22-FB1A-A03424F5B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8646"/>
            <a:stretch>
              <a:fillRect/>
            </a:stretch>
          </p:blipFill>
          <p:spPr>
            <a:xfrm>
              <a:off x="18005851" y="-1997425"/>
              <a:ext cx="3376574" cy="2746977"/>
            </a:xfrm>
            <a:prstGeom prst="rect">
              <a:avLst/>
            </a:prstGeom>
          </p:spPr>
        </p:pic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DF971319-EC1B-97C0-7EAA-D8BD390F1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523" b="15247"/>
            <a:stretch>
              <a:fillRect/>
            </a:stretch>
          </p:blipFill>
          <p:spPr>
            <a:xfrm>
              <a:off x="21252551" y="-2694795"/>
              <a:ext cx="4019038" cy="2755115"/>
            </a:xfrm>
            <a:prstGeom prst="rect">
              <a:avLst/>
            </a:prstGeom>
          </p:spPr>
        </p:pic>
        <p:pic>
          <p:nvPicPr>
            <p:cNvPr id="2366" name="Picture 2365">
              <a:extLst>
                <a:ext uri="{FF2B5EF4-FFF2-40B4-BE49-F238E27FC236}">
                  <a16:creationId xmlns:a16="http://schemas.microsoft.com/office/drawing/2014/main" id="{F730C952-0EB4-3072-9421-71173357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305" b="90963" l="9353" r="89209">
                          <a14:foregroundMark x1="35612" y1="16306" x2="74101" y2="13752"/>
                          <a14:foregroundMark x1="74101" y1="13752" x2="74460" y2="13752"/>
                          <a14:foregroundMark x1="32374" y1="18271" x2="41727" y2="20432"/>
                          <a14:foregroundMark x1="16547" y1="47741" x2="19784" y2="62868"/>
                          <a14:foregroundMark x1="32374" y1="48919" x2="66187" y2="49705"/>
                          <a14:foregroundMark x1="73022" y1="52259" x2="33453" y2="52652"/>
                          <a14:foregroundMark x1="34173" y1="57760" x2="72302" y2="56582"/>
                          <a14:foregroundMark x1="33094" y1="60314" x2="75180" y2="59725"/>
                          <a14:foregroundMark x1="35971" y1="54617" x2="36331" y2="60118"/>
                          <a14:foregroundMark x1="15468" y1="85658" x2="21583" y2="86837"/>
                          <a14:foregroundMark x1="30216" y1="90373" x2="65827" y2="91159"/>
                          <a14:foregroundMark x1="46043" y1="83301" x2="69065" y2="87623"/>
                          <a14:foregroundMark x1="53237" y1="86640" x2="58993" y2="87426"/>
                          <a14:foregroundMark x1="37050" y1="6876" x2="52158" y2="12967"/>
                          <a14:foregroundMark x1="77338" y1="7073" x2="80216" y2="7073"/>
                          <a14:foregroundMark x1="76978" y1="6090" x2="76978" y2="6090"/>
                          <a14:foregroundMark x1="72662" y1="5305" x2="72662" y2="5305"/>
                          <a14:foregroundMark x1="74460" y1="5894" x2="74460" y2="58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2825" y="-4208948"/>
              <a:ext cx="1247620" cy="2284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67" name="Picture 2366">
              <a:extLst>
                <a:ext uri="{FF2B5EF4-FFF2-40B4-BE49-F238E27FC236}">
                  <a16:creationId xmlns:a16="http://schemas.microsoft.com/office/drawing/2014/main" id="{48064B21-CAF2-8289-8953-E595A9460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3146" b="99503" l="8146" r="89775">
                          <a14:foregroundMark x1="15425" y1="17219" x2="44021" y2="16060"/>
                          <a14:foregroundMark x1="28596" y1="23675" x2="77123" y2="20199"/>
                          <a14:foregroundMark x1="49740" y1="9272" x2="71231" y2="4636"/>
                          <a14:foregroundMark x1="78856" y1="3146" x2="81629" y2="5464"/>
                          <a14:foregroundMark x1="10225" y1="73841" x2="33969" y2="84603"/>
                          <a14:foregroundMark x1="33969" y1="84603" x2="39688" y2="84272"/>
                          <a14:foregroundMark x1="39341" y1="85762" x2="72097" y2="92550"/>
                          <a14:foregroundMark x1="72097" y1="92550" x2="75910" y2="91391"/>
                          <a14:foregroundMark x1="70884" y1="94868" x2="70884" y2="94868"/>
                          <a14:foregroundMark x1="67244" y1="95695" x2="57192" y2="91060"/>
                          <a14:foregroundMark x1="83882" y1="93377" x2="83882" y2="93377"/>
                          <a14:foregroundMark x1="88735" y1="11424" x2="88735" y2="11424"/>
                          <a14:foregroundMark x1="8666" y1="17881" x2="8666" y2="17881"/>
                          <a14:foregroundMark x1="18198" y1="12252" x2="38995" y2="8444"/>
                          <a14:foregroundMark x1="8146" y1="15232" x2="8146" y2="15232"/>
                          <a14:foregroundMark x1="66378" y1="99503" x2="75563" y2="98675"/>
                          <a14:foregroundMark x1="49740" y1="54967" x2="75217" y2="52152"/>
                          <a14:foregroundMark x1="75217" y1="52152" x2="75910" y2="52649"/>
                          <a14:foregroundMark x1="54419" y1="47351" x2="59272" y2="59437"/>
                          <a14:foregroundMark x1="53726" y1="50662" x2="54419" y2="55629"/>
                          <a14:foregroundMark x1="48873" y1="40728" x2="60485" y2="609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0907" y="-4400985"/>
              <a:ext cx="2350640" cy="246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7B6C721D-176E-4389-520A-8355AB6A7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091" t="3151" r="9602" b="2631"/>
            <a:stretch>
              <a:fillRect/>
            </a:stretch>
          </p:blipFill>
          <p:spPr>
            <a:xfrm>
              <a:off x="21052476" y="-4411861"/>
              <a:ext cx="1216400" cy="2890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055" name="Group 2054">
              <a:extLst>
                <a:ext uri="{FF2B5EF4-FFF2-40B4-BE49-F238E27FC236}">
                  <a16:creationId xmlns:a16="http://schemas.microsoft.com/office/drawing/2014/main" id="{E23BEBD6-E3CE-A51A-15E0-93D6D1A88819}"/>
                </a:ext>
              </a:extLst>
            </p:cNvPr>
            <p:cNvGrpSpPr/>
            <p:nvPr/>
          </p:nvGrpSpPr>
          <p:grpSpPr>
            <a:xfrm>
              <a:off x="13538909" y="-5430100"/>
              <a:ext cx="4939464" cy="4823663"/>
              <a:chOff x="1164863" y="276429"/>
              <a:chExt cx="5787864" cy="6305142"/>
            </a:xfrm>
          </p:grpSpPr>
          <p:grpSp>
            <p:nvGrpSpPr>
              <p:cNvPr id="2056" name="Group 2055">
                <a:extLst>
                  <a:ext uri="{FF2B5EF4-FFF2-40B4-BE49-F238E27FC236}">
                    <a16:creationId xmlns:a16="http://schemas.microsoft.com/office/drawing/2014/main" id="{8E58A169-05D5-E284-82EF-BF2213A4C4CB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063" name="Freeform: Shape 2062">
                  <a:extLst>
                    <a:ext uri="{FF2B5EF4-FFF2-40B4-BE49-F238E27FC236}">
                      <a16:creationId xmlns:a16="http://schemas.microsoft.com/office/drawing/2014/main" id="{ECED0ADF-56EA-ABFA-D0AA-B900AC344E56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4" name="Freeform: Shape 2063">
                  <a:extLst>
                    <a:ext uri="{FF2B5EF4-FFF2-40B4-BE49-F238E27FC236}">
                      <a16:creationId xmlns:a16="http://schemas.microsoft.com/office/drawing/2014/main" id="{2985DE95-8E80-9398-78DC-6952E6BEFD15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5F667177-7E74-BD15-3150-70C5C14C3D0D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rgbClr val="A80044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026DB09D-394D-3CCC-6EA9-94B645248722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1699DD2D-168E-7CE3-DA63-B7151DA1A9DE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E96AED4E-05BB-687F-3A49-CFBB4B31E8A4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6356239B-C328-B1F4-50EC-F6D1D6348E8E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DB4B872-E680-5558-C61E-F9182132FC16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A6A890CA-2019-F639-B699-3EA7D26C33F4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07CA5234-916E-E625-57DA-949CFCA616A7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724BF710-79CD-2DB1-E8D6-0523D20A06E8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BD123EE6-CED4-3D79-41B4-3F4F8578C267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6C543D7E-5358-E3AB-03E7-91FF2CA8683A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7" name="Freeform: Shape 2076">
                  <a:extLst>
                    <a:ext uri="{FF2B5EF4-FFF2-40B4-BE49-F238E27FC236}">
                      <a16:creationId xmlns:a16="http://schemas.microsoft.com/office/drawing/2014/main" id="{55EA56AE-BB1E-4759-33C7-1A594FA38C1A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8" name="Freeform: Shape 2077">
                  <a:extLst>
                    <a:ext uri="{FF2B5EF4-FFF2-40B4-BE49-F238E27FC236}">
                      <a16:creationId xmlns:a16="http://schemas.microsoft.com/office/drawing/2014/main" id="{D6F52578-250D-FD19-8674-0DF9F4551580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9" name="Freeform: Shape 2078">
                  <a:extLst>
                    <a:ext uri="{FF2B5EF4-FFF2-40B4-BE49-F238E27FC236}">
                      <a16:creationId xmlns:a16="http://schemas.microsoft.com/office/drawing/2014/main" id="{C510B000-4A6F-2A01-F133-3236CAB76FB7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0" name="Freeform: Shape 2079">
                  <a:extLst>
                    <a:ext uri="{FF2B5EF4-FFF2-40B4-BE49-F238E27FC236}">
                      <a16:creationId xmlns:a16="http://schemas.microsoft.com/office/drawing/2014/main" id="{8A2FB143-4702-5A5C-9676-D5C82144652F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1" name="Freeform: Shape 2080">
                  <a:extLst>
                    <a:ext uri="{FF2B5EF4-FFF2-40B4-BE49-F238E27FC236}">
                      <a16:creationId xmlns:a16="http://schemas.microsoft.com/office/drawing/2014/main" id="{ADAA36C2-0736-BFAA-E16D-97BDB6E9D56E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2" name="Freeform: Shape 2081">
                  <a:extLst>
                    <a:ext uri="{FF2B5EF4-FFF2-40B4-BE49-F238E27FC236}">
                      <a16:creationId xmlns:a16="http://schemas.microsoft.com/office/drawing/2014/main" id="{CFA8E902-4BEA-02AE-B3EB-7314CF33AC11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3" name="Freeform: Shape 2082">
                  <a:extLst>
                    <a:ext uri="{FF2B5EF4-FFF2-40B4-BE49-F238E27FC236}">
                      <a16:creationId xmlns:a16="http://schemas.microsoft.com/office/drawing/2014/main" id="{C5F4EBED-350B-8750-8016-567544AB03B4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4" name="Freeform: Shape 2083">
                  <a:extLst>
                    <a:ext uri="{FF2B5EF4-FFF2-40B4-BE49-F238E27FC236}">
                      <a16:creationId xmlns:a16="http://schemas.microsoft.com/office/drawing/2014/main" id="{BBAA41FC-BF13-A4B4-6D6B-25CC2BA83501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5" name="Freeform: Shape 2084">
                  <a:extLst>
                    <a:ext uri="{FF2B5EF4-FFF2-40B4-BE49-F238E27FC236}">
                      <a16:creationId xmlns:a16="http://schemas.microsoft.com/office/drawing/2014/main" id="{08D0DE26-F6E8-F306-A489-F6E7CC3197A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6" name="Freeform: Shape 2085">
                  <a:extLst>
                    <a:ext uri="{FF2B5EF4-FFF2-40B4-BE49-F238E27FC236}">
                      <a16:creationId xmlns:a16="http://schemas.microsoft.com/office/drawing/2014/main" id="{67ACB417-98CA-1D7A-C1B6-137462B8E6B4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rgbClr val="FF6699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7" name="Freeform: Shape 2086">
                  <a:extLst>
                    <a:ext uri="{FF2B5EF4-FFF2-40B4-BE49-F238E27FC236}">
                      <a16:creationId xmlns:a16="http://schemas.microsoft.com/office/drawing/2014/main" id="{5B84E473-68D1-B6CC-9BA6-5C5B03C11786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8" name="Freeform: Shape 2087">
                  <a:extLst>
                    <a:ext uri="{FF2B5EF4-FFF2-40B4-BE49-F238E27FC236}">
                      <a16:creationId xmlns:a16="http://schemas.microsoft.com/office/drawing/2014/main" id="{1A0BC379-D8F8-813B-51A8-9B3BF8E5581B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57" name="TextBox 2056">
                <a:extLst>
                  <a:ext uri="{FF2B5EF4-FFF2-40B4-BE49-F238E27FC236}">
                    <a16:creationId xmlns:a16="http://schemas.microsoft.com/office/drawing/2014/main" id="{C48A1672-3CEE-9E68-DBBC-CF48530B8467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2058" name="TextBox 2057">
                <a:extLst>
                  <a:ext uri="{FF2B5EF4-FFF2-40B4-BE49-F238E27FC236}">
                    <a16:creationId xmlns:a16="http://schemas.microsoft.com/office/drawing/2014/main" id="{0DBCFB4F-FF37-51A6-3CDE-FD34F5FFFF00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2059" name="TextBox 2058">
                <a:extLst>
                  <a:ext uri="{FF2B5EF4-FFF2-40B4-BE49-F238E27FC236}">
                    <a16:creationId xmlns:a16="http://schemas.microsoft.com/office/drawing/2014/main" id="{7631238A-0FC8-B1AE-F699-3255FF41D5C4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2060" name="TextBox 2059">
                <a:extLst>
                  <a:ext uri="{FF2B5EF4-FFF2-40B4-BE49-F238E27FC236}">
                    <a16:creationId xmlns:a16="http://schemas.microsoft.com/office/drawing/2014/main" id="{D59FD3C7-25C5-0DF8-A9ED-6628779E0F03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7812304C-940F-1263-DFE5-BF08C03A1281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CD</a:t>
                </a:r>
              </a:p>
            </p:txBody>
          </p:sp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3FFF0DE7-A97F-5E0C-786A-C6A60352E5A1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HR</a:t>
                </a:r>
              </a:p>
            </p:txBody>
          </p:sp>
        </p:grpSp>
      </p:grpSp>
      <p:grpSp>
        <p:nvGrpSpPr>
          <p:cNvPr id="3191" name="Group 3190">
            <a:extLst>
              <a:ext uri="{FF2B5EF4-FFF2-40B4-BE49-F238E27FC236}">
                <a16:creationId xmlns:a16="http://schemas.microsoft.com/office/drawing/2014/main" id="{82444944-DD70-C8D0-4AF2-5A49B55508A2}"/>
              </a:ext>
            </a:extLst>
          </p:cNvPr>
          <p:cNvGrpSpPr/>
          <p:nvPr/>
        </p:nvGrpSpPr>
        <p:grpSpPr>
          <a:xfrm>
            <a:off x="152788" y="883532"/>
            <a:ext cx="11965648" cy="6102736"/>
            <a:chOff x="14224528" y="1470658"/>
            <a:chExt cx="11965648" cy="6102736"/>
          </a:xfrm>
        </p:grpSpPr>
        <p:sp>
          <p:nvSpPr>
            <p:cNvPr id="3077" name="Rectangle 3076">
              <a:extLst>
                <a:ext uri="{FF2B5EF4-FFF2-40B4-BE49-F238E27FC236}">
                  <a16:creationId xmlns:a16="http://schemas.microsoft.com/office/drawing/2014/main" id="{F645C8BE-D31A-E832-39DB-B834D921C6E1}"/>
                </a:ext>
              </a:extLst>
            </p:cNvPr>
            <p:cNvSpPr/>
            <p:nvPr/>
          </p:nvSpPr>
          <p:spPr>
            <a:xfrm>
              <a:off x="18291335" y="2066646"/>
              <a:ext cx="7856996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/>
                <a:t>- “Good Manufacturing Practices”. A manufacturing plant is GMP certified after passing strict inspections by the Health Ministry Labelled on the box without exception.</a:t>
              </a:r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79" name="Rectangle 3078">
              <a:extLst>
                <a:ext uri="{FF2B5EF4-FFF2-40B4-BE49-F238E27FC236}">
                  <a16:creationId xmlns:a16="http://schemas.microsoft.com/office/drawing/2014/main" id="{AEC5084B-96B1-6138-B040-78A44711EDC8}"/>
                </a:ext>
              </a:extLst>
            </p:cNvPr>
            <p:cNvSpPr/>
            <p:nvPr/>
          </p:nvSpPr>
          <p:spPr>
            <a:xfrm>
              <a:off x="19086211" y="1470658"/>
              <a:ext cx="697410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800" b="1">
                  <a:solidFill>
                    <a:schemeClr val="accent2">
                      <a:lumMod val="75000"/>
                    </a:schemeClr>
                  </a:solidFill>
                </a:rPr>
                <a:t>Complementary/homeopathic remedies </a:t>
              </a:r>
            </a:p>
          </p:txBody>
        </p:sp>
        <p:pic>
          <p:nvPicPr>
            <p:cNvPr id="2233" name="Picture 2232">
              <a:extLst>
                <a:ext uri="{FF2B5EF4-FFF2-40B4-BE49-F238E27FC236}">
                  <a16:creationId xmlns:a16="http://schemas.microsoft.com/office/drawing/2014/main" id="{2D5DFB4B-C0B8-39F4-8FF3-75D36B75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48" t="1465" r="4320" b="2193"/>
            <a:stretch>
              <a:fillRect/>
            </a:stretch>
          </p:blipFill>
          <p:spPr>
            <a:xfrm>
              <a:off x="19786341" y="3783478"/>
              <a:ext cx="914832" cy="3040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35" name="Picture 2234">
              <a:extLst>
                <a:ext uri="{FF2B5EF4-FFF2-40B4-BE49-F238E27FC236}">
                  <a16:creationId xmlns:a16="http://schemas.microsoft.com/office/drawing/2014/main" id="{0CDFFE7D-789E-DFB2-1A0B-030B2663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email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596" b="94192" l="9562" r="89243">
                          <a14:foregroundMark x1="39841" y1="91414" x2="63347" y2="92929"/>
                          <a14:foregroundMark x1="26295" y1="94192" x2="56574" y2="941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9981" y="5190053"/>
              <a:ext cx="1389942" cy="2192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36" name="Picture 2235">
              <a:extLst>
                <a:ext uri="{FF2B5EF4-FFF2-40B4-BE49-F238E27FC236}">
                  <a16:creationId xmlns:a16="http://schemas.microsoft.com/office/drawing/2014/main" id="{6C44DCAC-3E69-5008-8132-576D1604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email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72"/>
            <a:stretch>
              <a:fillRect/>
            </a:stretch>
          </p:blipFill>
          <p:spPr>
            <a:xfrm>
              <a:off x="20695237" y="3287848"/>
              <a:ext cx="2164035" cy="2772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37" name="Picture 2236">
              <a:extLst>
                <a:ext uri="{FF2B5EF4-FFF2-40B4-BE49-F238E27FC236}">
                  <a16:creationId xmlns:a16="http://schemas.microsoft.com/office/drawing/2014/main" id="{23ED37BD-0A5A-226C-0BE8-3B29AFA7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3312511" y="3156771"/>
              <a:ext cx="2794356" cy="2083066"/>
            </a:xfrm>
            <a:prstGeom prst="rect">
              <a:avLst/>
            </a:prstGeom>
          </p:spPr>
        </p:pic>
        <p:pic>
          <p:nvPicPr>
            <p:cNvPr id="2239" name="Picture 2238">
              <a:extLst>
                <a:ext uri="{FF2B5EF4-FFF2-40B4-BE49-F238E27FC236}">
                  <a16:creationId xmlns:a16="http://schemas.microsoft.com/office/drawing/2014/main" id="{5491BDA1-24DE-C80D-8C6E-0AFD9B32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945" b="89503" l="7619" r="89841">
                          <a14:foregroundMark x1="7619" y1="38122" x2="7619" y2="38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883">
              <a:off x="20879758" y="5308060"/>
              <a:ext cx="2680151" cy="1540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2" name="Picture 3071">
              <a:extLst>
                <a:ext uri="{FF2B5EF4-FFF2-40B4-BE49-F238E27FC236}">
                  <a16:creationId xmlns:a16="http://schemas.microsoft.com/office/drawing/2014/main" id="{C476B98C-0CDD-99E3-786F-5C147D0F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2177" y="5715017"/>
              <a:ext cx="2688215" cy="1789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3" name="Picture 3072">
              <a:extLst>
                <a:ext uri="{FF2B5EF4-FFF2-40B4-BE49-F238E27FC236}">
                  <a16:creationId xmlns:a16="http://schemas.microsoft.com/office/drawing/2014/main" id="{133BEC69-3AAB-5798-D8CB-F98FFB30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186" b="97431" l="9294" r="89963">
                          <a14:foregroundMark x1="46097" y1="6719" x2="55762" y2="23320"/>
                          <a14:foregroundMark x1="44238" y1="3953" x2="44238" y2="1383"/>
                          <a14:foregroundMark x1="36059" y1="90316" x2="59108" y2="90316"/>
                          <a14:foregroundMark x1="26394" y1="94862" x2="54275" y2="93874"/>
                          <a14:foregroundMark x1="46097" y1="97431" x2="46097" y2="974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2680" y="3488284"/>
              <a:ext cx="1187496" cy="22337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5" name="Picture 3074">
              <a:extLst>
                <a:ext uri="{FF2B5EF4-FFF2-40B4-BE49-F238E27FC236}">
                  <a16:creationId xmlns:a16="http://schemas.microsoft.com/office/drawing/2014/main" id="{ED16AD69-AF88-C8EF-B48C-3B34A36B1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6410" b="89744" l="9649" r="89912">
                          <a14:foregroundMark x1="10526" y1="18376" x2="10526" y2="18376"/>
                          <a14:foregroundMark x1="28947" y1="6410" x2="28947" y2="64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42567" y="6059421"/>
              <a:ext cx="1475153" cy="15139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8EA615-C308-372E-795B-7AEFB56219DC}"/>
                </a:ext>
              </a:extLst>
            </p:cNvPr>
            <p:cNvGrpSpPr/>
            <p:nvPr/>
          </p:nvGrpSpPr>
          <p:grpSpPr>
            <a:xfrm>
              <a:off x="14224528" y="1989353"/>
              <a:ext cx="4939464" cy="4823663"/>
              <a:chOff x="1164863" y="276429"/>
              <a:chExt cx="5787864" cy="630514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BF79B01-0230-C817-23AB-7EEEF0147A24}"/>
                  </a:ext>
                </a:extLst>
              </p:cNvPr>
              <p:cNvGrpSpPr/>
              <p:nvPr/>
            </p:nvGrpSpPr>
            <p:grpSpPr>
              <a:xfrm>
                <a:off x="1164863" y="276429"/>
                <a:ext cx="5787864" cy="6305142"/>
                <a:chOff x="981382" y="252678"/>
                <a:chExt cx="5787864" cy="6305142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30859CC-CDB0-9FEA-4071-D8AB9867285F}"/>
                    </a:ext>
                  </a:extLst>
                </p:cNvPr>
                <p:cNvSpPr/>
                <p:nvPr/>
              </p:nvSpPr>
              <p:spPr>
                <a:xfrm>
                  <a:off x="2652908" y="252678"/>
                  <a:ext cx="2444811" cy="2444813"/>
                </a:xfrm>
                <a:custGeom>
                  <a:avLst/>
                  <a:gdLst>
                    <a:gd name="connsiteX0" fmla="*/ -718 w 2083122"/>
                    <a:gd name="connsiteY0" fmla="*/ 1040915 h 2083123"/>
                    <a:gd name="connsiteX1" fmla="*/ 1040868 w 2083122"/>
                    <a:gd name="connsiteY1" fmla="*/ -622 h 2083123"/>
                    <a:gd name="connsiteX2" fmla="*/ 2082405 w 2083122"/>
                    <a:gd name="connsiteY2" fmla="*/ 1040915 h 2083123"/>
                    <a:gd name="connsiteX3" fmla="*/ 1040868 w 2083122"/>
                    <a:gd name="connsiteY3" fmla="*/ 2082501 h 2083123"/>
                    <a:gd name="connsiteX4" fmla="*/ -718 w 2083122"/>
                    <a:gd name="connsiteY4" fmla="*/ 1040915 h 2083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3">
                      <a:moveTo>
                        <a:pt x="-718" y="1040915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15"/>
                      </a:cubicBezTo>
                      <a:cubicBezTo>
                        <a:pt x="2082405" y="1616134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39"/>
                        <a:pt x="-718" y="10409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5764A79-5096-5A3A-D2E3-87D4455ABD21}"/>
                    </a:ext>
                  </a:extLst>
                </p:cNvPr>
                <p:cNvSpPr/>
                <p:nvPr/>
              </p:nvSpPr>
              <p:spPr>
                <a:xfrm>
                  <a:off x="4324435" y="1215913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182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84DCAF-A32C-6D81-C7EC-FEEDD8516676}"/>
                    </a:ext>
                  </a:extLst>
                </p:cNvPr>
                <p:cNvSpPr/>
                <p:nvPr/>
              </p:nvSpPr>
              <p:spPr>
                <a:xfrm>
                  <a:off x="4324435" y="3147814"/>
                  <a:ext cx="2444811" cy="2445149"/>
                </a:xfrm>
                <a:custGeom>
                  <a:avLst/>
                  <a:gdLst>
                    <a:gd name="connsiteX0" fmla="*/ -718 w 2083122"/>
                    <a:gd name="connsiteY0" fmla="*/ 1040963 h 2083409"/>
                    <a:gd name="connsiteX1" fmla="*/ 1040868 w 2083122"/>
                    <a:gd name="connsiteY1" fmla="*/ -622 h 2083409"/>
                    <a:gd name="connsiteX2" fmla="*/ 2082405 w 2083122"/>
                    <a:gd name="connsiteY2" fmla="*/ 1040963 h 2083409"/>
                    <a:gd name="connsiteX3" fmla="*/ 1040868 w 2083122"/>
                    <a:gd name="connsiteY3" fmla="*/ 2082787 h 2083409"/>
                    <a:gd name="connsiteX4" fmla="*/ -718 w 2083122"/>
                    <a:gd name="connsiteY4" fmla="*/ 1040963 h 208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409">
                      <a:moveTo>
                        <a:pt x="-718" y="1040963"/>
                      </a:moveTo>
                      <a:cubicBezTo>
                        <a:pt x="-718" y="465745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745"/>
                        <a:pt x="2082405" y="1040963"/>
                      </a:cubicBezTo>
                      <a:cubicBezTo>
                        <a:pt x="2082405" y="1616182"/>
                        <a:pt x="1616086" y="2082787"/>
                        <a:pt x="1040868" y="2082787"/>
                      </a:cubicBezTo>
                      <a:cubicBezTo>
                        <a:pt x="465649" y="2082787"/>
                        <a:pt x="-718" y="1616230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FCC50290-FAFC-AFC2-B8F2-35F1C65738FC}"/>
                    </a:ext>
                  </a:extLst>
                </p:cNvPr>
                <p:cNvSpPr/>
                <p:nvPr/>
              </p:nvSpPr>
              <p:spPr>
                <a:xfrm>
                  <a:off x="2652908" y="4113008"/>
                  <a:ext cx="2444811" cy="2444812"/>
                </a:xfrm>
                <a:custGeom>
                  <a:avLst/>
                  <a:gdLst>
                    <a:gd name="connsiteX0" fmla="*/ -718 w 2083122"/>
                    <a:gd name="connsiteY0" fmla="*/ 1040963 h 2083122"/>
                    <a:gd name="connsiteX1" fmla="*/ 1040868 w 2083122"/>
                    <a:gd name="connsiteY1" fmla="*/ -622 h 2083122"/>
                    <a:gd name="connsiteX2" fmla="*/ 2082405 w 2083122"/>
                    <a:gd name="connsiteY2" fmla="*/ 1040963 h 2083122"/>
                    <a:gd name="connsiteX3" fmla="*/ 1040868 w 2083122"/>
                    <a:gd name="connsiteY3" fmla="*/ 2082501 h 2083122"/>
                    <a:gd name="connsiteX4" fmla="*/ -718 w 2083122"/>
                    <a:gd name="connsiteY4" fmla="*/ 1040963 h 20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3122" h="2083122">
                      <a:moveTo>
                        <a:pt x="-718" y="1040963"/>
                      </a:moveTo>
                      <a:cubicBezTo>
                        <a:pt x="-718" y="465697"/>
                        <a:pt x="465601" y="-622"/>
                        <a:pt x="1040868" y="-622"/>
                      </a:cubicBezTo>
                      <a:cubicBezTo>
                        <a:pt x="1616134" y="-622"/>
                        <a:pt x="2082405" y="465697"/>
                        <a:pt x="2082405" y="1040963"/>
                      </a:cubicBezTo>
                      <a:cubicBezTo>
                        <a:pt x="2082405" y="1616230"/>
                        <a:pt x="1616086" y="2082501"/>
                        <a:pt x="1040868" y="2082501"/>
                      </a:cubicBezTo>
                      <a:cubicBezTo>
                        <a:pt x="465649" y="2082501"/>
                        <a:pt x="-718" y="1616086"/>
                        <a:pt x="-718" y="104096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94EE41E-92A5-C036-29E8-16C8E855F751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503 h 1320060"/>
                    <a:gd name="connsiteX6" fmla="*/ -718 w 1320060"/>
                    <a:gd name="connsiteY6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29"/>
                        <a:pt x="294739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39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834" y="1319486"/>
                        <a:pt x="-670" y="1023982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A1A83E9E-6E61-9E7B-58A3-50EAE61247B4}"/>
                    </a:ext>
                  </a:extLst>
                </p:cNvPr>
                <p:cNvSpPr/>
                <p:nvPr/>
              </p:nvSpPr>
              <p:spPr>
                <a:xfrm>
                  <a:off x="981382" y="3400071"/>
                  <a:ext cx="2444813" cy="2186733"/>
                </a:xfrm>
                <a:custGeom>
                  <a:avLst/>
                  <a:gdLst>
                    <a:gd name="connsiteX0" fmla="*/ 400682 w 2083123"/>
                    <a:gd name="connsiteY0" fmla="*/ -574 h 1863224"/>
                    <a:gd name="connsiteX1" fmla="*/ -717 w 2083123"/>
                    <a:gd name="connsiteY1" fmla="*/ 821017 h 1863224"/>
                    <a:gd name="connsiteX2" fmla="*/ 1040820 w 2083123"/>
                    <a:gd name="connsiteY2" fmla="*/ 1862602 h 1863224"/>
                    <a:gd name="connsiteX3" fmla="*/ 2082405 w 2083123"/>
                    <a:gd name="connsiteY3" fmla="*/ 821017 h 1863224"/>
                    <a:gd name="connsiteX4" fmla="*/ 1681007 w 2083123"/>
                    <a:gd name="connsiteY4" fmla="*/ -622 h 1863224"/>
                    <a:gd name="connsiteX5" fmla="*/ 400682 w 2083123"/>
                    <a:gd name="connsiteY5" fmla="*/ -622 h 186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3" h="1863224">
                      <a:moveTo>
                        <a:pt x="400682" y="-574"/>
                      </a:moveTo>
                      <a:cubicBezTo>
                        <a:pt x="147154" y="196571"/>
                        <a:pt x="-1008" y="499850"/>
                        <a:pt x="-717" y="821017"/>
                      </a:cubicBezTo>
                      <a:cubicBezTo>
                        <a:pt x="-717" y="1396283"/>
                        <a:pt x="465602" y="1862602"/>
                        <a:pt x="1040820" y="1862602"/>
                      </a:cubicBezTo>
                      <a:cubicBezTo>
                        <a:pt x="1616039" y="1862602"/>
                        <a:pt x="2082405" y="1396283"/>
                        <a:pt x="2082405" y="821017"/>
                      </a:cubicBezTo>
                      <a:cubicBezTo>
                        <a:pt x="2082692" y="499850"/>
                        <a:pt x="1934534" y="196571"/>
                        <a:pt x="1681007" y="-622"/>
                      </a:cubicBezTo>
                      <a:cubicBezTo>
                        <a:pt x="1304622" y="292687"/>
                        <a:pt x="777066" y="292687"/>
                        <a:pt x="400682" y="-62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370C6A2-B335-1DA3-D0EE-BFDC227BCECC}"/>
                    </a:ext>
                  </a:extLst>
                </p:cNvPr>
                <p:cNvSpPr/>
                <p:nvPr/>
              </p:nvSpPr>
              <p:spPr>
                <a:xfrm>
                  <a:off x="981382" y="1213394"/>
                  <a:ext cx="2444811" cy="2444913"/>
                </a:xfrm>
                <a:custGeom>
                  <a:avLst/>
                  <a:gdLst>
                    <a:gd name="connsiteX0" fmla="*/ 400681 w 2083122"/>
                    <a:gd name="connsiteY0" fmla="*/ 1862602 h 2083208"/>
                    <a:gd name="connsiteX1" fmla="*/ 1862459 w 2083122"/>
                    <a:gd name="connsiteY1" fmla="*/ 1681102 h 2083208"/>
                    <a:gd name="connsiteX2" fmla="*/ 2082405 w 2083122"/>
                    <a:gd name="connsiteY2" fmla="*/ 1040963 h 2083208"/>
                    <a:gd name="connsiteX3" fmla="*/ 1040820 w 2083122"/>
                    <a:gd name="connsiteY3" fmla="*/ -622 h 2083208"/>
                    <a:gd name="connsiteX4" fmla="*/ -717 w 2083122"/>
                    <a:gd name="connsiteY4" fmla="*/ 1040963 h 2083208"/>
                    <a:gd name="connsiteX5" fmla="*/ 400681 w 2083122"/>
                    <a:gd name="connsiteY5" fmla="*/ 1862602 h 208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3122" h="2083208">
                      <a:moveTo>
                        <a:pt x="400681" y="1862602"/>
                      </a:moveTo>
                      <a:cubicBezTo>
                        <a:pt x="854469" y="2216158"/>
                        <a:pt x="1508952" y="2134876"/>
                        <a:pt x="1862459" y="1681102"/>
                      </a:cubicBezTo>
                      <a:cubicBezTo>
                        <a:pt x="2004988" y="1498124"/>
                        <a:pt x="2082405" y="1272883"/>
                        <a:pt x="2082405" y="1040963"/>
                      </a:cubicBezTo>
                      <a:cubicBezTo>
                        <a:pt x="2082405" y="465745"/>
                        <a:pt x="1616087" y="-622"/>
                        <a:pt x="1040820" y="-622"/>
                      </a:cubicBezTo>
                      <a:cubicBezTo>
                        <a:pt x="465554" y="-622"/>
                        <a:pt x="-717" y="465745"/>
                        <a:pt x="-717" y="1040963"/>
                      </a:cubicBezTo>
                      <a:cubicBezTo>
                        <a:pt x="-980" y="1362130"/>
                        <a:pt x="147178" y="1665409"/>
                        <a:pt x="400681" y="18626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9EAFFA29-9DB9-DC64-FFF7-E27F86DE77D1}"/>
                    </a:ext>
                  </a:extLst>
                </p:cNvPr>
                <p:cNvSpPr/>
                <p:nvPr/>
              </p:nvSpPr>
              <p:spPr>
                <a:xfrm>
                  <a:off x="4772238" y="35958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217 h 1320060"/>
                    <a:gd name="connsiteX1" fmla="*/ 659503 w 1320059"/>
                    <a:gd name="connsiteY1" fmla="*/ -622 h 1320060"/>
                    <a:gd name="connsiteX2" fmla="*/ 1319342 w 1320059"/>
                    <a:gd name="connsiteY2" fmla="*/ 659599 h 1320060"/>
                    <a:gd name="connsiteX3" fmla="*/ 659312 w 1320059"/>
                    <a:gd name="connsiteY3" fmla="*/ 1319438 h 1320060"/>
                    <a:gd name="connsiteX4" fmla="*/ -718 w 1320059"/>
                    <a:gd name="connsiteY4" fmla="*/ 659408 h 1320060"/>
                    <a:gd name="connsiteX5" fmla="*/ -718 w 1320059"/>
                    <a:gd name="connsiteY5" fmla="*/ 659217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217"/>
                      </a:moveTo>
                      <a:cubicBezTo>
                        <a:pt x="-622" y="294691"/>
                        <a:pt x="294977" y="-718"/>
                        <a:pt x="659503" y="-622"/>
                      </a:cubicBezTo>
                      <a:cubicBezTo>
                        <a:pt x="1024029" y="-527"/>
                        <a:pt x="1319438" y="295073"/>
                        <a:pt x="1319342" y="659599"/>
                      </a:cubicBezTo>
                      <a:cubicBezTo>
                        <a:pt x="1319247" y="1024029"/>
                        <a:pt x="1023743" y="1319438"/>
                        <a:pt x="659312" y="1319438"/>
                      </a:cubicBezTo>
                      <a:cubicBezTo>
                        <a:pt x="294786" y="1319438"/>
                        <a:pt x="-718" y="1023934"/>
                        <a:pt x="-718" y="659408"/>
                      </a:cubicBezTo>
                      <a:cubicBezTo>
                        <a:pt x="-718" y="659360"/>
                        <a:pt x="-718" y="659265"/>
                        <a:pt x="-718" y="659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0C37B5B-3DF5-1028-7F0C-F113C60C564C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360 w 1320059"/>
                    <a:gd name="connsiteY3" fmla="*/ 1319438 h 1320060"/>
                    <a:gd name="connsiteX4" fmla="*/ 659312 w 1320059"/>
                    <a:gd name="connsiteY4" fmla="*/ 1319438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65" y="294930"/>
                        <a:pt x="294738" y="-594"/>
                        <a:pt x="659265" y="-622"/>
                      </a:cubicBezTo>
                      <a:cubicBezTo>
                        <a:pt x="1023791" y="-646"/>
                        <a:pt x="1319295" y="294834"/>
                        <a:pt x="1319342" y="659360"/>
                      </a:cubicBezTo>
                      <a:cubicBezTo>
                        <a:pt x="1319390" y="1023887"/>
                        <a:pt x="1023886" y="1319390"/>
                        <a:pt x="659360" y="1319438"/>
                      </a:cubicBezTo>
                      <a:cubicBezTo>
                        <a:pt x="659360" y="1319438"/>
                        <a:pt x="659312" y="1319438"/>
                        <a:pt x="659312" y="1319438"/>
                      </a:cubicBezTo>
                      <a:cubicBezTo>
                        <a:pt x="294786" y="1319438"/>
                        <a:pt x="-670" y="1023982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F98C011-7EA7-6917-4E60-F94A21D4C9B0}"/>
                    </a:ext>
                  </a:extLst>
                </p:cNvPr>
                <p:cNvSpPr/>
                <p:nvPr/>
              </p:nvSpPr>
              <p:spPr>
                <a:xfrm>
                  <a:off x="3100712" y="700369"/>
                  <a:ext cx="1549260" cy="1549260"/>
                </a:xfrm>
                <a:custGeom>
                  <a:avLst/>
                  <a:gdLst>
                    <a:gd name="connsiteX0" fmla="*/ -718 w 1320060"/>
                    <a:gd name="connsiteY0" fmla="*/ 659456 h 1320060"/>
                    <a:gd name="connsiteX1" fmla="*/ 659265 w 1320060"/>
                    <a:gd name="connsiteY1" fmla="*/ -622 h 1320060"/>
                    <a:gd name="connsiteX2" fmla="*/ 1319343 w 1320060"/>
                    <a:gd name="connsiteY2" fmla="*/ 659360 h 1320060"/>
                    <a:gd name="connsiteX3" fmla="*/ 659360 w 1320060"/>
                    <a:gd name="connsiteY3" fmla="*/ 1319438 h 1320060"/>
                    <a:gd name="connsiteX4" fmla="*/ 659313 w 1320060"/>
                    <a:gd name="connsiteY4" fmla="*/ 1319438 h 1320060"/>
                    <a:gd name="connsiteX5" fmla="*/ -718 w 1320060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60" h="1320060">
                      <a:moveTo>
                        <a:pt x="-718" y="659456"/>
                      </a:moveTo>
                      <a:cubicBezTo>
                        <a:pt x="-765" y="294930"/>
                        <a:pt x="294739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3" y="659360"/>
                      </a:cubicBezTo>
                      <a:cubicBezTo>
                        <a:pt x="1319390" y="1023887"/>
                        <a:pt x="1023887" y="1319410"/>
                        <a:pt x="659360" y="1319438"/>
                      </a:cubicBezTo>
                      <a:cubicBezTo>
                        <a:pt x="659360" y="1319438"/>
                        <a:pt x="659313" y="1319438"/>
                        <a:pt x="659313" y="1319438"/>
                      </a:cubicBezTo>
                      <a:cubicBezTo>
                        <a:pt x="294787" y="1319438"/>
                        <a:pt x="-670" y="102396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B4B4CC6-4D5F-69CA-0A13-858E9E59E679}"/>
                    </a:ext>
                  </a:extLst>
                </p:cNvPr>
                <p:cNvSpPr/>
                <p:nvPr/>
              </p:nvSpPr>
              <p:spPr>
                <a:xfrm>
                  <a:off x="1429187" y="1661142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1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99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30"/>
                        <a:pt x="294738" y="-593"/>
                        <a:pt x="659265" y="-622"/>
                      </a:cubicBezTo>
                      <a:cubicBezTo>
                        <a:pt x="1023791" y="-651"/>
                        <a:pt x="1319295" y="294834"/>
                        <a:pt x="1319342" y="659361"/>
                      </a:cubicBezTo>
                      <a:cubicBezTo>
                        <a:pt x="1319390" y="1023886"/>
                        <a:pt x="1023934" y="1319391"/>
                        <a:pt x="659408" y="1319438"/>
                      </a:cubicBezTo>
                      <a:cubicBezTo>
                        <a:pt x="294910" y="1319534"/>
                        <a:pt x="-636" y="1024077"/>
                        <a:pt x="-718" y="659599"/>
                      </a:cubicBezTo>
                      <a:cubicBezTo>
                        <a:pt x="-718" y="659551"/>
                        <a:pt x="-718" y="659503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41E1B9D-D20C-D64B-11C1-C596C6EEF503}"/>
                    </a:ext>
                  </a:extLst>
                </p:cNvPr>
                <p:cNvSpPr/>
                <p:nvPr/>
              </p:nvSpPr>
              <p:spPr>
                <a:xfrm>
                  <a:off x="1429187" y="3589684"/>
                  <a:ext cx="1549259" cy="1549260"/>
                </a:xfrm>
                <a:custGeom>
                  <a:avLst/>
                  <a:gdLst>
                    <a:gd name="connsiteX0" fmla="*/ -718 w 1320059"/>
                    <a:gd name="connsiteY0" fmla="*/ 659456 h 1320060"/>
                    <a:gd name="connsiteX1" fmla="*/ 659265 w 1320059"/>
                    <a:gd name="connsiteY1" fmla="*/ -622 h 1320060"/>
                    <a:gd name="connsiteX2" fmla="*/ 1319342 w 1320059"/>
                    <a:gd name="connsiteY2" fmla="*/ 659360 h 1320060"/>
                    <a:gd name="connsiteX3" fmla="*/ 659408 w 1320059"/>
                    <a:gd name="connsiteY3" fmla="*/ 1319438 h 1320060"/>
                    <a:gd name="connsiteX4" fmla="*/ -718 w 1320059"/>
                    <a:gd name="connsiteY4" fmla="*/ 659503 h 1320060"/>
                    <a:gd name="connsiteX5" fmla="*/ -718 w 1320059"/>
                    <a:gd name="connsiteY5" fmla="*/ 659456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0059" h="1320060">
                      <a:moveTo>
                        <a:pt x="-718" y="659456"/>
                      </a:moveTo>
                      <a:cubicBezTo>
                        <a:pt x="-746" y="294929"/>
                        <a:pt x="294738" y="-574"/>
                        <a:pt x="659265" y="-622"/>
                      </a:cubicBezTo>
                      <a:cubicBezTo>
                        <a:pt x="1023791" y="-670"/>
                        <a:pt x="1319295" y="294834"/>
                        <a:pt x="1319342" y="659360"/>
                      </a:cubicBezTo>
                      <a:cubicBezTo>
                        <a:pt x="1319390" y="1023886"/>
                        <a:pt x="1023934" y="1319390"/>
                        <a:pt x="659408" y="1319438"/>
                      </a:cubicBezTo>
                      <a:cubicBezTo>
                        <a:pt x="294882" y="1319486"/>
                        <a:pt x="-665" y="1024029"/>
                        <a:pt x="-718" y="659503"/>
                      </a:cubicBezTo>
                      <a:cubicBezTo>
                        <a:pt x="-718" y="659503"/>
                        <a:pt x="-718" y="659456"/>
                        <a:pt x="-718" y="659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68E16E56-2787-6BD9-6CE6-FBAA4E876F17}"/>
                    </a:ext>
                  </a:extLst>
                </p:cNvPr>
                <p:cNvSpPr/>
                <p:nvPr/>
              </p:nvSpPr>
              <p:spPr>
                <a:xfrm>
                  <a:off x="2203817" y="1475112"/>
                  <a:ext cx="3342995" cy="3860219"/>
                </a:xfrm>
                <a:custGeom>
                  <a:avLst/>
                  <a:gdLst>
                    <a:gd name="connsiteX0" fmla="*/ 0 w 2848427"/>
                    <a:gd name="connsiteY0" fmla="*/ 822259 h 3289131"/>
                    <a:gd name="connsiteX1" fmla="*/ 1424238 w 2848427"/>
                    <a:gd name="connsiteY1" fmla="*/ 0 h 3289131"/>
                    <a:gd name="connsiteX2" fmla="*/ 2848428 w 2848427"/>
                    <a:gd name="connsiteY2" fmla="*/ 822259 h 3289131"/>
                    <a:gd name="connsiteX3" fmla="*/ 2848428 w 2848427"/>
                    <a:gd name="connsiteY3" fmla="*/ 2466873 h 3289131"/>
                    <a:gd name="connsiteX4" fmla="*/ 1424238 w 2848427"/>
                    <a:gd name="connsiteY4" fmla="*/ 3289132 h 3289131"/>
                    <a:gd name="connsiteX5" fmla="*/ 0 w 2848427"/>
                    <a:gd name="connsiteY5" fmla="*/ 2466873 h 3289131"/>
                    <a:gd name="connsiteX6" fmla="*/ 0 w 2848427"/>
                    <a:gd name="connsiteY6" fmla="*/ 822259 h 3289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8427" h="3289131">
                      <a:moveTo>
                        <a:pt x="0" y="822259"/>
                      </a:moveTo>
                      <a:lnTo>
                        <a:pt x="1424238" y="0"/>
                      </a:lnTo>
                      <a:lnTo>
                        <a:pt x="2848428" y="822259"/>
                      </a:lnTo>
                      <a:lnTo>
                        <a:pt x="2848428" y="2466873"/>
                      </a:lnTo>
                      <a:lnTo>
                        <a:pt x="1424238" y="3289132"/>
                      </a:lnTo>
                      <a:lnTo>
                        <a:pt x="0" y="2466873"/>
                      </a:lnTo>
                      <a:lnTo>
                        <a:pt x="0" y="8222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E2CA2DB4-1878-8EA0-26CE-1F2795EF55A7}"/>
                    </a:ext>
                  </a:extLst>
                </p:cNvPr>
                <p:cNvSpPr/>
                <p:nvPr/>
              </p:nvSpPr>
              <p:spPr>
                <a:xfrm>
                  <a:off x="3201202" y="4661245"/>
                  <a:ext cx="1348282" cy="1348283"/>
                </a:xfrm>
                <a:custGeom>
                  <a:avLst/>
                  <a:gdLst>
                    <a:gd name="connsiteX0" fmla="*/ -718 w 1148815"/>
                    <a:gd name="connsiteY0" fmla="*/ 573834 h 1148816"/>
                    <a:gd name="connsiteX1" fmla="*/ 573643 w 1148815"/>
                    <a:gd name="connsiteY1" fmla="*/ -622 h 1148816"/>
                    <a:gd name="connsiteX2" fmla="*/ 1148098 w 1148815"/>
                    <a:gd name="connsiteY2" fmla="*/ 573738 h 1148816"/>
                    <a:gd name="connsiteX3" fmla="*/ 573738 w 1148815"/>
                    <a:gd name="connsiteY3" fmla="*/ 1148194 h 1148816"/>
                    <a:gd name="connsiteX4" fmla="*/ 573690 w 1148815"/>
                    <a:gd name="connsiteY4" fmla="*/ 1148194 h 1148816"/>
                    <a:gd name="connsiteX5" fmla="*/ -718 w 1148815"/>
                    <a:gd name="connsiteY5" fmla="*/ 573834 h 114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6">
                      <a:moveTo>
                        <a:pt x="-718" y="573834"/>
                      </a:moveTo>
                      <a:cubicBezTo>
                        <a:pt x="-765" y="256579"/>
                        <a:pt x="256387" y="-574"/>
                        <a:pt x="573643" y="-622"/>
                      </a:cubicBezTo>
                      <a:cubicBezTo>
                        <a:pt x="890898" y="-669"/>
                        <a:pt x="1148050" y="256483"/>
                        <a:pt x="1148098" y="573738"/>
                      </a:cubicBezTo>
                      <a:cubicBezTo>
                        <a:pt x="1148146" y="890994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0C410163-FDD4-EA17-B6F8-BA73F012F848}"/>
                    </a:ext>
                  </a:extLst>
                </p:cNvPr>
                <p:cNvSpPr/>
                <p:nvPr/>
              </p:nvSpPr>
              <p:spPr>
                <a:xfrm>
                  <a:off x="3100712" y="4560757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3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408 h 1319964"/>
                    <a:gd name="connsiteX4" fmla="*/ -718 w 1319965"/>
                    <a:gd name="connsiteY4" fmla="*/ 659456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4953 h 1319964"/>
                    <a:gd name="connsiteX7" fmla="*/ 1233720 w 1319965"/>
                    <a:gd name="connsiteY7" fmla="*/ 659360 h 1319964"/>
                    <a:gd name="connsiteX8" fmla="*/ 659313 w 1319965"/>
                    <a:gd name="connsiteY8" fmla="*/ 1233768 h 1319964"/>
                    <a:gd name="connsiteX9" fmla="*/ 84905 w 1319965"/>
                    <a:gd name="connsiteY9" fmla="*/ 659456 h 1319964"/>
                    <a:gd name="connsiteX10" fmla="*/ 659217 w 1319965"/>
                    <a:gd name="connsiteY10" fmla="*/ 84953 h 1319964"/>
                    <a:gd name="connsiteX11" fmla="*/ 659313 w 1319965"/>
                    <a:gd name="connsiteY11" fmla="*/ 84953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200" y="294834"/>
                        <a:pt x="1023696" y="-670"/>
                        <a:pt x="659217" y="-622"/>
                      </a:cubicBezTo>
                      <a:cubicBezTo>
                        <a:pt x="294739" y="-574"/>
                        <a:pt x="-765" y="294929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22" y="1023934"/>
                        <a:pt x="294834" y="1319343"/>
                        <a:pt x="659313" y="1319343"/>
                      </a:cubicBezTo>
                      <a:close/>
                      <a:moveTo>
                        <a:pt x="659313" y="84953"/>
                      </a:moveTo>
                      <a:cubicBezTo>
                        <a:pt x="976568" y="84953"/>
                        <a:pt x="1233720" y="342105"/>
                        <a:pt x="1233720" y="659360"/>
                      </a:cubicBezTo>
                      <a:cubicBezTo>
                        <a:pt x="1233720" y="976615"/>
                        <a:pt x="976568" y="1233768"/>
                        <a:pt x="659313" y="1233768"/>
                      </a:cubicBezTo>
                      <a:cubicBezTo>
                        <a:pt x="342106" y="1233768"/>
                        <a:pt x="84953" y="976663"/>
                        <a:pt x="84905" y="659456"/>
                      </a:cubicBezTo>
                      <a:cubicBezTo>
                        <a:pt x="84857" y="342200"/>
                        <a:pt x="341962" y="85000"/>
                        <a:pt x="659217" y="84953"/>
                      </a:cubicBezTo>
                      <a:cubicBezTo>
                        <a:pt x="659265" y="84953"/>
                        <a:pt x="659265" y="84953"/>
                        <a:pt x="659313" y="84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3FF2E40-FE33-506D-83D6-E817EA0DEB76}"/>
                    </a:ext>
                  </a:extLst>
                </p:cNvPr>
                <p:cNvSpPr/>
                <p:nvPr/>
              </p:nvSpPr>
              <p:spPr>
                <a:xfrm>
                  <a:off x="1529675" y="3690453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595 h 1148815"/>
                    <a:gd name="connsiteX1" fmla="*/ 573881 w 1148815"/>
                    <a:gd name="connsiteY1" fmla="*/ -622 h 1148815"/>
                    <a:gd name="connsiteX2" fmla="*/ 1148098 w 1148815"/>
                    <a:gd name="connsiteY2" fmla="*/ 573976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976 h 1148815"/>
                    <a:gd name="connsiteX5" fmla="*/ -718 w 1148815"/>
                    <a:gd name="connsiteY5" fmla="*/ 573595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595"/>
                      </a:moveTo>
                      <a:cubicBezTo>
                        <a:pt x="-613" y="256340"/>
                        <a:pt x="256645" y="-718"/>
                        <a:pt x="573881" y="-622"/>
                      </a:cubicBezTo>
                      <a:cubicBezTo>
                        <a:pt x="891136" y="-527"/>
                        <a:pt x="1148194" y="256721"/>
                        <a:pt x="1148098" y="573976"/>
                      </a:cubicBezTo>
                      <a:cubicBezTo>
                        <a:pt x="1148003" y="891088"/>
                        <a:pt x="890898" y="1148146"/>
                        <a:pt x="573786" y="1148194"/>
                      </a:cubicBezTo>
                      <a:cubicBezTo>
                        <a:pt x="256574" y="1148289"/>
                        <a:pt x="-636" y="891184"/>
                        <a:pt x="-718" y="573976"/>
                      </a:cubicBezTo>
                      <a:cubicBezTo>
                        <a:pt x="-718" y="573833"/>
                        <a:pt x="-718" y="573738"/>
                        <a:pt x="-718" y="57359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7383415-B810-DBBA-0D6C-4B391380943D}"/>
                    </a:ext>
                  </a:extLst>
                </p:cNvPr>
                <p:cNvSpPr/>
                <p:nvPr/>
              </p:nvSpPr>
              <p:spPr>
                <a:xfrm>
                  <a:off x="1429298" y="3589796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5 w 1319964"/>
                    <a:gd name="connsiteY9" fmla="*/ 659408 h 1319964"/>
                    <a:gd name="connsiteX10" fmla="*/ 84905 w 1319964"/>
                    <a:gd name="connsiteY10" fmla="*/ 659360 h 1319964"/>
                    <a:gd name="connsiteX11" fmla="*/ 659265 w 1319964"/>
                    <a:gd name="connsiteY11" fmla="*/ 85000 h 1319964"/>
                    <a:gd name="connsiteX12" fmla="*/ 659312 w 1319964"/>
                    <a:gd name="connsiteY12" fmla="*/ 85000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5"/>
                        <a:pt x="-718" y="294882"/>
                        <a:pt x="-718" y="659360"/>
                      </a:cubicBezTo>
                      <a:cubicBezTo>
                        <a:pt x="-718" y="1023838"/>
                        <a:pt x="294767" y="1319343"/>
                        <a:pt x="659265" y="1319343"/>
                      </a:cubicBezTo>
                      <a:cubicBezTo>
                        <a:pt x="659279" y="1319343"/>
                        <a:pt x="659298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76" y="1233816"/>
                        <a:pt x="84905" y="976663"/>
                        <a:pt x="84905" y="659408"/>
                      </a:cubicBezTo>
                      <a:cubicBezTo>
                        <a:pt x="84905" y="659408"/>
                        <a:pt x="84905" y="659360"/>
                        <a:pt x="84905" y="659360"/>
                      </a:cubicBezTo>
                      <a:cubicBezTo>
                        <a:pt x="84905" y="342153"/>
                        <a:pt x="342053" y="85000"/>
                        <a:pt x="659265" y="85000"/>
                      </a:cubicBezTo>
                      <a:cubicBezTo>
                        <a:pt x="659279" y="85000"/>
                        <a:pt x="659298" y="85000"/>
                        <a:pt x="659312" y="8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0" name="Freeform: Shape 2299">
                  <a:extLst>
                    <a:ext uri="{FF2B5EF4-FFF2-40B4-BE49-F238E27FC236}">
                      <a16:creationId xmlns:a16="http://schemas.microsoft.com/office/drawing/2014/main" id="{B859FF4C-896C-0F12-6342-19D92EDCCA39}"/>
                    </a:ext>
                  </a:extLst>
                </p:cNvPr>
                <p:cNvSpPr/>
                <p:nvPr/>
              </p:nvSpPr>
              <p:spPr>
                <a:xfrm>
                  <a:off x="1529675" y="1761630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834 h 1148815"/>
                    <a:gd name="connsiteX1" fmla="*/ 573642 w 1148815"/>
                    <a:gd name="connsiteY1" fmla="*/ -622 h 1148815"/>
                    <a:gd name="connsiteX2" fmla="*/ 1148098 w 1148815"/>
                    <a:gd name="connsiteY2" fmla="*/ 573738 h 1148815"/>
                    <a:gd name="connsiteX3" fmla="*/ 573786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834"/>
                      </a:moveTo>
                      <a:cubicBezTo>
                        <a:pt x="-741" y="256597"/>
                        <a:pt x="256406" y="-598"/>
                        <a:pt x="573642" y="-622"/>
                      </a:cubicBezTo>
                      <a:cubicBezTo>
                        <a:pt x="890898" y="-646"/>
                        <a:pt x="1148050" y="256502"/>
                        <a:pt x="1148098" y="573738"/>
                      </a:cubicBezTo>
                      <a:cubicBezTo>
                        <a:pt x="1148146" y="890946"/>
                        <a:pt x="890993" y="1148146"/>
                        <a:pt x="573786" y="1148194"/>
                      </a:cubicBezTo>
                      <a:cubicBezTo>
                        <a:pt x="256550" y="1148241"/>
                        <a:pt x="-665" y="891136"/>
                        <a:pt x="-718" y="573881"/>
                      </a:cubicBezTo>
                      <a:cubicBezTo>
                        <a:pt x="-718" y="573881"/>
                        <a:pt x="-718" y="573834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2" name="Freeform: Shape 2301">
                  <a:extLst>
                    <a:ext uri="{FF2B5EF4-FFF2-40B4-BE49-F238E27FC236}">
                      <a16:creationId xmlns:a16="http://schemas.microsoft.com/office/drawing/2014/main" id="{0D6D7A2E-DEE4-1A63-47F2-7655201CD369}"/>
                    </a:ext>
                  </a:extLst>
                </p:cNvPr>
                <p:cNvSpPr/>
                <p:nvPr/>
              </p:nvSpPr>
              <p:spPr>
                <a:xfrm>
                  <a:off x="3201202" y="800914"/>
                  <a:ext cx="1348282" cy="1348282"/>
                </a:xfrm>
                <a:custGeom>
                  <a:avLst/>
                  <a:gdLst>
                    <a:gd name="connsiteX0" fmla="*/ -718 w 1148815"/>
                    <a:gd name="connsiteY0" fmla="*/ 573786 h 1148815"/>
                    <a:gd name="connsiteX1" fmla="*/ 573690 w 1148815"/>
                    <a:gd name="connsiteY1" fmla="*/ -622 h 1148815"/>
                    <a:gd name="connsiteX2" fmla="*/ 1148098 w 1148815"/>
                    <a:gd name="connsiteY2" fmla="*/ 573786 h 1148815"/>
                    <a:gd name="connsiteX3" fmla="*/ 573690 w 1148815"/>
                    <a:gd name="connsiteY3" fmla="*/ 1148194 h 1148815"/>
                    <a:gd name="connsiteX4" fmla="*/ -718 w 1148815"/>
                    <a:gd name="connsiteY4" fmla="*/ 573881 h 1148815"/>
                    <a:gd name="connsiteX5" fmla="*/ -718 w 1148815"/>
                    <a:gd name="connsiteY5" fmla="*/ 573786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5" h="1148815">
                      <a:moveTo>
                        <a:pt x="-718" y="573786"/>
                      </a:moveTo>
                      <a:cubicBezTo>
                        <a:pt x="-718" y="256550"/>
                        <a:pt x="256435" y="-622"/>
                        <a:pt x="573690" y="-622"/>
                      </a:cubicBezTo>
                      <a:cubicBezTo>
                        <a:pt x="890945" y="-622"/>
                        <a:pt x="1148098" y="256550"/>
                        <a:pt x="1148098" y="573786"/>
                      </a:cubicBezTo>
                      <a:cubicBezTo>
                        <a:pt x="1148098" y="891022"/>
                        <a:pt x="890945" y="1148194"/>
                        <a:pt x="573690" y="1148194"/>
                      </a:cubicBezTo>
                      <a:cubicBezTo>
                        <a:pt x="256483" y="1148217"/>
                        <a:pt x="-670" y="891093"/>
                        <a:pt x="-718" y="573881"/>
                      </a:cubicBezTo>
                      <a:cubicBezTo>
                        <a:pt x="-718" y="573848"/>
                        <a:pt x="-718" y="573819"/>
                        <a:pt x="-718" y="57378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3" name="Freeform: Shape 2302">
                  <a:extLst>
                    <a:ext uri="{FF2B5EF4-FFF2-40B4-BE49-F238E27FC236}">
                      <a16:creationId xmlns:a16="http://schemas.microsoft.com/office/drawing/2014/main" id="{B523CDCF-0CA6-1AF7-F625-F6071459DCFA}"/>
                    </a:ext>
                  </a:extLst>
                </p:cNvPr>
                <p:cNvSpPr/>
                <p:nvPr/>
              </p:nvSpPr>
              <p:spPr>
                <a:xfrm>
                  <a:off x="3100712" y="700482"/>
                  <a:ext cx="1549149" cy="1549148"/>
                </a:xfrm>
                <a:custGeom>
                  <a:avLst/>
                  <a:gdLst>
                    <a:gd name="connsiteX0" fmla="*/ 659313 w 1319965"/>
                    <a:gd name="connsiteY0" fmla="*/ 1319343 h 1319964"/>
                    <a:gd name="connsiteX1" fmla="*/ 1319247 w 1319965"/>
                    <a:gd name="connsiteY1" fmla="*/ 659312 h 1319964"/>
                    <a:gd name="connsiteX2" fmla="*/ 659217 w 1319965"/>
                    <a:gd name="connsiteY2" fmla="*/ -622 h 1319964"/>
                    <a:gd name="connsiteX3" fmla="*/ -718 w 1319965"/>
                    <a:gd name="connsiteY3" fmla="*/ 659360 h 1319964"/>
                    <a:gd name="connsiteX4" fmla="*/ 659265 w 1319965"/>
                    <a:gd name="connsiteY4" fmla="*/ 1319343 h 1319964"/>
                    <a:gd name="connsiteX5" fmla="*/ 659313 w 1319965"/>
                    <a:gd name="connsiteY5" fmla="*/ 1319343 h 1319964"/>
                    <a:gd name="connsiteX6" fmla="*/ 659313 w 1319965"/>
                    <a:gd name="connsiteY6" fmla="*/ 85000 h 1319964"/>
                    <a:gd name="connsiteX7" fmla="*/ 1233720 w 1319965"/>
                    <a:gd name="connsiteY7" fmla="*/ 659408 h 1319964"/>
                    <a:gd name="connsiteX8" fmla="*/ 659313 w 1319965"/>
                    <a:gd name="connsiteY8" fmla="*/ 1233816 h 1319964"/>
                    <a:gd name="connsiteX9" fmla="*/ 84905 w 1319965"/>
                    <a:gd name="connsiteY9" fmla="*/ 659408 h 1319964"/>
                    <a:gd name="connsiteX10" fmla="*/ 84905 w 1319965"/>
                    <a:gd name="connsiteY10" fmla="*/ 659360 h 1319964"/>
                    <a:gd name="connsiteX11" fmla="*/ 659170 w 1319965"/>
                    <a:gd name="connsiteY11" fmla="*/ 84905 h 1319964"/>
                    <a:gd name="connsiteX12" fmla="*/ 659313 w 1319965"/>
                    <a:gd name="connsiteY12" fmla="*/ 84905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5" h="1319964">
                      <a:moveTo>
                        <a:pt x="659313" y="1319343"/>
                      </a:moveTo>
                      <a:cubicBezTo>
                        <a:pt x="1023791" y="1319314"/>
                        <a:pt x="1319295" y="1023810"/>
                        <a:pt x="1319247" y="659312"/>
                      </a:cubicBezTo>
                      <a:cubicBezTo>
                        <a:pt x="1319200" y="294815"/>
                        <a:pt x="1023696" y="-651"/>
                        <a:pt x="659217" y="-622"/>
                      </a:cubicBezTo>
                      <a:cubicBezTo>
                        <a:pt x="294739" y="-594"/>
                        <a:pt x="-718" y="294882"/>
                        <a:pt x="-718" y="659360"/>
                      </a:cubicBezTo>
                      <a:cubicBezTo>
                        <a:pt x="-718" y="1023858"/>
                        <a:pt x="294787" y="1319343"/>
                        <a:pt x="659265" y="1319343"/>
                      </a:cubicBezTo>
                      <a:cubicBezTo>
                        <a:pt x="659265" y="1319343"/>
                        <a:pt x="659313" y="1319343"/>
                        <a:pt x="659313" y="1319343"/>
                      </a:cubicBezTo>
                      <a:close/>
                      <a:moveTo>
                        <a:pt x="659313" y="85000"/>
                      </a:moveTo>
                      <a:cubicBezTo>
                        <a:pt x="976568" y="85000"/>
                        <a:pt x="1233720" y="342172"/>
                        <a:pt x="1233720" y="659408"/>
                      </a:cubicBezTo>
                      <a:cubicBezTo>
                        <a:pt x="1233720" y="976644"/>
                        <a:pt x="976568" y="1233816"/>
                        <a:pt x="659313" y="1233816"/>
                      </a:cubicBezTo>
                      <a:cubicBezTo>
                        <a:pt x="342058" y="1233816"/>
                        <a:pt x="84905" y="976644"/>
                        <a:pt x="84905" y="659408"/>
                      </a:cubicBezTo>
                      <a:cubicBezTo>
                        <a:pt x="84905" y="659394"/>
                        <a:pt x="84905" y="659375"/>
                        <a:pt x="84905" y="659360"/>
                      </a:cubicBezTo>
                      <a:cubicBezTo>
                        <a:pt x="84857" y="342148"/>
                        <a:pt x="341962" y="84957"/>
                        <a:pt x="659170" y="84905"/>
                      </a:cubicBezTo>
                      <a:cubicBezTo>
                        <a:pt x="659217" y="84905"/>
                        <a:pt x="659265" y="84905"/>
                        <a:pt x="659313" y="84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4" name="Freeform: Shape 2303">
                  <a:extLst>
                    <a:ext uri="{FF2B5EF4-FFF2-40B4-BE49-F238E27FC236}">
                      <a16:creationId xmlns:a16="http://schemas.microsoft.com/office/drawing/2014/main" id="{EA95CF0E-2C31-9E1A-64DE-406C57F1D52E}"/>
                    </a:ext>
                  </a:extLst>
                </p:cNvPr>
                <p:cNvSpPr/>
                <p:nvPr/>
              </p:nvSpPr>
              <p:spPr>
                <a:xfrm>
                  <a:off x="4872727" y="1764150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4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34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16" h="1148815">
                      <a:moveTo>
                        <a:pt x="-718" y="573834"/>
                      </a:moveTo>
                      <a:cubicBezTo>
                        <a:pt x="-765" y="256597"/>
                        <a:pt x="256387" y="-594"/>
                        <a:pt x="573643" y="-622"/>
                      </a:cubicBezTo>
                      <a:cubicBezTo>
                        <a:pt x="890898" y="-646"/>
                        <a:pt x="1148051" y="256502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194"/>
                        <a:pt x="-670" y="891041"/>
                        <a:pt x="-718" y="57383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5" name="Freeform: Shape 2304">
                  <a:extLst>
                    <a:ext uri="{FF2B5EF4-FFF2-40B4-BE49-F238E27FC236}">
                      <a16:creationId xmlns:a16="http://schemas.microsoft.com/office/drawing/2014/main" id="{4BF5507B-582A-421C-55EB-BB5A00C65E78}"/>
                    </a:ext>
                  </a:extLst>
                </p:cNvPr>
                <p:cNvSpPr/>
                <p:nvPr/>
              </p:nvSpPr>
              <p:spPr>
                <a:xfrm>
                  <a:off x="4772238" y="1663661"/>
                  <a:ext cx="1549259" cy="1549260"/>
                </a:xfrm>
                <a:custGeom>
                  <a:avLst/>
                  <a:gdLst>
                    <a:gd name="connsiteX0" fmla="*/ 659312 w 1320059"/>
                    <a:gd name="connsiteY0" fmla="*/ 1319438 h 1320060"/>
                    <a:gd name="connsiteX1" fmla="*/ 1319342 w 1320059"/>
                    <a:gd name="connsiteY1" fmla="*/ 659408 h 1320060"/>
                    <a:gd name="connsiteX2" fmla="*/ 659312 w 1320059"/>
                    <a:gd name="connsiteY2" fmla="*/ -622 h 1320060"/>
                    <a:gd name="connsiteX3" fmla="*/ -718 w 1320059"/>
                    <a:gd name="connsiteY3" fmla="*/ 659408 h 1320060"/>
                    <a:gd name="connsiteX4" fmla="*/ -718 w 1320059"/>
                    <a:gd name="connsiteY4" fmla="*/ 659456 h 1320060"/>
                    <a:gd name="connsiteX5" fmla="*/ 659312 w 1320059"/>
                    <a:gd name="connsiteY5" fmla="*/ 1319438 h 1320060"/>
                    <a:gd name="connsiteX6" fmla="*/ 659312 w 1320059"/>
                    <a:gd name="connsiteY6" fmla="*/ 85048 h 1320060"/>
                    <a:gd name="connsiteX7" fmla="*/ 1233720 w 1320059"/>
                    <a:gd name="connsiteY7" fmla="*/ 659456 h 1320060"/>
                    <a:gd name="connsiteX8" fmla="*/ 659312 w 1320059"/>
                    <a:gd name="connsiteY8" fmla="*/ 1233864 h 1320060"/>
                    <a:gd name="connsiteX9" fmla="*/ 84904 w 1320059"/>
                    <a:gd name="connsiteY9" fmla="*/ 659456 h 1320060"/>
                    <a:gd name="connsiteX10" fmla="*/ 659217 w 1320059"/>
                    <a:gd name="connsiteY10" fmla="*/ 85048 h 1320060"/>
                    <a:gd name="connsiteX11" fmla="*/ 659312 w 1320059"/>
                    <a:gd name="connsiteY11" fmla="*/ 85048 h 1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20059" h="1320060">
                      <a:moveTo>
                        <a:pt x="659312" y="1319438"/>
                      </a:moveTo>
                      <a:cubicBezTo>
                        <a:pt x="1023839" y="1319438"/>
                        <a:pt x="1319342" y="1023934"/>
                        <a:pt x="1319342" y="659408"/>
                      </a:cubicBezTo>
                      <a:cubicBezTo>
                        <a:pt x="1319342" y="294882"/>
                        <a:pt x="1023839" y="-622"/>
                        <a:pt x="659312" y="-622"/>
                      </a:cubicBezTo>
                      <a:cubicBezTo>
                        <a:pt x="294786" y="-622"/>
                        <a:pt x="-718" y="294882"/>
                        <a:pt x="-718" y="659408"/>
                      </a:cubicBezTo>
                      <a:cubicBezTo>
                        <a:pt x="-718" y="659408"/>
                        <a:pt x="-718" y="659456"/>
                        <a:pt x="-718" y="659456"/>
                      </a:cubicBezTo>
                      <a:cubicBezTo>
                        <a:pt x="-670" y="1023982"/>
                        <a:pt x="294786" y="1319438"/>
                        <a:pt x="659312" y="1319438"/>
                      </a:cubicBezTo>
                      <a:close/>
                      <a:moveTo>
                        <a:pt x="659312" y="85048"/>
                      </a:moveTo>
                      <a:cubicBezTo>
                        <a:pt x="976568" y="85048"/>
                        <a:pt x="1233720" y="342220"/>
                        <a:pt x="1233720" y="659456"/>
                      </a:cubicBezTo>
                      <a:cubicBezTo>
                        <a:pt x="1233720" y="976711"/>
                        <a:pt x="976568" y="1233864"/>
                        <a:pt x="659312" y="1233864"/>
                      </a:cubicBezTo>
                      <a:cubicBezTo>
                        <a:pt x="342057" y="1233864"/>
                        <a:pt x="84904" y="976711"/>
                        <a:pt x="84904" y="659456"/>
                      </a:cubicBezTo>
                      <a:cubicBezTo>
                        <a:pt x="84857" y="342244"/>
                        <a:pt x="342009" y="85076"/>
                        <a:pt x="659217" y="85048"/>
                      </a:cubicBezTo>
                      <a:cubicBezTo>
                        <a:pt x="659265" y="85048"/>
                        <a:pt x="659265" y="85048"/>
                        <a:pt x="659312" y="85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9" name="Freeform: Shape 2338">
                  <a:extLst>
                    <a:ext uri="{FF2B5EF4-FFF2-40B4-BE49-F238E27FC236}">
                      <a16:creationId xmlns:a16="http://schemas.microsoft.com/office/drawing/2014/main" id="{EE05FE74-E958-3EC9-B5E4-DC3933B2E2AA}"/>
                    </a:ext>
                  </a:extLst>
                </p:cNvPr>
                <p:cNvSpPr/>
                <p:nvPr/>
              </p:nvSpPr>
              <p:spPr>
                <a:xfrm>
                  <a:off x="4872727" y="3696051"/>
                  <a:ext cx="1348283" cy="1348282"/>
                </a:xfrm>
                <a:custGeom>
                  <a:avLst/>
                  <a:gdLst>
                    <a:gd name="connsiteX0" fmla="*/ -718 w 1148816"/>
                    <a:gd name="connsiteY0" fmla="*/ 573833 h 1148815"/>
                    <a:gd name="connsiteX1" fmla="*/ 573643 w 1148816"/>
                    <a:gd name="connsiteY1" fmla="*/ -622 h 1148815"/>
                    <a:gd name="connsiteX2" fmla="*/ 1148099 w 1148816"/>
                    <a:gd name="connsiteY2" fmla="*/ 573738 h 1148815"/>
                    <a:gd name="connsiteX3" fmla="*/ 573738 w 1148816"/>
                    <a:gd name="connsiteY3" fmla="*/ 1148194 h 1148815"/>
                    <a:gd name="connsiteX4" fmla="*/ 573690 w 1148816"/>
                    <a:gd name="connsiteY4" fmla="*/ 1148194 h 1148815"/>
                    <a:gd name="connsiteX5" fmla="*/ -718 w 1148816"/>
                    <a:gd name="connsiteY5" fmla="*/ 573881 h 1148815"/>
                    <a:gd name="connsiteX6" fmla="*/ -718 w 1148816"/>
                    <a:gd name="connsiteY6" fmla="*/ 573833 h 114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816" h="1148815">
                      <a:moveTo>
                        <a:pt x="-718" y="573833"/>
                      </a:moveTo>
                      <a:cubicBezTo>
                        <a:pt x="-765" y="256578"/>
                        <a:pt x="256387" y="-574"/>
                        <a:pt x="573643" y="-622"/>
                      </a:cubicBezTo>
                      <a:cubicBezTo>
                        <a:pt x="890898" y="-670"/>
                        <a:pt x="1148051" y="256483"/>
                        <a:pt x="1148099" y="573738"/>
                      </a:cubicBezTo>
                      <a:cubicBezTo>
                        <a:pt x="1148146" y="890993"/>
                        <a:pt x="890993" y="1148146"/>
                        <a:pt x="573738" y="1148194"/>
                      </a:cubicBezTo>
                      <a:cubicBezTo>
                        <a:pt x="573738" y="1148194"/>
                        <a:pt x="573690" y="1148194"/>
                        <a:pt x="573690" y="1148194"/>
                      </a:cubicBezTo>
                      <a:cubicBezTo>
                        <a:pt x="256483" y="1148241"/>
                        <a:pt x="-670" y="891088"/>
                        <a:pt x="-718" y="573881"/>
                      </a:cubicBezTo>
                      <a:cubicBezTo>
                        <a:pt x="-718" y="573881"/>
                        <a:pt x="-718" y="573833"/>
                        <a:pt x="-718" y="57383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0" name="Freeform: Shape 2339">
                  <a:extLst>
                    <a:ext uri="{FF2B5EF4-FFF2-40B4-BE49-F238E27FC236}">
                      <a16:creationId xmlns:a16="http://schemas.microsoft.com/office/drawing/2014/main" id="{7720E89C-374A-3E86-E49F-24AA07AFD492}"/>
                    </a:ext>
                  </a:extLst>
                </p:cNvPr>
                <p:cNvSpPr/>
                <p:nvPr/>
              </p:nvSpPr>
              <p:spPr>
                <a:xfrm>
                  <a:off x="4772238" y="35959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3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265 w 1319964"/>
                    <a:gd name="connsiteY4" fmla="*/ 1319343 h 1319964"/>
                    <a:gd name="connsiteX5" fmla="*/ 659312 w 1319964"/>
                    <a:gd name="connsiteY5" fmla="*/ 1319343 h 1319964"/>
                    <a:gd name="connsiteX6" fmla="*/ 659312 w 1319964"/>
                    <a:gd name="connsiteY6" fmla="*/ 85000 h 1319964"/>
                    <a:gd name="connsiteX7" fmla="*/ 1233720 w 1319964"/>
                    <a:gd name="connsiteY7" fmla="*/ 659408 h 1319964"/>
                    <a:gd name="connsiteX8" fmla="*/ 659312 w 1319964"/>
                    <a:gd name="connsiteY8" fmla="*/ 1233816 h 1319964"/>
                    <a:gd name="connsiteX9" fmla="*/ 84904 w 1319964"/>
                    <a:gd name="connsiteY9" fmla="*/ 659408 h 1319964"/>
                    <a:gd name="connsiteX10" fmla="*/ 84904 w 1319964"/>
                    <a:gd name="connsiteY10" fmla="*/ 659360 h 1319964"/>
                    <a:gd name="connsiteX11" fmla="*/ 659026 w 1319964"/>
                    <a:gd name="connsiteY11" fmla="*/ 84762 h 1319964"/>
                    <a:gd name="connsiteX12" fmla="*/ 659312 w 1319964"/>
                    <a:gd name="connsiteY12" fmla="*/ 8476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3"/>
                      </a:cubicBezTo>
                      <a:cubicBezTo>
                        <a:pt x="1319199" y="294834"/>
                        <a:pt x="1023696" y="-670"/>
                        <a:pt x="659217" y="-622"/>
                      </a:cubicBezTo>
                      <a:cubicBezTo>
                        <a:pt x="294738" y="-574"/>
                        <a:pt x="-718" y="294882"/>
                        <a:pt x="-718" y="659360"/>
                      </a:cubicBezTo>
                      <a:cubicBezTo>
                        <a:pt x="-718" y="1023839"/>
                        <a:pt x="294786" y="1319343"/>
                        <a:pt x="659265" y="1319343"/>
                      </a:cubicBezTo>
                      <a:cubicBezTo>
                        <a:pt x="659265" y="1319343"/>
                        <a:pt x="659312" y="1319343"/>
                        <a:pt x="659312" y="1319343"/>
                      </a:cubicBezTo>
                      <a:close/>
                      <a:moveTo>
                        <a:pt x="659312" y="85000"/>
                      </a:moveTo>
                      <a:cubicBezTo>
                        <a:pt x="976568" y="85000"/>
                        <a:pt x="1233720" y="342153"/>
                        <a:pt x="1233720" y="659408"/>
                      </a:cubicBezTo>
                      <a:cubicBezTo>
                        <a:pt x="1233720" y="976663"/>
                        <a:pt x="976568" y="1233816"/>
                        <a:pt x="659312" y="1233816"/>
                      </a:cubicBezTo>
                      <a:cubicBezTo>
                        <a:pt x="342057" y="1233816"/>
                        <a:pt x="84904" y="976663"/>
                        <a:pt x="84904" y="659408"/>
                      </a:cubicBezTo>
                      <a:cubicBezTo>
                        <a:pt x="84904" y="659408"/>
                        <a:pt x="84904" y="659360"/>
                        <a:pt x="84904" y="659360"/>
                      </a:cubicBezTo>
                      <a:cubicBezTo>
                        <a:pt x="84761" y="342153"/>
                        <a:pt x="341818" y="84904"/>
                        <a:pt x="659026" y="84762"/>
                      </a:cubicBezTo>
                      <a:cubicBezTo>
                        <a:pt x="659121" y="84762"/>
                        <a:pt x="659217" y="84762"/>
                        <a:pt x="659312" y="847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1" name="Freeform: Shape 2340">
                  <a:extLst>
                    <a:ext uri="{FF2B5EF4-FFF2-40B4-BE49-F238E27FC236}">
                      <a16:creationId xmlns:a16="http://schemas.microsoft.com/office/drawing/2014/main" id="{3F5B54F7-BA11-93F7-C461-C0BEA049B47C}"/>
                    </a:ext>
                  </a:extLst>
                </p:cNvPr>
                <p:cNvSpPr/>
                <p:nvPr/>
              </p:nvSpPr>
              <p:spPr>
                <a:xfrm>
                  <a:off x="1429298" y="1661254"/>
                  <a:ext cx="1549147" cy="1549148"/>
                </a:xfrm>
                <a:custGeom>
                  <a:avLst/>
                  <a:gdLst>
                    <a:gd name="connsiteX0" fmla="*/ 659312 w 1319964"/>
                    <a:gd name="connsiteY0" fmla="*/ 1319343 h 1319964"/>
                    <a:gd name="connsiteX1" fmla="*/ 1319247 w 1319964"/>
                    <a:gd name="connsiteY1" fmla="*/ 659312 h 1319964"/>
                    <a:gd name="connsiteX2" fmla="*/ 659217 w 1319964"/>
                    <a:gd name="connsiteY2" fmla="*/ -622 h 1319964"/>
                    <a:gd name="connsiteX3" fmla="*/ -718 w 1319964"/>
                    <a:gd name="connsiteY3" fmla="*/ 659360 h 1319964"/>
                    <a:gd name="connsiteX4" fmla="*/ 659312 w 1319964"/>
                    <a:gd name="connsiteY4" fmla="*/ 1319343 h 1319964"/>
                    <a:gd name="connsiteX5" fmla="*/ 659312 w 1319964"/>
                    <a:gd name="connsiteY5" fmla="*/ 84952 h 1319964"/>
                    <a:gd name="connsiteX6" fmla="*/ 1233720 w 1319964"/>
                    <a:gd name="connsiteY6" fmla="*/ 659360 h 1319964"/>
                    <a:gd name="connsiteX7" fmla="*/ 659312 w 1319964"/>
                    <a:gd name="connsiteY7" fmla="*/ 1233768 h 1319964"/>
                    <a:gd name="connsiteX8" fmla="*/ 84905 w 1319964"/>
                    <a:gd name="connsiteY8" fmla="*/ 659360 h 1319964"/>
                    <a:gd name="connsiteX9" fmla="*/ 659217 w 1319964"/>
                    <a:gd name="connsiteY9" fmla="*/ 84952 h 1319964"/>
                    <a:gd name="connsiteX10" fmla="*/ 659312 w 1319964"/>
                    <a:gd name="connsiteY10" fmla="*/ 84952 h 1319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19964" h="1319964">
                      <a:moveTo>
                        <a:pt x="659312" y="1319343"/>
                      </a:moveTo>
                      <a:cubicBezTo>
                        <a:pt x="1023791" y="1319295"/>
                        <a:pt x="1319295" y="1023791"/>
                        <a:pt x="1319247" y="659312"/>
                      </a:cubicBezTo>
                      <a:cubicBezTo>
                        <a:pt x="1319199" y="294815"/>
                        <a:pt x="1023696" y="-646"/>
                        <a:pt x="659217" y="-622"/>
                      </a:cubicBezTo>
                      <a:cubicBezTo>
                        <a:pt x="294738" y="-594"/>
                        <a:pt x="-718" y="294882"/>
                        <a:pt x="-718" y="659360"/>
                      </a:cubicBezTo>
                      <a:cubicBezTo>
                        <a:pt x="-694" y="1023886"/>
                        <a:pt x="294805" y="1319343"/>
                        <a:pt x="659312" y="1319343"/>
                      </a:cubicBezTo>
                      <a:close/>
                      <a:moveTo>
                        <a:pt x="659312" y="84952"/>
                      </a:moveTo>
                      <a:cubicBezTo>
                        <a:pt x="976568" y="84952"/>
                        <a:pt x="1233720" y="342124"/>
                        <a:pt x="1233720" y="659360"/>
                      </a:cubicBezTo>
                      <a:cubicBezTo>
                        <a:pt x="1233720" y="976616"/>
                        <a:pt x="976568" y="1233768"/>
                        <a:pt x="659312" y="1233768"/>
                      </a:cubicBezTo>
                      <a:cubicBezTo>
                        <a:pt x="342076" y="1233768"/>
                        <a:pt x="84905" y="976616"/>
                        <a:pt x="84905" y="659360"/>
                      </a:cubicBezTo>
                      <a:cubicBezTo>
                        <a:pt x="84881" y="342148"/>
                        <a:pt x="342005" y="84976"/>
                        <a:pt x="659217" y="84952"/>
                      </a:cubicBezTo>
                      <a:cubicBezTo>
                        <a:pt x="659250" y="84952"/>
                        <a:pt x="659279" y="84952"/>
                        <a:pt x="659312" y="84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00B56C-4CB9-E2C7-D1DA-1B612F83F23F}"/>
                  </a:ext>
                </a:extLst>
              </p:cNvPr>
              <p:cNvSpPr txBox="1"/>
              <p:nvPr/>
            </p:nvSpPr>
            <p:spPr>
              <a:xfrm>
                <a:off x="1819174" y="4072161"/>
                <a:ext cx="1273289" cy="6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>
                    <a:solidFill>
                      <a:schemeClr val="bg1">
                        <a:lumMod val="65000"/>
                      </a:schemeClr>
                    </a:solidFill>
                  </a:rPr>
                  <a:t>POM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DB8795-E0BD-60F6-A57D-9DF056607F9D}"/>
                  </a:ext>
                </a:extLst>
              </p:cNvPr>
              <p:cNvSpPr txBox="1"/>
              <p:nvPr/>
            </p:nvSpPr>
            <p:spPr>
              <a:xfrm>
                <a:off x="1765137" y="2110469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11C461-C916-BE67-5D43-00E13B25B7B6}"/>
                  </a:ext>
                </a:extLst>
              </p:cNvPr>
              <p:cNvSpPr txBox="1"/>
              <p:nvPr/>
            </p:nvSpPr>
            <p:spPr>
              <a:xfrm>
                <a:off x="3551848" y="1127687"/>
                <a:ext cx="1278067" cy="79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GSL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96E289-2BCD-3837-D813-74791F3A9AA8}"/>
                  </a:ext>
                </a:extLst>
              </p:cNvPr>
              <p:cNvSpPr txBox="1"/>
              <p:nvPr/>
            </p:nvSpPr>
            <p:spPr>
              <a:xfrm>
                <a:off x="5209683" y="2135216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OTC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B7AA43-4247-6AE4-C2C6-07DE6E150D0C}"/>
                  </a:ext>
                </a:extLst>
              </p:cNvPr>
              <p:cNvSpPr txBox="1"/>
              <p:nvPr/>
            </p:nvSpPr>
            <p:spPr>
              <a:xfrm>
                <a:off x="5346595" y="4100221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>
                    <a:solidFill>
                      <a:schemeClr val="bg1">
                        <a:lumMod val="65000"/>
                      </a:schemeClr>
                    </a:solidFill>
                  </a:rPr>
                  <a:t>CD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09A43A-52C0-76ED-B96B-C77C1379B45C}"/>
                  </a:ext>
                </a:extLst>
              </p:cNvPr>
              <p:cNvSpPr txBox="1"/>
              <p:nvPr/>
            </p:nvSpPr>
            <p:spPr>
              <a:xfrm>
                <a:off x="3654193" y="5100092"/>
                <a:ext cx="1239848" cy="764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/>
                  <a:t>HR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50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A0542-CACA-812A-5357-B7B7EE3402B8}"/>
              </a:ext>
            </a:extLst>
          </p:cNvPr>
          <p:cNvSpPr txBox="1"/>
          <p:nvPr/>
        </p:nvSpPr>
        <p:spPr>
          <a:xfrm>
            <a:off x="5743802" y="0"/>
            <a:ext cx="6281944" cy="66171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The Role of the Prescriber</a:t>
            </a:r>
            <a:r>
              <a:rPr lang="en-GB" sz="3200" b="1"/>
              <a:t> </a:t>
            </a:r>
          </a:p>
          <a:p>
            <a:pPr algn="ctr"/>
            <a:r>
              <a:rPr lang="en-GB" sz="2000"/>
              <a:t>(GP, Consultant, Nurse Prescribers, dentists) 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Responsible for prescribing medications. </a:t>
            </a:r>
          </a:p>
          <a:p>
            <a:endParaRPr lang="en-GB" sz="20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M</a:t>
            </a:r>
            <a:r>
              <a:rPr lang="en-GB" sz="2000" b="0" i="0">
                <a:solidFill>
                  <a:srgbClr val="000000"/>
                </a:solidFill>
                <a:effectLst/>
              </a:rPr>
              <a:t>ust complete an initial assessment to ensure correct medication is prescribed</a:t>
            </a:r>
          </a:p>
          <a:p>
            <a:endParaRPr lang="en-GB" sz="2000" b="0" i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>
                <a:solidFill>
                  <a:srgbClr val="000000"/>
                </a:solidFill>
                <a:effectLst/>
              </a:rPr>
              <a:t>Ensure there are no contraindications </a:t>
            </a:r>
          </a:p>
          <a:p>
            <a:endParaRPr lang="en-GB" sz="2000" b="0" i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>
                <a:solidFill>
                  <a:srgbClr val="000000"/>
                </a:solidFill>
                <a:effectLst/>
              </a:rPr>
              <a:t>Explain why the medication is required, what effects it will have, any instructions that need to be followed and any side effects that may be experienced</a:t>
            </a:r>
          </a:p>
          <a:p>
            <a:endParaRPr lang="en-GB" sz="2000" i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>
                <a:solidFill>
                  <a:srgbClr val="000000"/>
                </a:solidFill>
                <a:effectLst/>
              </a:rPr>
              <a:t>Ensure their prescriptions comply with the legal requirements of the Human Medicines regulations 2012 and the Misuse of Drugs Act (1971)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endParaRPr lang="en-GB" sz="2000"/>
          </a:p>
          <a:p>
            <a:r>
              <a:rPr lang="en-GB" sz="2800"/>
              <a:t>This then goes to pharmacist…..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2B61-E308-E399-F6E4-9E626F3B16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5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6848C-783E-21DE-24A4-58875E9FD2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7450"/>
            <a:ext cx="1847192" cy="1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C4091F-8324-2BCF-D8F5-1A1157D2140F}"/>
              </a:ext>
            </a:extLst>
          </p:cNvPr>
          <p:cNvSpPr txBox="1"/>
          <p:nvPr/>
        </p:nvSpPr>
        <p:spPr>
          <a:xfrm>
            <a:off x="193964" y="215619"/>
            <a:ext cx="6511635" cy="64940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/>
              <a:t>The Role of the Pharmacist  </a:t>
            </a:r>
          </a:p>
          <a:p>
            <a:endParaRPr lang="en-GB" sz="2400"/>
          </a:p>
          <a:p>
            <a:r>
              <a:rPr lang="en-GB" sz="2400"/>
              <a:t>The pharmacist will </a:t>
            </a:r>
            <a:r>
              <a:rPr lang="en-GB" sz="2400" b="1"/>
              <a:t>check </a:t>
            </a:r>
            <a:r>
              <a:rPr lang="en-GB" sz="2400"/>
              <a:t>that the prescription is </a:t>
            </a:r>
            <a:r>
              <a:rPr lang="en-GB" sz="2400" b="1"/>
              <a:t>valid</a:t>
            </a:r>
            <a:r>
              <a:rPr lang="en-GB" sz="2400"/>
              <a:t>, accurately </a:t>
            </a:r>
            <a:r>
              <a:rPr lang="en-GB" sz="2400" b="1"/>
              <a:t>dispense</a:t>
            </a:r>
            <a:r>
              <a:rPr lang="en-GB" sz="2400"/>
              <a:t> the </a:t>
            </a:r>
          </a:p>
          <a:p>
            <a:r>
              <a:rPr lang="en-GB" sz="2400"/>
              <a:t>medication and </a:t>
            </a:r>
            <a:r>
              <a:rPr lang="en-GB" sz="2400" b="1"/>
              <a:t>legally label </a:t>
            </a:r>
            <a:r>
              <a:rPr lang="en-GB" sz="2400"/>
              <a:t>the container with:</a:t>
            </a:r>
          </a:p>
          <a:p>
            <a:r>
              <a:rPr lang="en-GB" sz="2400"/>
              <a:t>        </a:t>
            </a:r>
          </a:p>
          <a:p>
            <a:r>
              <a:rPr lang="en-GB" sz="2400"/>
              <a:t>              </a:t>
            </a:r>
            <a:r>
              <a:rPr lang="en-GB" sz="2400" b="1"/>
              <a:t>Nine</a:t>
            </a:r>
            <a:r>
              <a:rPr lang="en-GB" sz="2400"/>
              <a:t> informative points for labels </a:t>
            </a:r>
          </a:p>
          <a:p>
            <a:endParaRPr lang="en-GB" sz="2400"/>
          </a:p>
          <a:p>
            <a:r>
              <a:rPr lang="en-GB" sz="2400"/>
              <a:t>• The name of the individual </a:t>
            </a:r>
          </a:p>
          <a:p>
            <a:r>
              <a:rPr lang="en-GB" sz="2400"/>
              <a:t>• Date of supply </a:t>
            </a:r>
          </a:p>
          <a:p>
            <a:r>
              <a:rPr lang="en-GB" sz="2400"/>
              <a:t>• Name and address of the supplier </a:t>
            </a:r>
          </a:p>
          <a:p>
            <a:r>
              <a:rPr lang="en-GB" sz="2400"/>
              <a:t>• Name of the medication </a:t>
            </a:r>
          </a:p>
          <a:p>
            <a:r>
              <a:rPr lang="en-GB" sz="2400"/>
              <a:t>• Dosage of the medication </a:t>
            </a:r>
          </a:p>
          <a:p>
            <a:r>
              <a:rPr lang="en-GB" sz="2400"/>
              <a:t>• Route of administration </a:t>
            </a:r>
          </a:p>
          <a:p>
            <a:r>
              <a:rPr lang="en-GB" sz="2400"/>
              <a:t>• Directions for use/frequency </a:t>
            </a:r>
          </a:p>
          <a:p>
            <a:r>
              <a:rPr lang="en-GB" sz="2400"/>
              <a:t>• Special instructions, warnings or cautions </a:t>
            </a:r>
          </a:p>
          <a:p>
            <a:r>
              <a:rPr lang="en-GB" sz="2400"/>
              <a:t>• Expiry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98276-F9DA-0A4A-E2EF-A7DCFC0155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0"/>
            <a:ext cx="54863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E9330-8771-86F7-12BF-0E6EBBFB4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3" t="13818" r="3927" b="16627"/>
          <a:stretch/>
        </p:blipFill>
        <p:spPr>
          <a:xfrm>
            <a:off x="10349344" y="5486400"/>
            <a:ext cx="184265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A792D-A5C8-02C3-2811-6415EC91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E3884-1888-8613-5020-CD7C65F70AF0}"/>
              </a:ext>
            </a:extLst>
          </p:cNvPr>
          <p:cNvSpPr txBox="1"/>
          <p:nvPr/>
        </p:nvSpPr>
        <p:spPr>
          <a:xfrm>
            <a:off x="6374551" y="198292"/>
            <a:ext cx="779494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/>
              <a:t>The role of the </a:t>
            </a:r>
            <a:r>
              <a:rPr lang="en-GB" sz="3600" b="1"/>
              <a:t>Transcriber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33571-0A82-7DAB-E5EA-15D2BBE0C0C5}"/>
              </a:ext>
            </a:extLst>
          </p:cNvPr>
          <p:cNvSpPr txBox="1"/>
          <p:nvPr/>
        </p:nvSpPr>
        <p:spPr>
          <a:xfrm>
            <a:off x="6096000" y="1679760"/>
            <a:ext cx="60933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Transcribing can be defined as the act of making an </a:t>
            </a:r>
            <a:r>
              <a:rPr lang="en-GB" sz="2000" b="1"/>
              <a:t>exact copy</a:t>
            </a:r>
            <a:r>
              <a:rPr lang="en-GB" sz="2000"/>
              <a:t>, usually in writing or digitally. 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Transcribing is the copying of </a:t>
            </a:r>
            <a:r>
              <a:rPr lang="en-GB" sz="2000" b="1"/>
              <a:t>previously prescribed medicines </a:t>
            </a:r>
            <a:r>
              <a:rPr lang="en-GB" sz="2000"/>
              <a:t>details to enable their administration. 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Transcribing can only be used to </a:t>
            </a:r>
            <a:r>
              <a:rPr lang="en-GB" sz="2000" b="1"/>
              <a:t>make an exact copy of medicines </a:t>
            </a:r>
            <a:r>
              <a:rPr lang="en-GB" sz="2000"/>
              <a:t>that have already been prescribed. </a:t>
            </a:r>
          </a:p>
          <a:p>
            <a:endParaRPr lang="en-GB" sz="2000"/>
          </a:p>
          <a:p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4C460-FBBD-A3CE-CBEC-44E9821FA02B}"/>
              </a:ext>
            </a:extLst>
          </p:cNvPr>
          <p:cNvSpPr txBox="1"/>
          <p:nvPr/>
        </p:nvSpPr>
        <p:spPr>
          <a:xfrm>
            <a:off x="5607447" y="5706043"/>
            <a:ext cx="668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Who is the transcriber in your company?</a:t>
            </a:r>
          </a:p>
        </p:txBody>
      </p:sp>
      <p:pic>
        <p:nvPicPr>
          <p:cNvPr id="6" name="Picture 2" descr="EMR Conversions Jobs | AMN Healthcare">
            <a:extLst>
              <a:ext uri="{FF2B5EF4-FFF2-40B4-BE49-F238E27FC236}">
                <a16:creationId xmlns:a16="http://schemas.microsoft.com/office/drawing/2014/main" id="{8E6639C2-E848-C992-8F58-F2DE60851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182880"/>
            <a:ext cx="5577840" cy="6476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C8D09-025C-7886-E82F-2F5BA11B803E}"/>
              </a:ext>
            </a:extLst>
          </p:cNvPr>
          <p:cNvSpPr txBox="1"/>
          <p:nvPr/>
        </p:nvSpPr>
        <p:spPr>
          <a:xfrm>
            <a:off x="329739" y="151179"/>
            <a:ext cx="607106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Training Transcribers</a:t>
            </a:r>
          </a:p>
          <a:p>
            <a:endParaRPr lang="en-GB"/>
          </a:p>
          <a:p>
            <a:r>
              <a:rPr lang="en-GB"/>
              <a:t> • </a:t>
            </a:r>
            <a:r>
              <a:rPr lang="en-GB" sz="2000"/>
              <a:t>Those undertaking transcribing must be appropriately </a:t>
            </a:r>
            <a:r>
              <a:rPr lang="en-GB" sz="2000" b="1"/>
              <a:t>trained and assessed </a:t>
            </a:r>
            <a:r>
              <a:rPr lang="en-GB" sz="2000"/>
              <a:t>as competent. </a:t>
            </a:r>
          </a:p>
          <a:p>
            <a:endParaRPr lang="en-GB" sz="2000"/>
          </a:p>
          <a:p>
            <a:r>
              <a:rPr lang="en-GB" sz="2000"/>
              <a:t>• There should be an </a:t>
            </a:r>
            <a:r>
              <a:rPr lang="en-GB" sz="2000" b="1"/>
              <a:t>audit trail for all transcribed medicines</a:t>
            </a:r>
            <a:r>
              <a:rPr lang="en-GB" sz="2000"/>
              <a:t>. </a:t>
            </a:r>
          </a:p>
          <a:p>
            <a:endParaRPr lang="en-GB" sz="2000"/>
          </a:p>
          <a:p>
            <a:r>
              <a:rPr lang="en-GB" sz="2000"/>
              <a:t>• Medicines must </a:t>
            </a:r>
            <a:r>
              <a:rPr lang="en-GB" sz="2000" b="1"/>
              <a:t>not</a:t>
            </a:r>
            <a:r>
              <a:rPr lang="en-GB" sz="2000"/>
              <a:t> be transcribed where details are illegible, unclear, ambiguous or incomplete. </a:t>
            </a:r>
          </a:p>
          <a:p>
            <a:endParaRPr lang="en-GB" sz="2000"/>
          </a:p>
          <a:p>
            <a:r>
              <a:rPr lang="en-GB" sz="2000"/>
              <a:t>• Particular care is taken in transcribing details of </a:t>
            </a:r>
            <a:r>
              <a:rPr lang="en-GB" sz="2000" b="1"/>
              <a:t>high-risk medicines </a:t>
            </a:r>
            <a:r>
              <a:rPr lang="en-GB" sz="2000"/>
              <a:t>such as anticoagulants, change of dose/reverting back to original, cytotoxins, or controlled drugs. </a:t>
            </a:r>
          </a:p>
          <a:p>
            <a:endParaRPr lang="en-GB" sz="2000"/>
          </a:p>
          <a:p>
            <a:r>
              <a:rPr lang="en-GB" sz="2000"/>
              <a:t>• Your policy should clearly state your procedure for </a:t>
            </a:r>
            <a:r>
              <a:rPr lang="en-GB" sz="2000" b="1"/>
              <a:t>dealing with errors </a:t>
            </a:r>
            <a:r>
              <a:rPr lang="en-GB" sz="2000"/>
              <a:t>in transcribed information. Likewise reference learning outcomes that can be evidenced.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BA61D-CAD1-B95F-CD01-1D09A218D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696" y="3586654"/>
            <a:ext cx="4892565" cy="291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nurse and an old person&#10;&#10;AI-generated content may be incorrect.">
            <a:extLst>
              <a:ext uri="{FF2B5EF4-FFF2-40B4-BE49-F238E27FC236}">
                <a16:creationId xmlns:a16="http://schemas.microsoft.com/office/drawing/2014/main" id="{46C597A1-D663-D239-075B-BE3F77D9C2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696" y="354726"/>
            <a:ext cx="4892565" cy="291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48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C07DC-ABD8-DD33-C4E7-4FC843727EA1}"/>
              </a:ext>
            </a:extLst>
          </p:cNvPr>
          <p:cNvSpPr txBox="1"/>
          <p:nvPr/>
        </p:nvSpPr>
        <p:spPr>
          <a:xfrm>
            <a:off x="0" y="16826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/>
              <a:t>The role of the Care Worker </a:t>
            </a:r>
          </a:p>
        </p:txBody>
      </p:sp>
      <p:pic>
        <p:nvPicPr>
          <p:cNvPr id="8" name="Picture 7" descr="A nurse and an old person sitting on a couch&#10;&#10;AI-generated content may be incorrect.">
            <a:extLst>
              <a:ext uri="{FF2B5EF4-FFF2-40B4-BE49-F238E27FC236}">
                <a16:creationId xmlns:a16="http://schemas.microsoft.com/office/drawing/2014/main" id="{30828424-B1A2-C301-F7C3-A80E34FCEF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377080" y="1090864"/>
            <a:ext cx="4623729" cy="538549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7AF93-8099-776E-D701-768E300AFB9B}"/>
              </a:ext>
            </a:extLst>
          </p:cNvPr>
          <p:cNvSpPr txBox="1"/>
          <p:nvPr/>
        </p:nvSpPr>
        <p:spPr>
          <a:xfrm>
            <a:off x="221725" y="812753"/>
            <a:ext cx="7191446" cy="5629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424242"/>
                </a:solidFill>
                <a:latin typeface="Aptos" panose="020B0004020202020204" pitchFamily="34" charset="0"/>
              </a:rPr>
              <a:t>C</a:t>
            </a: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are workers are the final safety check.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Care workers must check all prescribed medications against records to ensure the right person gets the correct medication, dose, and timing.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Safe administration means informing clients, respecting their choices,  and following legal guidelines.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Must respond promptly to side effects or adverse reactions.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Care workers must understand recording and reporting procedures to manage unexpected events, ensure safety, and maintain continuity of care.</a:t>
            </a:r>
            <a:endParaRPr lang="en-GB" sz="2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6C46C43-A885-36C4-DBF6-9ACE26944893}"/>
              </a:ext>
            </a:extLst>
          </p:cNvPr>
          <p:cNvSpPr txBox="1"/>
          <p:nvPr/>
        </p:nvSpPr>
        <p:spPr>
          <a:xfrm>
            <a:off x="573296" y="92860"/>
            <a:ext cx="1104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/>
              <a:t>Just a bit of housekeeping first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83B9A8-7FF5-A004-11B8-A66693381749}"/>
              </a:ext>
            </a:extLst>
          </p:cNvPr>
          <p:cNvSpPr txBox="1"/>
          <p:nvPr/>
        </p:nvSpPr>
        <p:spPr>
          <a:xfrm>
            <a:off x="305609" y="4027037"/>
            <a:ext cx="228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Comfort breaks</a:t>
            </a:r>
          </a:p>
        </p:txBody>
      </p:sp>
      <p:pic>
        <p:nvPicPr>
          <p:cNvPr id="3" name="Picture 2" descr="A circular object with pills in center&#10;&#10;AI-generated content may be incorrect.">
            <a:extLst>
              <a:ext uri="{FF2B5EF4-FFF2-40B4-BE49-F238E27FC236}">
                <a16:creationId xmlns:a16="http://schemas.microsoft.com/office/drawing/2014/main" id="{BC095F25-9374-331D-B587-964818F1CC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8277">
            <a:off x="5973287" y="955050"/>
            <a:ext cx="3229027" cy="246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EDAC6CAE-B416-44CC-43C7-2F199B8D2128}"/>
              </a:ext>
            </a:extLst>
          </p:cNvPr>
          <p:cNvGrpSpPr/>
          <p:nvPr/>
        </p:nvGrpSpPr>
        <p:grpSpPr>
          <a:xfrm>
            <a:off x="161352" y="2640773"/>
            <a:ext cx="4146534" cy="1576451"/>
            <a:chOff x="161352" y="2640773"/>
            <a:chExt cx="4146534" cy="1576451"/>
          </a:xfrm>
        </p:grpSpPr>
        <p:pic>
          <p:nvPicPr>
            <p:cNvPr id="22" name="Picture 21" descr="A blue mug with steam and tea bag&#10;&#10;Description automatically generated">
              <a:extLst>
                <a:ext uri="{FF2B5EF4-FFF2-40B4-BE49-F238E27FC236}">
                  <a16:creationId xmlns:a16="http://schemas.microsoft.com/office/drawing/2014/main" id="{24E3F3AC-D0B5-B215-57FB-1D038BA97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352" y="2640773"/>
              <a:ext cx="1472222" cy="15764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A5D5E6-EBB7-23E5-D8C3-09DC868E180D}"/>
                </a:ext>
              </a:extLst>
            </p:cNvPr>
            <p:cNvSpPr txBox="1"/>
            <p:nvPr/>
          </p:nvSpPr>
          <p:spPr>
            <a:xfrm>
              <a:off x="1662732" y="3382066"/>
              <a:ext cx="2645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/>
                <a:t>Comfort breaks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8AD957A-3322-8297-CC2D-3710E53CB733}"/>
              </a:ext>
            </a:extLst>
          </p:cNvPr>
          <p:cNvSpPr txBox="1"/>
          <p:nvPr/>
        </p:nvSpPr>
        <p:spPr>
          <a:xfrm>
            <a:off x="2482487" y="5379675"/>
            <a:ext cx="228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Fire alarm</a:t>
            </a:r>
          </a:p>
        </p:txBody>
      </p: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8011A3EB-65A7-92BC-B701-9726292B8EB9}"/>
              </a:ext>
            </a:extLst>
          </p:cNvPr>
          <p:cNvGrpSpPr/>
          <p:nvPr/>
        </p:nvGrpSpPr>
        <p:grpSpPr>
          <a:xfrm>
            <a:off x="125242" y="810207"/>
            <a:ext cx="3801401" cy="1480193"/>
            <a:chOff x="125242" y="810207"/>
            <a:chExt cx="3801401" cy="1480193"/>
          </a:xfrm>
        </p:grpSpPr>
        <p:pic>
          <p:nvPicPr>
            <p:cNvPr id="29" name="Picture 28" descr="A red circle with a white circle and a white circle&#10;&#10;Description automatically generated">
              <a:extLst>
                <a:ext uri="{FF2B5EF4-FFF2-40B4-BE49-F238E27FC236}">
                  <a16:creationId xmlns:a16="http://schemas.microsoft.com/office/drawing/2014/main" id="{36DDACA0-78EB-8BAD-3425-EA6421FC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42" y="810207"/>
              <a:ext cx="1480193" cy="148019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15D52A-5440-618B-4543-D265C7E77470}"/>
                </a:ext>
              </a:extLst>
            </p:cNvPr>
            <p:cNvSpPr txBox="1"/>
            <p:nvPr/>
          </p:nvSpPr>
          <p:spPr>
            <a:xfrm>
              <a:off x="1662732" y="1369935"/>
              <a:ext cx="2263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/>
                <a:t>Fire Alarm</a:t>
              </a: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78FC3C90-15E8-187D-C89E-B07006EA3DF8}"/>
              </a:ext>
            </a:extLst>
          </p:cNvPr>
          <p:cNvGrpSpPr/>
          <p:nvPr/>
        </p:nvGrpSpPr>
        <p:grpSpPr>
          <a:xfrm>
            <a:off x="1566540" y="4163512"/>
            <a:ext cx="3863964" cy="1426111"/>
            <a:chOff x="1566540" y="4163512"/>
            <a:chExt cx="3863964" cy="142611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5249B5-92C5-5BE2-41C2-641E948BBEB8}"/>
                </a:ext>
              </a:extLst>
            </p:cNvPr>
            <p:cNvSpPr txBox="1"/>
            <p:nvPr/>
          </p:nvSpPr>
          <p:spPr>
            <a:xfrm>
              <a:off x="1566540" y="4519479"/>
              <a:ext cx="228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GB" sz="2400"/>
                <a:t>Timekeeping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E322271-050C-0524-242F-70BAF5CC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537"/>
            <a:stretch/>
          </p:blipFill>
          <p:spPr>
            <a:xfrm>
              <a:off x="3854052" y="4163512"/>
              <a:ext cx="1576452" cy="1426111"/>
            </a:xfrm>
            <a:prstGeom prst="rect">
              <a:avLst/>
            </a:prstGeom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1118116A-A43D-46E7-9D78-863FEA6A9634}"/>
              </a:ext>
            </a:extLst>
          </p:cNvPr>
          <p:cNvGrpSpPr/>
          <p:nvPr/>
        </p:nvGrpSpPr>
        <p:grpSpPr>
          <a:xfrm>
            <a:off x="1648185" y="2027434"/>
            <a:ext cx="3782318" cy="1332387"/>
            <a:chOff x="1648185" y="2027434"/>
            <a:chExt cx="3782318" cy="1332387"/>
          </a:xfrm>
        </p:grpSpPr>
        <p:pic>
          <p:nvPicPr>
            <p:cNvPr id="39" name="Picture 38" descr="A blue and black sign&#10;&#10;Description automatically generated">
              <a:extLst>
                <a:ext uri="{FF2B5EF4-FFF2-40B4-BE49-F238E27FC236}">
                  <a16:creationId xmlns:a16="http://schemas.microsoft.com/office/drawing/2014/main" id="{1CD4BFE8-C604-FED3-85E8-783DD308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482"/>
            <a:stretch/>
          </p:blipFill>
          <p:spPr>
            <a:xfrm>
              <a:off x="3854052" y="2027434"/>
              <a:ext cx="1576451" cy="133238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32B2CA-DB6D-DF1E-1F83-2421CBD01717}"/>
                </a:ext>
              </a:extLst>
            </p:cNvPr>
            <p:cNvSpPr txBox="1"/>
            <p:nvPr/>
          </p:nvSpPr>
          <p:spPr>
            <a:xfrm>
              <a:off x="1648185" y="2363084"/>
              <a:ext cx="1559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/>
                <a:t>Toilets</a:t>
              </a:r>
              <a:r>
                <a:rPr lang="en-GB"/>
                <a:t> </a:t>
              </a: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D829323D-1E55-280C-E0A8-D76B05C6DB23}"/>
              </a:ext>
            </a:extLst>
          </p:cNvPr>
          <p:cNvGrpSpPr/>
          <p:nvPr/>
        </p:nvGrpSpPr>
        <p:grpSpPr>
          <a:xfrm>
            <a:off x="266997" y="4818401"/>
            <a:ext cx="4723995" cy="1645768"/>
            <a:chOff x="266997" y="4818401"/>
            <a:chExt cx="4723995" cy="1645768"/>
          </a:xfrm>
        </p:grpSpPr>
        <p:pic>
          <p:nvPicPr>
            <p:cNvPr id="48" name="Picture 47" descr="A hand holding a phone&#10;&#10;Description automatically generated">
              <a:extLst>
                <a:ext uri="{FF2B5EF4-FFF2-40B4-BE49-F238E27FC236}">
                  <a16:creationId xmlns:a16="http://schemas.microsoft.com/office/drawing/2014/main" id="{83E9115F-B26B-B0E7-FAD3-3D96E40F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B17ED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61" r="6400"/>
            <a:stretch/>
          </p:blipFill>
          <p:spPr>
            <a:xfrm>
              <a:off x="266997" y="4818401"/>
              <a:ext cx="1260931" cy="164576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7AD50C-3D96-26AA-FD33-D52F830CC7E1}"/>
                </a:ext>
              </a:extLst>
            </p:cNvPr>
            <p:cNvSpPr txBox="1"/>
            <p:nvPr/>
          </p:nvSpPr>
          <p:spPr>
            <a:xfrm>
              <a:off x="1648185" y="5634113"/>
              <a:ext cx="3342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/>
                <a:t>Phones and Emails 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863CF93A-4493-BF31-AF90-1225AFFCB0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476">
            <a:off x="8728419" y="1831173"/>
            <a:ext cx="3165415" cy="2376230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F020B6A-745E-1C60-9E57-333112093BCD}"/>
              </a:ext>
            </a:extLst>
          </p:cNvPr>
          <p:cNvGrpSpPr/>
          <p:nvPr/>
        </p:nvGrpSpPr>
        <p:grpSpPr>
          <a:xfrm rot="465905">
            <a:off x="5408035" y="4075531"/>
            <a:ext cx="3528460" cy="2394574"/>
            <a:chOff x="5533101" y="4436826"/>
            <a:chExt cx="3528460" cy="2394574"/>
          </a:xfrm>
        </p:grpSpPr>
        <p:pic>
          <p:nvPicPr>
            <p:cNvPr id="57" name="Picture 56" descr="A spiral notebook with lines on it&#10;&#10;AI-generated content may be incorrect.">
              <a:extLst>
                <a:ext uri="{FF2B5EF4-FFF2-40B4-BE49-F238E27FC236}">
                  <a16:creationId xmlns:a16="http://schemas.microsoft.com/office/drawing/2014/main" id="{CD2AC2BE-1B8E-FCAA-BE41-03E89B3E1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533101" y="4436826"/>
              <a:ext cx="3528460" cy="2394574"/>
            </a:xfrm>
            <a:prstGeom prst="rect">
              <a:avLst/>
            </a:prstGeom>
          </p:spPr>
        </p:pic>
        <p:pic>
          <p:nvPicPr>
            <p:cNvPr id="59" name="Picture 58" descr="A black and silver fountain pen&#10;&#10;AI-generated content may be incorrect.">
              <a:extLst>
                <a:ext uri="{FF2B5EF4-FFF2-40B4-BE49-F238E27FC236}">
                  <a16:creationId xmlns:a16="http://schemas.microsoft.com/office/drawing/2014/main" id="{F54AC78C-5FAC-5BAE-ED10-6BB765560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 rot="18546331">
              <a:off x="7333655" y="5267925"/>
              <a:ext cx="1492431" cy="610387"/>
            </a:xfrm>
            <a:prstGeom prst="rect">
              <a:avLst/>
            </a:prstGeom>
          </p:spPr>
        </p:pic>
      </p:grpSp>
      <p:pic>
        <p:nvPicPr>
          <p:cNvPr id="6" name="Picture 5" descr="A logo of a group of people&#10;&#10;AI-generated content may be incorrect.">
            <a:extLst>
              <a:ext uri="{FF2B5EF4-FFF2-40B4-BE49-F238E27FC236}">
                <a16:creationId xmlns:a16="http://schemas.microsoft.com/office/drawing/2014/main" id="{317DFCBA-CE84-D241-EFC2-4B4706BF50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112" y="4260624"/>
            <a:ext cx="2133621" cy="2133621"/>
          </a:xfrm>
          <a:prstGeom prst="rect">
            <a:avLst/>
          </a:prstGeom>
        </p:spPr>
      </p:pic>
      <p:pic>
        <p:nvPicPr>
          <p:cNvPr id="8" name="Picture 7" descr="A black and white line art of a couple dancing&#10;&#10;AI-generated content may be incorrect.">
            <a:extLst>
              <a:ext uri="{FF2B5EF4-FFF2-40B4-BE49-F238E27FC236}">
                <a16:creationId xmlns:a16="http://schemas.microsoft.com/office/drawing/2014/main" id="{E546AF1E-FCA2-B4CA-90E1-CB03DACCEB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647" y="5302128"/>
            <a:ext cx="1792353" cy="17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me - Oakgar Recruitment - Oakgar Recruitment">
            <a:extLst>
              <a:ext uri="{FF2B5EF4-FFF2-40B4-BE49-F238E27FC236}">
                <a16:creationId xmlns:a16="http://schemas.microsoft.com/office/drawing/2014/main" id="{4CE9A9DB-174A-B9B5-BD58-4250F42650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" t="168" r="-821" b="10638"/>
          <a:stretch>
            <a:fillRect/>
          </a:stretch>
        </p:blipFill>
        <p:spPr>
          <a:xfrm>
            <a:off x="0" y="-375481"/>
            <a:ext cx="12443213" cy="7233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2E408A-CA06-483A-D9E9-0A0C62B6771D}"/>
              </a:ext>
            </a:extLst>
          </p:cNvPr>
          <p:cNvSpPr txBox="1"/>
          <p:nvPr/>
        </p:nvSpPr>
        <p:spPr>
          <a:xfrm>
            <a:off x="2168333" y="1820947"/>
            <a:ext cx="7855333" cy="313932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/>
              <a:t>A Persons own medicines that have been </a:t>
            </a:r>
          </a:p>
          <a:p>
            <a:pPr algn="ctr"/>
            <a:r>
              <a:rPr lang="en-GB" sz="2000" b="1"/>
              <a:t>prescribed by a GP  </a:t>
            </a:r>
            <a:r>
              <a:rPr lang="en-GB" sz="2000"/>
              <a:t>and</a:t>
            </a:r>
            <a:r>
              <a:rPr lang="en-GB" sz="2000" b="1"/>
              <a:t> </a:t>
            </a:r>
            <a:r>
              <a:rPr lang="en-GB" sz="2000"/>
              <a:t>then </a:t>
            </a:r>
            <a:r>
              <a:rPr lang="en-GB" sz="2000" b="1"/>
              <a:t>dispensed by a pharmacy</a:t>
            </a:r>
          </a:p>
          <a:p>
            <a:pPr algn="ctr"/>
            <a:r>
              <a:rPr lang="en-GB" sz="2000" b="1"/>
              <a:t> </a:t>
            </a:r>
            <a:r>
              <a:rPr lang="en-GB" sz="2000"/>
              <a:t>can then be transcribed onto a </a:t>
            </a:r>
          </a:p>
          <a:p>
            <a:pPr algn="ctr"/>
            <a:r>
              <a:rPr lang="en-GB" sz="2000"/>
              <a:t>Medicines Administration Record (MAR)  </a:t>
            </a:r>
          </a:p>
          <a:p>
            <a:pPr algn="ctr"/>
            <a:r>
              <a:rPr lang="en-GB" sz="2000"/>
              <a:t>by the </a:t>
            </a:r>
            <a:r>
              <a:rPr lang="en-GB" sz="2000" b="1"/>
              <a:t>transcriber</a:t>
            </a:r>
            <a:r>
              <a:rPr lang="en-GB" sz="2000"/>
              <a:t>. </a:t>
            </a:r>
          </a:p>
          <a:p>
            <a:pPr algn="ctr"/>
            <a:r>
              <a:rPr lang="en-GB" sz="2000"/>
              <a:t>Their administration of medication can then be carried out and  recorded by the </a:t>
            </a:r>
          </a:p>
          <a:p>
            <a:pPr algn="ctr"/>
            <a:r>
              <a:rPr lang="en-GB" sz="2000" b="1"/>
              <a:t>social care staff member </a:t>
            </a:r>
          </a:p>
          <a:p>
            <a:pPr algn="ctr"/>
            <a:r>
              <a:rPr lang="en-GB" sz="2000"/>
              <a:t>or an allocated trained competent other.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C64DF-CF02-7DD6-91C4-5288EB662EB4}"/>
              </a:ext>
            </a:extLst>
          </p:cNvPr>
          <p:cNvSpPr txBox="1"/>
          <p:nvPr/>
        </p:nvSpPr>
        <p:spPr>
          <a:xfrm>
            <a:off x="3819832" y="6356477"/>
            <a:ext cx="4793226" cy="36933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86580-7CCD-342E-3501-2A1FE59C7737}"/>
              </a:ext>
            </a:extLst>
          </p:cNvPr>
          <p:cNvSpPr txBox="1"/>
          <p:nvPr/>
        </p:nvSpPr>
        <p:spPr>
          <a:xfrm>
            <a:off x="4145956" y="6273225"/>
            <a:ext cx="4290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The Final Safety Check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908303-AB1D-36DD-BD78-0D1669CFA687}"/>
              </a:ext>
            </a:extLst>
          </p:cNvPr>
          <p:cNvGrpSpPr/>
          <p:nvPr/>
        </p:nvGrpSpPr>
        <p:grpSpPr>
          <a:xfrm>
            <a:off x="10425845" y="246020"/>
            <a:ext cx="1948544" cy="923330"/>
            <a:chOff x="10373191" y="1140542"/>
            <a:chExt cx="1948544" cy="92333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00E1DBB7-2BD7-9AEA-A413-F433EAD6C7C9}"/>
                </a:ext>
              </a:extLst>
            </p:cNvPr>
            <p:cNvSpPr/>
            <p:nvPr/>
          </p:nvSpPr>
          <p:spPr>
            <a:xfrm rot="10800000">
              <a:off x="10373191" y="1181924"/>
              <a:ext cx="1818807" cy="881947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52F517-ABA9-F247-94CA-0E72A84A7E71}"/>
                </a:ext>
              </a:extLst>
            </p:cNvPr>
            <p:cNvSpPr txBox="1"/>
            <p:nvPr/>
          </p:nvSpPr>
          <p:spPr>
            <a:xfrm>
              <a:off x="10512898" y="1140542"/>
              <a:ext cx="1808837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3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Break out 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 3 Equal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4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DE4CA-1E55-4330-9670-F820E80E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75" t="15207" r="3132"/>
          <a:stretch>
            <a:fillRect/>
          </a:stretch>
        </p:blipFill>
        <p:spPr>
          <a:xfrm>
            <a:off x="3016195" y="0"/>
            <a:ext cx="63166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999E5-24BD-A526-6AA7-FC73C4DFBD37}"/>
              </a:ext>
            </a:extLst>
          </p:cNvPr>
          <p:cNvSpPr txBox="1"/>
          <p:nvPr/>
        </p:nvSpPr>
        <p:spPr>
          <a:xfrm>
            <a:off x="3188471" y="709495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Assess the patient's condition.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583F2-C990-A356-4897-42181237CC66}"/>
              </a:ext>
            </a:extLst>
          </p:cNvPr>
          <p:cNvSpPr txBox="1"/>
          <p:nvPr/>
        </p:nvSpPr>
        <p:spPr>
          <a:xfrm>
            <a:off x="3188471" y="1547443"/>
            <a:ext cx="221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Select appropriate medications 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0EF09-1C13-207B-98F0-AFA5A60466DA}"/>
              </a:ext>
            </a:extLst>
          </p:cNvPr>
          <p:cNvSpPr txBox="1"/>
          <p:nvPr/>
        </p:nvSpPr>
        <p:spPr>
          <a:xfrm>
            <a:off x="3188471" y="2385391"/>
            <a:ext cx="2059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Explain the purpose, dosage, and potential side effects.</a:t>
            </a:r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8D4CE-EAE6-5184-0702-BEB29D7ED202}"/>
              </a:ext>
            </a:extLst>
          </p:cNvPr>
          <p:cNvSpPr txBox="1"/>
          <p:nvPr/>
        </p:nvSpPr>
        <p:spPr>
          <a:xfrm>
            <a:off x="3188471" y="3356496"/>
            <a:ext cx="188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Check for potential drug interactions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F55B1-BA6B-ADBD-C66A-68E42869425B}"/>
              </a:ext>
            </a:extLst>
          </p:cNvPr>
          <p:cNvSpPr txBox="1"/>
          <p:nvPr/>
        </p:nvSpPr>
        <p:spPr>
          <a:xfrm>
            <a:off x="3188471" y="4242543"/>
            <a:ext cx="1880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Ensure prescriptions are legally compliant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AE3A5-307D-FF96-C2AA-D8D59A93A7F2}"/>
              </a:ext>
            </a:extLst>
          </p:cNvPr>
          <p:cNvSpPr txBox="1"/>
          <p:nvPr/>
        </p:nvSpPr>
        <p:spPr>
          <a:xfrm>
            <a:off x="3188471" y="5128591"/>
            <a:ext cx="168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Monitor the patient’s response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FBD223-B74F-9A7C-7B2D-AC53E6906F20}"/>
              </a:ext>
            </a:extLst>
          </p:cNvPr>
          <p:cNvSpPr txBox="1"/>
          <p:nvPr/>
        </p:nvSpPr>
        <p:spPr>
          <a:xfrm>
            <a:off x="3188470" y="6014639"/>
            <a:ext cx="168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Educate the patient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174D98-5300-F720-4FBE-E138277E7BA8}"/>
              </a:ext>
            </a:extLst>
          </p:cNvPr>
          <p:cNvSpPr txBox="1"/>
          <p:nvPr/>
        </p:nvSpPr>
        <p:spPr>
          <a:xfrm>
            <a:off x="5247860" y="709495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Accurately interpret prescriptions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2A72F-3C5C-605A-7469-7F38CA521C3C}"/>
              </a:ext>
            </a:extLst>
          </p:cNvPr>
          <p:cNvSpPr txBox="1"/>
          <p:nvPr/>
        </p:nvSpPr>
        <p:spPr>
          <a:xfrm>
            <a:off x="5247860" y="1547443"/>
            <a:ext cx="168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Prepare and label medications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411E5-72B5-8067-BD4B-768B14D1F259}"/>
              </a:ext>
            </a:extLst>
          </p:cNvPr>
          <p:cNvSpPr txBox="1"/>
          <p:nvPr/>
        </p:nvSpPr>
        <p:spPr>
          <a:xfrm>
            <a:off x="5247860" y="2385391"/>
            <a:ext cx="186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Check for potential dispensing errors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3BE07-7826-6B8B-0313-AF33ADB4DA58}"/>
              </a:ext>
            </a:extLst>
          </p:cNvPr>
          <p:cNvSpPr txBox="1"/>
          <p:nvPr/>
        </p:nvSpPr>
        <p:spPr>
          <a:xfrm>
            <a:off x="5247860" y="3356496"/>
            <a:ext cx="205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Provide clear instructions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A3D44-8407-7B88-7A71-C1B14FEFBE71}"/>
              </a:ext>
            </a:extLst>
          </p:cNvPr>
          <p:cNvSpPr txBox="1"/>
          <p:nvPr/>
        </p:nvSpPr>
        <p:spPr>
          <a:xfrm>
            <a:off x="5214730" y="4188682"/>
            <a:ext cx="186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Offer advice on possible side effects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F51E9C-6263-40C9-8335-4E52B92A4616}"/>
              </a:ext>
            </a:extLst>
          </p:cNvPr>
          <p:cNvSpPr txBox="1"/>
          <p:nvPr/>
        </p:nvSpPr>
        <p:spPr>
          <a:xfrm>
            <a:off x="5124613" y="5020869"/>
            <a:ext cx="2305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Collaborate with prescribers and other healthcare professionals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22812-8749-5A82-74D0-D77B49A1C613}"/>
              </a:ext>
            </a:extLst>
          </p:cNvPr>
          <p:cNvSpPr txBox="1"/>
          <p:nvPr/>
        </p:nvSpPr>
        <p:spPr>
          <a:xfrm>
            <a:off x="5152443" y="5870221"/>
            <a:ext cx="2059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Verify patient identity before handing over medication.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955C6-7158-1811-B67B-F50F91128FD6}"/>
              </a:ext>
            </a:extLst>
          </p:cNvPr>
          <p:cNvSpPr txBox="1"/>
          <p:nvPr/>
        </p:nvSpPr>
        <p:spPr>
          <a:xfrm>
            <a:off x="7307249" y="601773"/>
            <a:ext cx="2121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Accurately read and interpret prescriptions or medication labels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EE6FE-C386-9B22-1851-A05EBBF458F9}"/>
              </a:ext>
            </a:extLst>
          </p:cNvPr>
          <p:cNvSpPr txBox="1"/>
          <p:nvPr/>
        </p:nvSpPr>
        <p:spPr>
          <a:xfrm>
            <a:off x="7307249" y="1541681"/>
            <a:ext cx="2305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Transcribe medication details onto the MAR exactly as written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B6E7A-149C-DAF8-E2CE-E7A3CC2640D2}"/>
              </a:ext>
            </a:extLst>
          </p:cNvPr>
          <p:cNvSpPr txBox="1"/>
          <p:nvPr/>
        </p:nvSpPr>
        <p:spPr>
          <a:xfrm>
            <a:off x="7307249" y="2449089"/>
            <a:ext cx="186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Double-check transcriptions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2A2BF-ABB7-8085-8618-26ECB67A8BDF}"/>
              </a:ext>
            </a:extLst>
          </p:cNvPr>
          <p:cNvSpPr txBox="1"/>
          <p:nvPr/>
        </p:nvSpPr>
        <p:spPr>
          <a:xfrm>
            <a:off x="7307249" y="3298806"/>
            <a:ext cx="174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Clarify any unclear  instructions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6A035-4438-7E9D-9280-FE40041DC560}"/>
              </a:ext>
            </a:extLst>
          </p:cNvPr>
          <p:cNvSpPr txBox="1"/>
          <p:nvPr/>
        </p:nvSpPr>
        <p:spPr>
          <a:xfrm>
            <a:off x="7367870" y="4129164"/>
            <a:ext cx="1622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Ensure the MAR is legible, complete, and up to date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35A58F-CE05-D077-5E98-B4D1D5F41AAB}"/>
              </a:ext>
            </a:extLst>
          </p:cNvPr>
          <p:cNvSpPr txBox="1"/>
          <p:nvPr/>
        </p:nvSpPr>
        <p:spPr>
          <a:xfrm>
            <a:off x="7367870" y="4992985"/>
            <a:ext cx="1622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Report and document any discrepancies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913CA5-9BF6-0046-7C0F-ACD8AD1383EE}"/>
              </a:ext>
            </a:extLst>
          </p:cNvPr>
          <p:cNvSpPr txBox="1"/>
          <p:nvPr/>
        </p:nvSpPr>
        <p:spPr>
          <a:xfrm>
            <a:off x="7211832" y="5877081"/>
            <a:ext cx="2121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Work collaboratively with care staff and healthcare professionals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3FA9E0-B293-99B1-FF4B-008204490D68}"/>
              </a:ext>
            </a:extLst>
          </p:cNvPr>
          <p:cNvSpPr/>
          <p:nvPr/>
        </p:nvSpPr>
        <p:spPr>
          <a:xfrm>
            <a:off x="5402269" y="135224"/>
            <a:ext cx="1681019" cy="259543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047BCE-65A5-3F33-5A6B-972110C1C075}"/>
              </a:ext>
            </a:extLst>
          </p:cNvPr>
          <p:cNvSpPr txBox="1"/>
          <p:nvPr/>
        </p:nvSpPr>
        <p:spPr>
          <a:xfrm>
            <a:off x="5223675" y="120643"/>
            <a:ext cx="1901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/>
              <a:t>Pharmacist</a:t>
            </a:r>
            <a:r>
              <a:rPr lang="en-GB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882672-81C3-BDD6-E504-428F4BF50DC6}"/>
              </a:ext>
            </a:extLst>
          </p:cNvPr>
          <p:cNvSpPr/>
          <p:nvPr/>
        </p:nvSpPr>
        <p:spPr>
          <a:xfrm>
            <a:off x="3417455" y="157277"/>
            <a:ext cx="1376218" cy="3679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6CDE94-EC0E-2B04-12C9-98B85627772C}"/>
              </a:ext>
            </a:extLst>
          </p:cNvPr>
          <p:cNvSpPr/>
          <p:nvPr/>
        </p:nvSpPr>
        <p:spPr>
          <a:xfrm>
            <a:off x="7509874" y="159759"/>
            <a:ext cx="1524926" cy="341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tx1"/>
                </a:solidFill>
              </a:rPr>
              <a:t>Transcriber</a:t>
            </a:r>
            <a:r>
              <a:rPr lang="en-GB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E518A1-D653-CB98-6C95-F25BAB595DC4}"/>
              </a:ext>
            </a:extLst>
          </p:cNvPr>
          <p:cNvSpPr txBox="1"/>
          <p:nvPr/>
        </p:nvSpPr>
        <p:spPr>
          <a:xfrm>
            <a:off x="3342889" y="108983"/>
            <a:ext cx="16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/>
              <a:t>Prescriber</a:t>
            </a:r>
          </a:p>
        </p:txBody>
      </p:sp>
    </p:spTree>
    <p:extLst>
      <p:ext uri="{BB962C8B-B14F-4D97-AF65-F5344CB8AC3E}">
        <p14:creationId xmlns:p14="http://schemas.microsoft.com/office/powerpoint/2010/main" val="40444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" grpId="0"/>
      <p:bldP spid="8" grpId="0"/>
      <p:bldP spid="12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5D159E7-538C-7D39-28D0-12EBF54FD12E}"/>
              </a:ext>
            </a:extLst>
          </p:cNvPr>
          <p:cNvGrpSpPr/>
          <p:nvPr/>
        </p:nvGrpSpPr>
        <p:grpSpPr>
          <a:xfrm>
            <a:off x="8236345" y="1977113"/>
            <a:ext cx="3096757" cy="2331176"/>
            <a:chOff x="7942650" y="1733550"/>
            <a:chExt cx="3096757" cy="233117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DA96F4D-115A-AC36-D5E1-C74EB9B3C4E1}"/>
                </a:ext>
              </a:extLst>
            </p:cNvPr>
            <p:cNvSpPr/>
            <p:nvPr/>
          </p:nvSpPr>
          <p:spPr>
            <a:xfrm>
              <a:off x="8626408" y="3192236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9A1C27D-6A84-9D7D-1878-7F321BC48064}"/>
                </a:ext>
              </a:extLst>
            </p:cNvPr>
            <p:cNvSpPr/>
            <p:nvPr/>
          </p:nvSpPr>
          <p:spPr>
            <a:xfrm>
              <a:off x="8909368" y="2610576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EE1377-D3E2-2DD8-C603-112D4659FD61}"/>
                </a:ext>
              </a:extLst>
            </p:cNvPr>
            <p:cNvSpPr/>
            <p:nvPr/>
          </p:nvSpPr>
          <p:spPr>
            <a:xfrm>
              <a:off x="7942650" y="2477109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FDB6A13-14BB-7947-B06F-2FB923DF19B0}"/>
                </a:ext>
              </a:extLst>
            </p:cNvPr>
            <p:cNvSpPr/>
            <p:nvPr/>
          </p:nvSpPr>
          <p:spPr>
            <a:xfrm>
              <a:off x="7942650" y="1733550"/>
              <a:ext cx="3096757" cy="581660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Administer</a:t>
              </a:r>
              <a:endParaRPr lang="en-IN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C9248-12BA-8510-43E6-2DB8B172F019}"/>
              </a:ext>
            </a:extLst>
          </p:cNvPr>
          <p:cNvSpPr txBox="1"/>
          <p:nvPr/>
        </p:nvSpPr>
        <p:spPr>
          <a:xfrm>
            <a:off x="8239503" y="1666587"/>
            <a:ext cx="30967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N" sz="16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20F57-CCD8-272A-9E5E-B25655752DE9}"/>
              </a:ext>
            </a:extLst>
          </p:cNvPr>
          <p:cNvSpPr txBox="1"/>
          <p:nvPr/>
        </p:nvSpPr>
        <p:spPr>
          <a:xfrm>
            <a:off x="4546042" y="1666587"/>
            <a:ext cx="30967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N" sz="16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56A32-F163-A0D6-3455-D868F7749282}"/>
              </a:ext>
            </a:extLst>
          </p:cNvPr>
          <p:cNvSpPr txBox="1"/>
          <p:nvPr/>
        </p:nvSpPr>
        <p:spPr>
          <a:xfrm>
            <a:off x="9220200" y="3187331"/>
            <a:ext cx="116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3</a:t>
            </a:r>
            <a:r>
              <a:rPr lang="en-GB" sz="2400" b="1" baseline="30000">
                <a:solidFill>
                  <a:schemeClr val="bg1"/>
                </a:solidFill>
              </a:rPr>
              <a:t>rd</a:t>
            </a:r>
            <a:r>
              <a:rPr lang="en-GB" sz="2400" b="1">
                <a:solidFill>
                  <a:schemeClr val="bg1"/>
                </a:solidFill>
              </a:rPr>
              <a:t> Tier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57A38D-62AE-D0D8-0C5B-4D5DF372051C}"/>
              </a:ext>
            </a:extLst>
          </p:cNvPr>
          <p:cNvGrpSpPr/>
          <p:nvPr/>
        </p:nvGrpSpPr>
        <p:grpSpPr>
          <a:xfrm>
            <a:off x="736785" y="1977113"/>
            <a:ext cx="3096757" cy="2254973"/>
            <a:chOff x="4546042" y="1095375"/>
            <a:chExt cx="3096757" cy="2254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E5CE55-006F-36F2-2B92-4AE65BAE7E0F}"/>
                </a:ext>
              </a:extLst>
            </p:cNvPr>
            <p:cNvGrpSpPr/>
            <p:nvPr/>
          </p:nvGrpSpPr>
          <p:grpSpPr>
            <a:xfrm>
              <a:off x="4546042" y="1095375"/>
              <a:ext cx="3096757" cy="2254973"/>
              <a:chOff x="4547622" y="1733550"/>
              <a:chExt cx="3096757" cy="225497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B11823-D7D3-3A0D-10D1-B83C4CE5C893}"/>
                  </a:ext>
                </a:extLst>
              </p:cNvPr>
              <p:cNvSpPr/>
              <p:nvPr/>
            </p:nvSpPr>
            <p:spPr>
              <a:xfrm>
                <a:off x="5231380" y="3116033"/>
                <a:ext cx="1729217" cy="872490"/>
              </a:xfrm>
              <a:custGeom>
                <a:avLst/>
                <a:gdLst>
                  <a:gd name="connsiteX0" fmla="*/ 864369 w 1729217"/>
                  <a:gd name="connsiteY0" fmla="*/ 653868 h 872490"/>
                  <a:gd name="connsiteX1" fmla="*/ 216894 w 1729217"/>
                  <a:gd name="connsiteY1" fmla="*/ 94834 h 872490"/>
                  <a:gd name="connsiteX2" fmla="*/ 108793 w 1729217"/>
                  <a:gd name="connsiteY2" fmla="*/ -500 h 872490"/>
                  <a:gd name="connsiteX3" fmla="*/ 108793 w 1729217"/>
                  <a:gd name="connsiteY3" fmla="*/ -500 h 872490"/>
                  <a:gd name="connsiteX4" fmla="*/ 924 w 1729217"/>
                  <a:gd name="connsiteY4" fmla="*/ 125691 h 872490"/>
                  <a:gd name="connsiteX5" fmla="*/ 864369 w 1729217"/>
                  <a:gd name="connsiteY5" fmla="*/ 871990 h 872490"/>
                  <a:gd name="connsiteX6" fmla="*/ 1727785 w 1729217"/>
                  <a:gd name="connsiteY6" fmla="*/ 125691 h 872490"/>
                  <a:gd name="connsiteX7" fmla="*/ 1619946 w 1729217"/>
                  <a:gd name="connsiteY7" fmla="*/ -500 h 872490"/>
                  <a:gd name="connsiteX8" fmla="*/ 1619946 w 1729217"/>
                  <a:gd name="connsiteY8" fmla="*/ -500 h 872490"/>
                  <a:gd name="connsiteX9" fmla="*/ 1511844 w 1729217"/>
                  <a:gd name="connsiteY9" fmla="*/ 94834 h 872490"/>
                  <a:gd name="connsiteX10" fmla="*/ 864369 w 1729217"/>
                  <a:gd name="connsiteY10" fmla="*/ 653868 h 87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9217" h="872490">
                    <a:moveTo>
                      <a:pt x="864369" y="653868"/>
                    </a:moveTo>
                    <a:cubicBezTo>
                      <a:pt x="535353" y="653868"/>
                      <a:pt x="263049" y="411054"/>
                      <a:pt x="216894" y="94834"/>
                    </a:cubicBezTo>
                    <a:cubicBezTo>
                      <a:pt x="208955" y="40507"/>
                      <a:pt x="163702" y="-500"/>
                      <a:pt x="108793" y="-500"/>
                    </a:cubicBezTo>
                    <a:lnTo>
                      <a:pt x="108793" y="-500"/>
                    </a:lnTo>
                    <a:cubicBezTo>
                      <a:pt x="41757" y="-500"/>
                      <a:pt x="-8673" y="59324"/>
                      <a:pt x="924" y="125691"/>
                    </a:cubicBezTo>
                    <a:cubicBezTo>
                      <a:pt x="62086" y="547744"/>
                      <a:pt x="425361" y="871990"/>
                      <a:pt x="864369" y="871990"/>
                    </a:cubicBezTo>
                    <a:cubicBezTo>
                      <a:pt x="1303377" y="871990"/>
                      <a:pt x="1666653" y="547744"/>
                      <a:pt x="1727785" y="125691"/>
                    </a:cubicBezTo>
                    <a:cubicBezTo>
                      <a:pt x="1737412" y="59324"/>
                      <a:pt x="1687069" y="-500"/>
                      <a:pt x="1619946" y="-500"/>
                    </a:cubicBezTo>
                    <a:lnTo>
                      <a:pt x="1619946" y="-500"/>
                    </a:lnTo>
                    <a:cubicBezTo>
                      <a:pt x="1565008" y="-500"/>
                      <a:pt x="1519755" y="40507"/>
                      <a:pt x="1511844" y="94834"/>
                    </a:cubicBezTo>
                    <a:cubicBezTo>
                      <a:pt x="1465689" y="411054"/>
                      <a:pt x="1193385" y="653868"/>
                      <a:pt x="864369" y="653868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C20D38A-F1CE-3051-F7D8-765971C54A6A}"/>
                  </a:ext>
                </a:extLst>
              </p:cNvPr>
              <p:cNvSpPr/>
              <p:nvPr/>
            </p:nvSpPr>
            <p:spPr>
              <a:xfrm>
                <a:off x="5514340" y="2534373"/>
                <a:ext cx="1163320" cy="1163320"/>
              </a:xfrm>
              <a:custGeom>
                <a:avLst/>
                <a:gdLst>
                  <a:gd name="connsiteX0" fmla="*/ 1163320 w 1163320"/>
                  <a:gd name="connsiteY0" fmla="*/ 581660 h 1163320"/>
                  <a:gd name="connsiteX1" fmla="*/ 581660 w 1163320"/>
                  <a:gd name="connsiteY1" fmla="*/ 1163320 h 1163320"/>
                  <a:gd name="connsiteX2" fmla="*/ 0 w 1163320"/>
                  <a:gd name="connsiteY2" fmla="*/ 581660 h 1163320"/>
                  <a:gd name="connsiteX3" fmla="*/ 581660 w 1163320"/>
                  <a:gd name="connsiteY3" fmla="*/ 0 h 1163320"/>
                  <a:gd name="connsiteX4" fmla="*/ 1163320 w 1163320"/>
                  <a:gd name="connsiteY4" fmla="*/ 581660 h 116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320" h="1163320">
                    <a:moveTo>
                      <a:pt x="1163320" y="581660"/>
                    </a:moveTo>
                    <a:cubicBezTo>
                      <a:pt x="1163320" y="902902"/>
                      <a:pt x="902902" y="1163320"/>
                      <a:pt x="581660" y="1163320"/>
                    </a:cubicBezTo>
                    <a:cubicBezTo>
                      <a:pt x="260418" y="1163320"/>
                      <a:pt x="0" y="902902"/>
                      <a:pt x="0" y="581660"/>
                    </a:cubicBezTo>
                    <a:cubicBezTo>
                      <a:pt x="0" y="260418"/>
                      <a:pt x="260418" y="0"/>
                      <a:pt x="581660" y="0"/>
                    </a:cubicBezTo>
                    <a:cubicBezTo>
                      <a:pt x="902902" y="0"/>
                      <a:pt x="1163320" y="260418"/>
                      <a:pt x="1163320" y="581660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DDB33D2-8A31-CD64-3C9E-EF4A3ABB420D}"/>
                  </a:ext>
                </a:extLst>
              </p:cNvPr>
              <p:cNvSpPr/>
              <p:nvPr/>
            </p:nvSpPr>
            <p:spPr>
              <a:xfrm>
                <a:off x="4547622" y="2422679"/>
                <a:ext cx="3096757" cy="348996"/>
              </a:xfrm>
              <a:custGeom>
                <a:avLst/>
                <a:gdLst>
                  <a:gd name="connsiteX0" fmla="*/ 1163070 w 2326640"/>
                  <a:gd name="connsiteY0" fmla="*/ -499 h 348996"/>
                  <a:gd name="connsiteX1" fmla="*/ 764429 w 2326640"/>
                  <a:gd name="connsiteY1" fmla="*/ 95766 h 348996"/>
                  <a:gd name="connsiteX2" fmla="*/ -250 w 2326640"/>
                  <a:gd name="connsiteY2" fmla="*/ 290331 h 348996"/>
                  <a:gd name="connsiteX3" fmla="*/ -250 w 2326640"/>
                  <a:gd name="connsiteY3" fmla="*/ 348497 h 348996"/>
                  <a:gd name="connsiteX4" fmla="*/ 764429 w 2326640"/>
                  <a:gd name="connsiteY4" fmla="*/ 153932 h 348996"/>
                  <a:gd name="connsiteX5" fmla="*/ 1561711 w 2326640"/>
                  <a:gd name="connsiteY5" fmla="*/ 153932 h 348996"/>
                  <a:gd name="connsiteX6" fmla="*/ 2326390 w 2326640"/>
                  <a:gd name="connsiteY6" fmla="*/ 348497 h 348996"/>
                  <a:gd name="connsiteX7" fmla="*/ 2326390 w 2326640"/>
                  <a:gd name="connsiteY7" fmla="*/ 290331 h 348996"/>
                  <a:gd name="connsiteX8" fmla="*/ 1561711 w 2326640"/>
                  <a:gd name="connsiteY8" fmla="*/ 95766 h 348996"/>
                  <a:gd name="connsiteX9" fmla="*/ 1163070 w 2326640"/>
                  <a:gd name="connsiteY9" fmla="*/ -499 h 34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640" h="348996">
                    <a:moveTo>
                      <a:pt x="1163070" y="-499"/>
                    </a:moveTo>
                    <a:cubicBezTo>
                      <a:pt x="1024411" y="-702"/>
                      <a:pt x="887718" y="32307"/>
                      <a:pt x="764429" y="95766"/>
                    </a:cubicBezTo>
                    <a:cubicBezTo>
                      <a:pt x="526938" y="218060"/>
                      <a:pt x="266877" y="290331"/>
                      <a:pt x="-250" y="290331"/>
                    </a:cubicBezTo>
                    <a:lnTo>
                      <a:pt x="-250" y="348497"/>
                    </a:lnTo>
                    <a:cubicBezTo>
                      <a:pt x="266877" y="348497"/>
                      <a:pt x="526938" y="276226"/>
                      <a:pt x="764429" y="153932"/>
                    </a:cubicBezTo>
                    <a:cubicBezTo>
                      <a:pt x="1014692" y="25588"/>
                      <a:pt x="1311449" y="25588"/>
                      <a:pt x="1561711" y="153932"/>
                    </a:cubicBezTo>
                    <a:cubicBezTo>
                      <a:pt x="1799202" y="276226"/>
                      <a:pt x="2059263" y="348497"/>
                      <a:pt x="2326390" y="348497"/>
                    </a:cubicBezTo>
                    <a:lnTo>
                      <a:pt x="2326390" y="290331"/>
                    </a:lnTo>
                    <a:cubicBezTo>
                      <a:pt x="2059263" y="290331"/>
                      <a:pt x="1799202" y="218060"/>
                      <a:pt x="1561711" y="95766"/>
                    </a:cubicBezTo>
                    <a:cubicBezTo>
                      <a:pt x="1438422" y="32307"/>
                      <a:pt x="1301729" y="-702"/>
                      <a:pt x="1163070" y="-499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42B1F96-8267-E84B-7C1F-ABA10CBC7EF4}"/>
                  </a:ext>
                </a:extLst>
              </p:cNvPr>
              <p:cNvSpPr/>
              <p:nvPr/>
            </p:nvSpPr>
            <p:spPr>
              <a:xfrm>
                <a:off x="4547622" y="1733550"/>
                <a:ext cx="3096757" cy="581660"/>
              </a:xfrm>
              <a:custGeom>
                <a:avLst/>
                <a:gdLst>
                  <a:gd name="connsiteX0" fmla="*/ 0 w 2326640"/>
                  <a:gd name="connsiteY0" fmla="*/ 0 h 581660"/>
                  <a:gd name="connsiteX1" fmla="*/ 2326640 w 2326640"/>
                  <a:gd name="connsiteY1" fmla="*/ 0 h 581660"/>
                  <a:gd name="connsiteX2" fmla="*/ 2326640 w 2326640"/>
                  <a:gd name="connsiteY2" fmla="*/ 581660 h 581660"/>
                  <a:gd name="connsiteX3" fmla="*/ 0 w 2326640"/>
                  <a:gd name="connsiteY3" fmla="*/ 581660 h 58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6640" h="581660">
                    <a:moveTo>
                      <a:pt x="0" y="0"/>
                    </a:moveTo>
                    <a:lnTo>
                      <a:pt x="2326640" y="0"/>
                    </a:lnTo>
                    <a:lnTo>
                      <a:pt x="2326640" y="581660"/>
                    </a:lnTo>
                    <a:lnTo>
                      <a:pt x="0" y="581660"/>
                    </a:ln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/>
                <a:r>
                  <a:rPr lang="en-IN" sz="24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Prompt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2851C4-AA00-92F8-3CB4-3B881C36E91F}"/>
                </a:ext>
              </a:extLst>
            </p:cNvPr>
            <p:cNvSpPr txBox="1"/>
            <p:nvPr/>
          </p:nvSpPr>
          <p:spPr>
            <a:xfrm>
              <a:off x="5512760" y="2251163"/>
              <a:ext cx="1163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5831DF-53E8-E13F-56EC-6E707ADC2A78}"/>
              </a:ext>
            </a:extLst>
          </p:cNvPr>
          <p:cNvGrpSpPr/>
          <p:nvPr/>
        </p:nvGrpSpPr>
        <p:grpSpPr>
          <a:xfrm>
            <a:off x="4590961" y="1977113"/>
            <a:ext cx="3162025" cy="2320284"/>
            <a:chOff x="855740" y="1095375"/>
            <a:chExt cx="3162025" cy="23202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FEE43D-23CB-F59D-4F7D-D4B6F0CEB33C}"/>
                </a:ext>
              </a:extLst>
            </p:cNvPr>
            <p:cNvGrpSpPr/>
            <p:nvPr/>
          </p:nvGrpSpPr>
          <p:grpSpPr>
            <a:xfrm>
              <a:off x="855740" y="1095375"/>
              <a:ext cx="3096757" cy="2320284"/>
              <a:chOff x="855740" y="1095375"/>
              <a:chExt cx="3096757" cy="232028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0BD020F-4EE6-324E-3016-636AB4902DFF}"/>
                  </a:ext>
                </a:extLst>
              </p:cNvPr>
              <p:cNvGrpSpPr/>
              <p:nvPr/>
            </p:nvGrpSpPr>
            <p:grpSpPr>
              <a:xfrm>
                <a:off x="855740" y="1095375"/>
                <a:ext cx="3096757" cy="2320284"/>
                <a:chOff x="1152595" y="1733550"/>
                <a:chExt cx="3096757" cy="232028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5D5F7CF5-7D27-CBBC-0300-2198ACCB57A0}"/>
                    </a:ext>
                  </a:extLst>
                </p:cNvPr>
                <p:cNvSpPr/>
                <p:nvPr/>
              </p:nvSpPr>
              <p:spPr>
                <a:xfrm>
                  <a:off x="1858125" y="3181344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4024675-179E-49F1-ADC5-975C981E89EC}"/>
                    </a:ext>
                  </a:extLst>
                </p:cNvPr>
                <p:cNvSpPr/>
                <p:nvPr/>
              </p:nvSpPr>
              <p:spPr>
                <a:xfrm>
                  <a:off x="2141085" y="2599684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4E45C1E-2E28-CABF-BF88-6BA007BEA05C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pPr algn="ctr"/>
                  <a:r>
                    <a:rPr lang="en-IN" sz="24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Assist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DB977C-FDF0-E414-AB46-A72DFB603EAF}"/>
                  </a:ext>
                </a:extLst>
              </p:cNvPr>
              <p:cNvSpPr txBox="1"/>
              <p:nvPr/>
            </p:nvSpPr>
            <p:spPr>
              <a:xfrm>
                <a:off x="855740" y="1916965"/>
                <a:ext cx="3096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I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C80669B-8E37-A4C7-C461-B4D861C88A75}"/>
                  </a:ext>
                </a:extLst>
              </p:cNvPr>
              <p:cNvSpPr txBox="1"/>
              <p:nvPr/>
            </p:nvSpPr>
            <p:spPr>
              <a:xfrm>
                <a:off x="1861367" y="2316474"/>
                <a:ext cx="1163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>
                    <a:solidFill>
                      <a:schemeClr val="bg1"/>
                    </a:solidFill>
                  </a:rPr>
                  <a:t>2</a:t>
                </a:r>
                <a:r>
                  <a:rPr lang="en-GB" sz="2400" b="1" baseline="30000">
                    <a:solidFill>
                      <a:schemeClr val="bg1"/>
                    </a:solidFill>
                  </a:rPr>
                  <a:t>nd</a:t>
                </a:r>
                <a:r>
                  <a:rPr lang="en-GB" sz="2400" b="1">
                    <a:solidFill>
                      <a:schemeClr val="bg1"/>
                    </a:solidFill>
                  </a:rPr>
                  <a:t> Tier</a:t>
                </a:r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99D8A2D-88B7-176E-F982-82715835E3FC}"/>
                </a:ext>
              </a:extLst>
            </p:cNvPr>
            <p:cNvSpPr/>
            <p:nvPr/>
          </p:nvSpPr>
          <p:spPr>
            <a:xfrm>
              <a:off x="921008" y="1832047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67BA449E-F178-3C1B-D9AC-3EA15ABF9122}"/>
              </a:ext>
            </a:extLst>
          </p:cNvPr>
          <p:cNvSpPr txBox="1"/>
          <p:nvPr/>
        </p:nvSpPr>
        <p:spPr>
          <a:xfrm>
            <a:off x="2457601" y="256095"/>
            <a:ext cx="727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/>
              <a:t>Levels of Medication support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119A4-EB30-8A16-630D-467676D60079}"/>
              </a:ext>
            </a:extLst>
          </p:cNvPr>
          <p:cNvSpPr txBox="1"/>
          <p:nvPr/>
        </p:nvSpPr>
        <p:spPr>
          <a:xfrm>
            <a:off x="0" y="4126855"/>
            <a:ext cx="120940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/>
          </a:p>
          <a:p>
            <a:pPr algn="ctr"/>
            <a:endParaRPr lang="en-GB" sz="2000"/>
          </a:p>
          <a:p>
            <a:pPr algn="ctr"/>
            <a:r>
              <a:rPr lang="en-GB" sz="2000"/>
              <a:t>In England, the previous regulator, the Commission for Social Care Inspection (CSCI) outlined what was meant by the three terms above. </a:t>
            </a:r>
          </a:p>
          <a:p>
            <a:pPr algn="ctr"/>
            <a:endParaRPr lang="en-GB" sz="2000"/>
          </a:p>
          <a:p>
            <a:pPr algn="ctr"/>
            <a:r>
              <a:rPr lang="en-GB" sz="2000"/>
              <a:t>However, from October 2010, the new regulator, the Care Quality Commission (CQC) removed this description, with an expectation that you </a:t>
            </a:r>
            <a:r>
              <a:rPr lang="en-GB" sz="2000" b="1"/>
              <a:t>describe the service your organisation provides to service users</a:t>
            </a:r>
            <a:r>
              <a:rPr lang="en-GB" sz="200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BCBA9-3F0E-87C6-8757-0F79752FC4FD}"/>
              </a:ext>
            </a:extLst>
          </p:cNvPr>
          <p:cNvSpPr txBox="1"/>
          <p:nvPr/>
        </p:nvSpPr>
        <p:spPr>
          <a:xfrm>
            <a:off x="0" y="120069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/>
              <a:t>Traditionally, organisations have described the level of service required as</a:t>
            </a:r>
          </a:p>
          <a:p>
            <a:pPr algn="ctr"/>
            <a:r>
              <a:rPr lang="en-GB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289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72EA40-084E-5EDA-C163-93A4E5205866}"/>
              </a:ext>
            </a:extLst>
          </p:cNvPr>
          <p:cNvGrpSpPr/>
          <p:nvPr/>
        </p:nvGrpSpPr>
        <p:grpSpPr>
          <a:xfrm>
            <a:off x="926842" y="237838"/>
            <a:ext cx="3096757" cy="2254973"/>
            <a:chOff x="4546042" y="1095375"/>
            <a:chExt cx="3096757" cy="22549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E665C06-BA0C-2EC0-7EFD-D41AF6888C1D}"/>
                </a:ext>
              </a:extLst>
            </p:cNvPr>
            <p:cNvGrpSpPr/>
            <p:nvPr/>
          </p:nvGrpSpPr>
          <p:grpSpPr>
            <a:xfrm>
              <a:off x="4546042" y="1095375"/>
              <a:ext cx="3096757" cy="2254973"/>
              <a:chOff x="4547622" y="1733550"/>
              <a:chExt cx="3096757" cy="225497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A3E7CBC9-C611-CA56-61D4-7FA6AC37531B}"/>
                  </a:ext>
                </a:extLst>
              </p:cNvPr>
              <p:cNvSpPr/>
              <p:nvPr/>
            </p:nvSpPr>
            <p:spPr>
              <a:xfrm>
                <a:off x="5231380" y="3116033"/>
                <a:ext cx="1729217" cy="872490"/>
              </a:xfrm>
              <a:custGeom>
                <a:avLst/>
                <a:gdLst>
                  <a:gd name="connsiteX0" fmla="*/ 864369 w 1729217"/>
                  <a:gd name="connsiteY0" fmla="*/ 653868 h 872490"/>
                  <a:gd name="connsiteX1" fmla="*/ 216894 w 1729217"/>
                  <a:gd name="connsiteY1" fmla="*/ 94834 h 872490"/>
                  <a:gd name="connsiteX2" fmla="*/ 108793 w 1729217"/>
                  <a:gd name="connsiteY2" fmla="*/ -500 h 872490"/>
                  <a:gd name="connsiteX3" fmla="*/ 108793 w 1729217"/>
                  <a:gd name="connsiteY3" fmla="*/ -500 h 872490"/>
                  <a:gd name="connsiteX4" fmla="*/ 924 w 1729217"/>
                  <a:gd name="connsiteY4" fmla="*/ 125691 h 872490"/>
                  <a:gd name="connsiteX5" fmla="*/ 864369 w 1729217"/>
                  <a:gd name="connsiteY5" fmla="*/ 871990 h 872490"/>
                  <a:gd name="connsiteX6" fmla="*/ 1727785 w 1729217"/>
                  <a:gd name="connsiteY6" fmla="*/ 125691 h 872490"/>
                  <a:gd name="connsiteX7" fmla="*/ 1619946 w 1729217"/>
                  <a:gd name="connsiteY7" fmla="*/ -500 h 872490"/>
                  <a:gd name="connsiteX8" fmla="*/ 1619946 w 1729217"/>
                  <a:gd name="connsiteY8" fmla="*/ -500 h 872490"/>
                  <a:gd name="connsiteX9" fmla="*/ 1511844 w 1729217"/>
                  <a:gd name="connsiteY9" fmla="*/ 94834 h 872490"/>
                  <a:gd name="connsiteX10" fmla="*/ 864369 w 1729217"/>
                  <a:gd name="connsiteY10" fmla="*/ 653868 h 87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9217" h="872490">
                    <a:moveTo>
                      <a:pt x="864369" y="653868"/>
                    </a:moveTo>
                    <a:cubicBezTo>
                      <a:pt x="535353" y="653868"/>
                      <a:pt x="263049" y="411054"/>
                      <a:pt x="216894" y="94834"/>
                    </a:cubicBezTo>
                    <a:cubicBezTo>
                      <a:pt x="208955" y="40507"/>
                      <a:pt x="163702" y="-500"/>
                      <a:pt x="108793" y="-500"/>
                    </a:cubicBezTo>
                    <a:lnTo>
                      <a:pt x="108793" y="-500"/>
                    </a:lnTo>
                    <a:cubicBezTo>
                      <a:pt x="41757" y="-500"/>
                      <a:pt x="-8673" y="59324"/>
                      <a:pt x="924" y="125691"/>
                    </a:cubicBezTo>
                    <a:cubicBezTo>
                      <a:pt x="62086" y="547744"/>
                      <a:pt x="425361" y="871990"/>
                      <a:pt x="864369" y="871990"/>
                    </a:cubicBezTo>
                    <a:cubicBezTo>
                      <a:pt x="1303377" y="871990"/>
                      <a:pt x="1666653" y="547744"/>
                      <a:pt x="1727785" y="125691"/>
                    </a:cubicBezTo>
                    <a:cubicBezTo>
                      <a:pt x="1737412" y="59324"/>
                      <a:pt x="1687069" y="-500"/>
                      <a:pt x="1619946" y="-500"/>
                    </a:cubicBezTo>
                    <a:lnTo>
                      <a:pt x="1619946" y="-500"/>
                    </a:lnTo>
                    <a:cubicBezTo>
                      <a:pt x="1565008" y="-500"/>
                      <a:pt x="1519755" y="40507"/>
                      <a:pt x="1511844" y="94834"/>
                    </a:cubicBezTo>
                    <a:cubicBezTo>
                      <a:pt x="1465689" y="411054"/>
                      <a:pt x="1193385" y="653868"/>
                      <a:pt x="864369" y="653868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8D36441-0284-9609-E0B5-ACA63809CDD6}"/>
                  </a:ext>
                </a:extLst>
              </p:cNvPr>
              <p:cNvSpPr/>
              <p:nvPr/>
            </p:nvSpPr>
            <p:spPr>
              <a:xfrm>
                <a:off x="5514340" y="2534373"/>
                <a:ext cx="1163320" cy="1163320"/>
              </a:xfrm>
              <a:custGeom>
                <a:avLst/>
                <a:gdLst>
                  <a:gd name="connsiteX0" fmla="*/ 1163320 w 1163320"/>
                  <a:gd name="connsiteY0" fmla="*/ 581660 h 1163320"/>
                  <a:gd name="connsiteX1" fmla="*/ 581660 w 1163320"/>
                  <a:gd name="connsiteY1" fmla="*/ 1163320 h 1163320"/>
                  <a:gd name="connsiteX2" fmla="*/ 0 w 1163320"/>
                  <a:gd name="connsiteY2" fmla="*/ 581660 h 1163320"/>
                  <a:gd name="connsiteX3" fmla="*/ 581660 w 1163320"/>
                  <a:gd name="connsiteY3" fmla="*/ 0 h 1163320"/>
                  <a:gd name="connsiteX4" fmla="*/ 1163320 w 1163320"/>
                  <a:gd name="connsiteY4" fmla="*/ 581660 h 116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320" h="1163320">
                    <a:moveTo>
                      <a:pt x="1163320" y="581660"/>
                    </a:moveTo>
                    <a:cubicBezTo>
                      <a:pt x="1163320" y="902902"/>
                      <a:pt x="902902" y="1163320"/>
                      <a:pt x="581660" y="1163320"/>
                    </a:cubicBezTo>
                    <a:cubicBezTo>
                      <a:pt x="260418" y="1163320"/>
                      <a:pt x="0" y="902902"/>
                      <a:pt x="0" y="581660"/>
                    </a:cubicBezTo>
                    <a:cubicBezTo>
                      <a:pt x="0" y="260418"/>
                      <a:pt x="260418" y="0"/>
                      <a:pt x="581660" y="0"/>
                    </a:cubicBezTo>
                    <a:cubicBezTo>
                      <a:pt x="902902" y="0"/>
                      <a:pt x="1163320" y="260418"/>
                      <a:pt x="1163320" y="581660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E4AE718-7946-EBE8-DAEF-75E00077A71F}"/>
                  </a:ext>
                </a:extLst>
              </p:cNvPr>
              <p:cNvSpPr/>
              <p:nvPr/>
            </p:nvSpPr>
            <p:spPr>
              <a:xfrm>
                <a:off x="4547622" y="2422679"/>
                <a:ext cx="3096757" cy="348996"/>
              </a:xfrm>
              <a:custGeom>
                <a:avLst/>
                <a:gdLst>
                  <a:gd name="connsiteX0" fmla="*/ 1163070 w 2326640"/>
                  <a:gd name="connsiteY0" fmla="*/ -499 h 348996"/>
                  <a:gd name="connsiteX1" fmla="*/ 764429 w 2326640"/>
                  <a:gd name="connsiteY1" fmla="*/ 95766 h 348996"/>
                  <a:gd name="connsiteX2" fmla="*/ -250 w 2326640"/>
                  <a:gd name="connsiteY2" fmla="*/ 290331 h 348996"/>
                  <a:gd name="connsiteX3" fmla="*/ -250 w 2326640"/>
                  <a:gd name="connsiteY3" fmla="*/ 348497 h 348996"/>
                  <a:gd name="connsiteX4" fmla="*/ 764429 w 2326640"/>
                  <a:gd name="connsiteY4" fmla="*/ 153932 h 348996"/>
                  <a:gd name="connsiteX5" fmla="*/ 1561711 w 2326640"/>
                  <a:gd name="connsiteY5" fmla="*/ 153932 h 348996"/>
                  <a:gd name="connsiteX6" fmla="*/ 2326390 w 2326640"/>
                  <a:gd name="connsiteY6" fmla="*/ 348497 h 348996"/>
                  <a:gd name="connsiteX7" fmla="*/ 2326390 w 2326640"/>
                  <a:gd name="connsiteY7" fmla="*/ 290331 h 348996"/>
                  <a:gd name="connsiteX8" fmla="*/ 1561711 w 2326640"/>
                  <a:gd name="connsiteY8" fmla="*/ 95766 h 348996"/>
                  <a:gd name="connsiteX9" fmla="*/ 1163070 w 2326640"/>
                  <a:gd name="connsiteY9" fmla="*/ -499 h 34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640" h="348996">
                    <a:moveTo>
                      <a:pt x="1163070" y="-499"/>
                    </a:moveTo>
                    <a:cubicBezTo>
                      <a:pt x="1024411" y="-702"/>
                      <a:pt x="887718" y="32307"/>
                      <a:pt x="764429" y="95766"/>
                    </a:cubicBezTo>
                    <a:cubicBezTo>
                      <a:pt x="526938" y="218060"/>
                      <a:pt x="266877" y="290331"/>
                      <a:pt x="-250" y="290331"/>
                    </a:cubicBezTo>
                    <a:lnTo>
                      <a:pt x="-250" y="348497"/>
                    </a:lnTo>
                    <a:cubicBezTo>
                      <a:pt x="266877" y="348497"/>
                      <a:pt x="526938" y="276226"/>
                      <a:pt x="764429" y="153932"/>
                    </a:cubicBezTo>
                    <a:cubicBezTo>
                      <a:pt x="1014692" y="25588"/>
                      <a:pt x="1311449" y="25588"/>
                      <a:pt x="1561711" y="153932"/>
                    </a:cubicBezTo>
                    <a:cubicBezTo>
                      <a:pt x="1799202" y="276226"/>
                      <a:pt x="2059263" y="348497"/>
                      <a:pt x="2326390" y="348497"/>
                    </a:cubicBezTo>
                    <a:lnTo>
                      <a:pt x="2326390" y="290331"/>
                    </a:lnTo>
                    <a:cubicBezTo>
                      <a:pt x="2059263" y="290331"/>
                      <a:pt x="1799202" y="218060"/>
                      <a:pt x="1561711" y="95766"/>
                    </a:cubicBezTo>
                    <a:cubicBezTo>
                      <a:pt x="1438422" y="32307"/>
                      <a:pt x="1301729" y="-702"/>
                      <a:pt x="1163070" y="-499"/>
                    </a:cubicBez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DA15884-0ABE-A872-A6FA-5DA79CA645D2}"/>
                  </a:ext>
                </a:extLst>
              </p:cNvPr>
              <p:cNvSpPr/>
              <p:nvPr/>
            </p:nvSpPr>
            <p:spPr>
              <a:xfrm>
                <a:off x="4547622" y="1733550"/>
                <a:ext cx="3096757" cy="581660"/>
              </a:xfrm>
              <a:custGeom>
                <a:avLst/>
                <a:gdLst>
                  <a:gd name="connsiteX0" fmla="*/ 0 w 2326640"/>
                  <a:gd name="connsiteY0" fmla="*/ 0 h 581660"/>
                  <a:gd name="connsiteX1" fmla="*/ 2326640 w 2326640"/>
                  <a:gd name="connsiteY1" fmla="*/ 0 h 581660"/>
                  <a:gd name="connsiteX2" fmla="*/ 2326640 w 2326640"/>
                  <a:gd name="connsiteY2" fmla="*/ 581660 h 581660"/>
                  <a:gd name="connsiteX3" fmla="*/ 0 w 2326640"/>
                  <a:gd name="connsiteY3" fmla="*/ 581660 h 58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6640" h="581660">
                    <a:moveTo>
                      <a:pt x="0" y="0"/>
                    </a:moveTo>
                    <a:lnTo>
                      <a:pt x="2326640" y="0"/>
                    </a:lnTo>
                    <a:lnTo>
                      <a:pt x="2326640" y="581660"/>
                    </a:lnTo>
                    <a:lnTo>
                      <a:pt x="0" y="581660"/>
                    </a:lnTo>
                    <a:close/>
                  </a:path>
                </a:pathLst>
              </a:custGeom>
              <a:solidFill>
                <a:srgbClr val="FF6699"/>
              </a:solidFill>
              <a:ln w="2905" cap="flat">
                <a:noFill/>
                <a:prstDash val="solid"/>
                <a:miter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tlCol="0" anchor="ctr"/>
              <a:lstStyle/>
              <a:p>
                <a:pPr algn="ctr"/>
                <a:r>
                  <a:rPr lang="en-IN" sz="2400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Prompt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112253-AAF1-9D5A-4B18-1D6C3824790B}"/>
                </a:ext>
              </a:extLst>
            </p:cNvPr>
            <p:cNvSpPr txBox="1"/>
            <p:nvPr/>
          </p:nvSpPr>
          <p:spPr>
            <a:xfrm>
              <a:off x="5512760" y="2251163"/>
              <a:ext cx="1163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chemeClr val="bg1"/>
                  </a:solidFill>
                </a:rPr>
                <a:t>1</a:t>
              </a:r>
              <a:r>
                <a:rPr lang="en-GB" sz="2400" b="1" baseline="30000">
                  <a:solidFill>
                    <a:schemeClr val="bg1"/>
                  </a:solidFill>
                </a:rPr>
                <a:t>st</a:t>
              </a:r>
              <a:r>
                <a:rPr lang="en-GB" sz="2400" b="1">
                  <a:solidFill>
                    <a:schemeClr val="bg1"/>
                  </a:solidFill>
                </a:rPr>
                <a:t> Tier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E6591D-661B-07D7-0681-7A904C9FE26F}"/>
              </a:ext>
            </a:extLst>
          </p:cNvPr>
          <p:cNvGrpSpPr/>
          <p:nvPr/>
        </p:nvGrpSpPr>
        <p:grpSpPr>
          <a:xfrm>
            <a:off x="8220303" y="237838"/>
            <a:ext cx="3096757" cy="2331176"/>
            <a:chOff x="7942650" y="1733550"/>
            <a:chExt cx="3096757" cy="233117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766CA26-B1B0-71B8-9A9A-7DDD42290C50}"/>
                </a:ext>
              </a:extLst>
            </p:cNvPr>
            <p:cNvSpPr/>
            <p:nvPr/>
          </p:nvSpPr>
          <p:spPr>
            <a:xfrm>
              <a:off x="8626408" y="3192236"/>
              <a:ext cx="1729217" cy="872490"/>
            </a:xfrm>
            <a:custGeom>
              <a:avLst/>
              <a:gdLst>
                <a:gd name="connsiteX0" fmla="*/ 864369 w 1729217"/>
                <a:gd name="connsiteY0" fmla="*/ 653868 h 872490"/>
                <a:gd name="connsiteX1" fmla="*/ 216894 w 1729217"/>
                <a:gd name="connsiteY1" fmla="*/ 94834 h 872490"/>
                <a:gd name="connsiteX2" fmla="*/ 108793 w 1729217"/>
                <a:gd name="connsiteY2" fmla="*/ -500 h 872490"/>
                <a:gd name="connsiteX3" fmla="*/ 108793 w 1729217"/>
                <a:gd name="connsiteY3" fmla="*/ -500 h 872490"/>
                <a:gd name="connsiteX4" fmla="*/ 924 w 1729217"/>
                <a:gd name="connsiteY4" fmla="*/ 125691 h 872490"/>
                <a:gd name="connsiteX5" fmla="*/ 864369 w 1729217"/>
                <a:gd name="connsiteY5" fmla="*/ 871990 h 872490"/>
                <a:gd name="connsiteX6" fmla="*/ 1727785 w 1729217"/>
                <a:gd name="connsiteY6" fmla="*/ 125691 h 872490"/>
                <a:gd name="connsiteX7" fmla="*/ 1619946 w 1729217"/>
                <a:gd name="connsiteY7" fmla="*/ -500 h 872490"/>
                <a:gd name="connsiteX8" fmla="*/ 1619946 w 1729217"/>
                <a:gd name="connsiteY8" fmla="*/ -500 h 872490"/>
                <a:gd name="connsiteX9" fmla="*/ 1511844 w 1729217"/>
                <a:gd name="connsiteY9" fmla="*/ 94834 h 872490"/>
                <a:gd name="connsiteX10" fmla="*/ 864369 w 1729217"/>
                <a:gd name="connsiteY10" fmla="*/ 653868 h 87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217" h="872490">
                  <a:moveTo>
                    <a:pt x="864369" y="653868"/>
                  </a:moveTo>
                  <a:cubicBezTo>
                    <a:pt x="535353" y="653868"/>
                    <a:pt x="263049" y="411054"/>
                    <a:pt x="216894" y="94834"/>
                  </a:cubicBezTo>
                  <a:cubicBezTo>
                    <a:pt x="208955" y="40507"/>
                    <a:pt x="163702" y="-500"/>
                    <a:pt x="108793" y="-500"/>
                  </a:cubicBezTo>
                  <a:lnTo>
                    <a:pt x="108793" y="-500"/>
                  </a:lnTo>
                  <a:cubicBezTo>
                    <a:pt x="41757" y="-500"/>
                    <a:pt x="-8673" y="59324"/>
                    <a:pt x="924" y="125691"/>
                  </a:cubicBezTo>
                  <a:cubicBezTo>
                    <a:pt x="62086" y="547744"/>
                    <a:pt x="425361" y="871990"/>
                    <a:pt x="864369" y="871990"/>
                  </a:cubicBezTo>
                  <a:cubicBezTo>
                    <a:pt x="1303377" y="871990"/>
                    <a:pt x="1666653" y="547744"/>
                    <a:pt x="1727785" y="125691"/>
                  </a:cubicBezTo>
                  <a:cubicBezTo>
                    <a:pt x="1737412" y="59324"/>
                    <a:pt x="1687069" y="-500"/>
                    <a:pt x="1619946" y="-500"/>
                  </a:cubicBezTo>
                  <a:lnTo>
                    <a:pt x="1619946" y="-500"/>
                  </a:lnTo>
                  <a:cubicBezTo>
                    <a:pt x="1565008" y="-500"/>
                    <a:pt x="1519755" y="40507"/>
                    <a:pt x="1511844" y="94834"/>
                  </a:cubicBezTo>
                  <a:cubicBezTo>
                    <a:pt x="1465689" y="411054"/>
                    <a:pt x="1193385" y="653868"/>
                    <a:pt x="864369" y="653868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4E97D1E-E198-D957-D019-7BDAEC06717A}"/>
                </a:ext>
              </a:extLst>
            </p:cNvPr>
            <p:cNvSpPr/>
            <p:nvPr/>
          </p:nvSpPr>
          <p:spPr>
            <a:xfrm>
              <a:off x="8909368" y="2610576"/>
              <a:ext cx="1163320" cy="1163320"/>
            </a:xfrm>
            <a:custGeom>
              <a:avLst/>
              <a:gdLst>
                <a:gd name="connsiteX0" fmla="*/ 1163320 w 1163320"/>
                <a:gd name="connsiteY0" fmla="*/ 581660 h 1163320"/>
                <a:gd name="connsiteX1" fmla="*/ 581660 w 1163320"/>
                <a:gd name="connsiteY1" fmla="*/ 1163320 h 1163320"/>
                <a:gd name="connsiteX2" fmla="*/ 0 w 1163320"/>
                <a:gd name="connsiteY2" fmla="*/ 581660 h 1163320"/>
                <a:gd name="connsiteX3" fmla="*/ 581660 w 1163320"/>
                <a:gd name="connsiteY3" fmla="*/ 0 h 1163320"/>
                <a:gd name="connsiteX4" fmla="*/ 1163320 w 1163320"/>
                <a:gd name="connsiteY4" fmla="*/ 581660 h 11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0" h="1163320">
                  <a:moveTo>
                    <a:pt x="1163320" y="581660"/>
                  </a:moveTo>
                  <a:cubicBezTo>
                    <a:pt x="1163320" y="902902"/>
                    <a:pt x="902902" y="1163320"/>
                    <a:pt x="581660" y="1163320"/>
                  </a:cubicBezTo>
                  <a:cubicBezTo>
                    <a:pt x="260418" y="1163320"/>
                    <a:pt x="0" y="902902"/>
                    <a:pt x="0" y="581660"/>
                  </a:cubicBezTo>
                  <a:cubicBezTo>
                    <a:pt x="0" y="260418"/>
                    <a:pt x="260418" y="0"/>
                    <a:pt x="581660" y="0"/>
                  </a:cubicBezTo>
                  <a:cubicBezTo>
                    <a:pt x="902902" y="0"/>
                    <a:pt x="1163320" y="260418"/>
                    <a:pt x="1163320" y="581660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E8789F-8FD7-63A9-AEB7-FC400B38F325}"/>
                </a:ext>
              </a:extLst>
            </p:cNvPr>
            <p:cNvSpPr/>
            <p:nvPr/>
          </p:nvSpPr>
          <p:spPr>
            <a:xfrm>
              <a:off x="7942650" y="2477109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B44F7F-A3B9-7544-C032-A2776E6D5851}"/>
                </a:ext>
              </a:extLst>
            </p:cNvPr>
            <p:cNvSpPr/>
            <p:nvPr/>
          </p:nvSpPr>
          <p:spPr>
            <a:xfrm>
              <a:off x="7942650" y="1733550"/>
              <a:ext cx="3096757" cy="581660"/>
            </a:xfrm>
            <a:custGeom>
              <a:avLst/>
              <a:gdLst>
                <a:gd name="connsiteX0" fmla="*/ 0 w 2326640"/>
                <a:gd name="connsiteY0" fmla="*/ 0 h 581660"/>
                <a:gd name="connsiteX1" fmla="*/ 2326640 w 2326640"/>
                <a:gd name="connsiteY1" fmla="*/ 0 h 581660"/>
                <a:gd name="connsiteX2" fmla="*/ 2326640 w 2326640"/>
                <a:gd name="connsiteY2" fmla="*/ 581660 h 581660"/>
                <a:gd name="connsiteX3" fmla="*/ 0 w 2326640"/>
                <a:gd name="connsiteY3" fmla="*/ 581660 h 58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640" h="581660">
                  <a:moveTo>
                    <a:pt x="0" y="0"/>
                  </a:moveTo>
                  <a:lnTo>
                    <a:pt x="2326640" y="0"/>
                  </a:lnTo>
                  <a:lnTo>
                    <a:pt x="2326640" y="581660"/>
                  </a:lnTo>
                  <a:lnTo>
                    <a:pt x="0" y="581660"/>
                  </a:lnTo>
                  <a:close/>
                </a:path>
              </a:pathLst>
            </a:custGeom>
            <a:solidFill>
              <a:schemeClr val="accent3"/>
            </a:solidFill>
            <a:ln w="2905" cap="flat">
              <a:noFill/>
              <a:prstDash val="solid"/>
              <a:miter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algn="ctr"/>
              <a:r>
                <a:rPr lang="en-IN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Administer</a:t>
              </a:r>
              <a:endParaRPr lang="en-IN"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FDE1C3-3B70-86E7-8816-1502C2F669C4}"/>
              </a:ext>
            </a:extLst>
          </p:cNvPr>
          <p:cNvGrpSpPr/>
          <p:nvPr/>
        </p:nvGrpSpPr>
        <p:grpSpPr>
          <a:xfrm>
            <a:off x="4574919" y="237838"/>
            <a:ext cx="3162025" cy="2320284"/>
            <a:chOff x="855740" y="1095375"/>
            <a:chExt cx="3162025" cy="23202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15D9EB-165E-25AA-A48E-985B559F8E1E}"/>
                </a:ext>
              </a:extLst>
            </p:cNvPr>
            <p:cNvGrpSpPr/>
            <p:nvPr/>
          </p:nvGrpSpPr>
          <p:grpSpPr>
            <a:xfrm>
              <a:off x="855740" y="1095375"/>
              <a:ext cx="3096757" cy="2320284"/>
              <a:chOff x="855740" y="1095375"/>
              <a:chExt cx="3096757" cy="232028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90E0AF3-BEF7-9973-D994-31541CB35C7E}"/>
                  </a:ext>
                </a:extLst>
              </p:cNvPr>
              <p:cNvGrpSpPr/>
              <p:nvPr/>
            </p:nvGrpSpPr>
            <p:grpSpPr>
              <a:xfrm>
                <a:off x="855740" y="1095375"/>
                <a:ext cx="3096757" cy="2320284"/>
                <a:chOff x="1152595" y="1733550"/>
                <a:chExt cx="3096757" cy="2320284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369A45D-1038-24A5-399B-2F5F31F1DBF9}"/>
                    </a:ext>
                  </a:extLst>
                </p:cNvPr>
                <p:cNvSpPr/>
                <p:nvPr/>
              </p:nvSpPr>
              <p:spPr>
                <a:xfrm>
                  <a:off x="1858125" y="3181344"/>
                  <a:ext cx="1729217" cy="872490"/>
                </a:xfrm>
                <a:custGeom>
                  <a:avLst/>
                  <a:gdLst>
                    <a:gd name="connsiteX0" fmla="*/ 864369 w 1729217"/>
                    <a:gd name="connsiteY0" fmla="*/ 653868 h 872490"/>
                    <a:gd name="connsiteX1" fmla="*/ 216894 w 1729217"/>
                    <a:gd name="connsiteY1" fmla="*/ 94834 h 872490"/>
                    <a:gd name="connsiteX2" fmla="*/ 108793 w 1729217"/>
                    <a:gd name="connsiteY2" fmla="*/ -500 h 872490"/>
                    <a:gd name="connsiteX3" fmla="*/ 108793 w 1729217"/>
                    <a:gd name="connsiteY3" fmla="*/ -500 h 872490"/>
                    <a:gd name="connsiteX4" fmla="*/ 924 w 1729217"/>
                    <a:gd name="connsiteY4" fmla="*/ 125691 h 872490"/>
                    <a:gd name="connsiteX5" fmla="*/ 864369 w 1729217"/>
                    <a:gd name="connsiteY5" fmla="*/ 871990 h 872490"/>
                    <a:gd name="connsiteX6" fmla="*/ 1727785 w 1729217"/>
                    <a:gd name="connsiteY6" fmla="*/ 125691 h 872490"/>
                    <a:gd name="connsiteX7" fmla="*/ 1619946 w 1729217"/>
                    <a:gd name="connsiteY7" fmla="*/ -500 h 872490"/>
                    <a:gd name="connsiteX8" fmla="*/ 1619946 w 1729217"/>
                    <a:gd name="connsiteY8" fmla="*/ -500 h 872490"/>
                    <a:gd name="connsiteX9" fmla="*/ 1511844 w 1729217"/>
                    <a:gd name="connsiteY9" fmla="*/ 94834 h 872490"/>
                    <a:gd name="connsiteX10" fmla="*/ 864369 w 1729217"/>
                    <a:gd name="connsiteY10" fmla="*/ 653868 h 87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29217" h="872490">
                      <a:moveTo>
                        <a:pt x="864369" y="653868"/>
                      </a:moveTo>
                      <a:cubicBezTo>
                        <a:pt x="535353" y="653868"/>
                        <a:pt x="263049" y="411054"/>
                        <a:pt x="216894" y="94834"/>
                      </a:cubicBezTo>
                      <a:cubicBezTo>
                        <a:pt x="208955" y="40507"/>
                        <a:pt x="163702" y="-500"/>
                        <a:pt x="108793" y="-500"/>
                      </a:cubicBezTo>
                      <a:lnTo>
                        <a:pt x="108793" y="-500"/>
                      </a:lnTo>
                      <a:cubicBezTo>
                        <a:pt x="41757" y="-500"/>
                        <a:pt x="-8673" y="59324"/>
                        <a:pt x="924" y="125691"/>
                      </a:cubicBezTo>
                      <a:cubicBezTo>
                        <a:pt x="62086" y="547744"/>
                        <a:pt x="425361" y="871990"/>
                        <a:pt x="864369" y="871990"/>
                      </a:cubicBezTo>
                      <a:cubicBezTo>
                        <a:pt x="1303377" y="871990"/>
                        <a:pt x="1666653" y="547744"/>
                        <a:pt x="1727785" y="125691"/>
                      </a:cubicBezTo>
                      <a:cubicBezTo>
                        <a:pt x="1737412" y="59324"/>
                        <a:pt x="1687069" y="-500"/>
                        <a:pt x="1619946" y="-500"/>
                      </a:cubicBezTo>
                      <a:lnTo>
                        <a:pt x="1619946" y="-500"/>
                      </a:lnTo>
                      <a:cubicBezTo>
                        <a:pt x="1565008" y="-500"/>
                        <a:pt x="1519755" y="40507"/>
                        <a:pt x="1511844" y="94834"/>
                      </a:cubicBezTo>
                      <a:cubicBezTo>
                        <a:pt x="1465689" y="411054"/>
                        <a:pt x="1193385" y="653868"/>
                        <a:pt x="864369" y="653868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0A05C38-5764-54BC-2FF8-7AFF273A475F}"/>
                    </a:ext>
                  </a:extLst>
                </p:cNvPr>
                <p:cNvSpPr/>
                <p:nvPr/>
              </p:nvSpPr>
              <p:spPr>
                <a:xfrm>
                  <a:off x="2141085" y="2599684"/>
                  <a:ext cx="1163320" cy="1163320"/>
                </a:xfrm>
                <a:custGeom>
                  <a:avLst/>
                  <a:gdLst>
                    <a:gd name="connsiteX0" fmla="*/ 1163320 w 1163320"/>
                    <a:gd name="connsiteY0" fmla="*/ 581660 h 1163320"/>
                    <a:gd name="connsiteX1" fmla="*/ 581660 w 1163320"/>
                    <a:gd name="connsiteY1" fmla="*/ 1163320 h 1163320"/>
                    <a:gd name="connsiteX2" fmla="*/ 0 w 1163320"/>
                    <a:gd name="connsiteY2" fmla="*/ 581660 h 1163320"/>
                    <a:gd name="connsiteX3" fmla="*/ 581660 w 1163320"/>
                    <a:gd name="connsiteY3" fmla="*/ 0 h 1163320"/>
                    <a:gd name="connsiteX4" fmla="*/ 1163320 w 1163320"/>
                    <a:gd name="connsiteY4" fmla="*/ 581660 h 11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320" h="1163320">
                      <a:moveTo>
                        <a:pt x="1163320" y="581660"/>
                      </a:moveTo>
                      <a:cubicBezTo>
                        <a:pt x="1163320" y="902902"/>
                        <a:pt x="902902" y="1163320"/>
                        <a:pt x="581660" y="1163320"/>
                      </a:cubicBezTo>
                      <a:cubicBezTo>
                        <a:pt x="260418" y="1163320"/>
                        <a:pt x="0" y="902902"/>
                        <a:pt x="0" y="581660"/>
                      </a:cubicBezTo>
                      <a:cubicBezTo>
                        <a:pt x="0" y="260418"/>
                        <a:pt x="260418" y="0"/>
                        <a:pt x="581660" y="0"/>
                      </a:cubicBezTo>
                      <a:cubicBezTo>
                        <a:pt x="902902" y="0"/>
                        <a:pt x="1163320" y="260418"/>
                        <a:pt x="1163320" y="58166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AA04610E-2160-B34F-8928-17ACC71C6339}"/>
                    </a:ext>
                  </a:extLst>
                </p:cNvPr>
                <p:cNvSpPr/>
                <p:nvPr/>
              </p:nvSpPr>
              <p:spPr>
                <a:xfrm>
                  <a:off x="1152595" y="1733550"/>
                  <a:ext cx="3096757" cy="581660"/>
                </a:xfrm>
                <a:custGeom>
                  <a:avLst/>
                  <a:gdLst>
                    <a:gd name="connsiteX0" fmla="*/ 0 w 2326640"/>
                    <a:gd name="connsiteY0" fmla="*/ 0 h 581660"/>
                    <a:gd name="connsiteX1" fmla="*/ 2326640 w 2326640"/>
                    <a:gd name="connsiteY1" fmla="*/ 0 h 581660"/>
                    <a:gd name="connsiteX2" fmla="*/ 2326640 w 2326640"/>
                    <a:gd name="connsiteY2" fmla="*/ 581660 h 581660"/>
                    <a:gd name="connsiteX3" fmla="*/ 0 w 2326640"/>
                    <a:gd name="connsiteY3" fmla="*/ 581660 h 581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6640" h="581660">
                      <a:moveTo>
                        <a:pt x="0" y="0"/>
                      </a:moveTo>
                      <a:lnTo>
                        <a:pt x="2326640" y="0"/>
                      </a:lnTo>
                      <a:lnTo>
                        <a:pt x="2326640" y="581660"/>
                      </a:lnTo>
                      <a:lnTo>
                        <a:pt x="0" y="58166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  <a:lumOff val="25000"/>
                  </a:schemeClr>
                </a:solidFill>
                <a:ln w="2905" cap="flat">
                  <a:noFill/>
                  <a:prstDash val="solid"/>
                  <a:miter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rtlCol="0" anchor="ctr"/>
                <a:lstStyle/>
                <a:p>
                  <a:pPr algn="ctr"/>
                  <a:r>
                    <a:rPr lang="en-IN" sz="2400" b="1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Assist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F17B3D-7168-5E28-635D-FE14F84FD8BC}"/>
                  </a:ext>
                </a:extLst>
              </p:cNvPr>
              <p:cNvSpPr txBox="1"/>
              <p:nvPr/>
            </p:nvSpPr>
            <p:spPr>
              <a:xfrm>
                <a:off x="855740" y="1916965"/>
                <a:ext cx="3096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I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0879E7-ED4E-32FC-C30B-1B2B10DD2266}"/>
                  </a:ext>
                </a:extLst>
              </p:cNvPr>
              <p:cNvSpPr txBox="1"/>
              <p:nvPr/>
            </p:nvSpPr>
            <p:spPr>
              <a:xfrm>
                <a:off x="1861367" y="2316474"/>
                <a:ext cx="1163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>
                    <a:solidFill>
                      <a:schemeClr val="bg1"/>
                    </a:solidFill>
                  </a:rPr>
                  <a:t>2</a:t>
                </a:r>
                <a:r>
                  <a:rPr lang="en-GB" sz="2400" b="1" baseline="30000">
                    <a:solidFill>
                      <a:schemeClr val="bg1"/>
                    </a:solidFill>
                  </a:rPr>
                  <a:t>nd</a:t>
                </a:r>
                <a:r>
                  <a:rPr lang="en-GB" sz="2400" b="1">
                    <a:solidFill>
                      <a:schemeClr val="bg1"/>
                    </a:solidFill>
                  </a:rPr>
                  <a:t> Tier</a:t>
                </a:r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4E4F4E7-835F-7709-947A-7B67DD64BBAA}"/>
                </a:ext>
              </a:extLst>
            </p:cNvPr>
            <p:cNvSpPr/>
            <p:nvPr/>
          </p:nvSpPr>
          <p:spPr>
            <a:xfrm>
              <a:off x="921008" y="1832047"/>
              <a:ext cx="3096757" cy="348996"/>
            </a:xfrm>
            <a:custGeom>
              <a:avLst/>
              <a:gdLst>
                <a:gd name="connsiteX0" fmla="*/ 1163070 w 2326640"/>
                <a:gd name="connsiteY0" fmla="*/ -499 h 348996"/>
                <a:gd name="connsiteX1" fmla="*/ 764429 w 2326640"/>
                <a:gd name="connsiteY1" fmla="*/ 95766 h 348996"/>
                <a:gd name="connsiteX2" fmla="*/ -250 w 2326640"/>
                <a:gd name="connsiteY2" fmla="*/ 290331 h 348996"/>
                <a:gd name="connsiteX3" fmla="*/ -250 w 2326640"/>
                <a:gd name="connsiteY3" fmla="*/ 348497 h 348996"/>
                <a:gd name="connsiteX4" fmla="*/ 764429 w 2326640"/>
                <a:gd name="connsiteY4" fmla="*/ 153932 h 348996"/>
                <a:gd name="connsiteX5" fmla="*/ 1561711 w 2326640"/>
                <a:gd name="connsiteY5" fmla="*/ 153932 h 348996"/>
                <a:gd name="connsiteX6" fmla="*/ 2326390 w 2326640"/>
                <a:gd name="connsiteY6" fmla="*/ 348497 h 348996"/>
                <a:gd name="connsiteX7" fmla="*/ 2326390 w 2326640"/>
                <a:gd name="connsiteY7" fmla="*/ 290331 h 348996"/>
                <a:gd name="connsiteX8" fmla="*/ 1561711 w 2326640"/>
                <a:gd name="connsiteY8" fmla="*/ 95766 h 348996"/>
                <a:gd name="connsiteX9" fmla="*/ 1163070 w 2326640"/>
                <a:gd name="connsiteY9" fmla="*/ -499 h 3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6640" h="348996">
                  <a:moveTo>
                    <a:pt x="1163070" y="-499"/>
                  </a:moveTo>
                  <a:cubicBezTo>
                    <a:pt x="1024411" y="-702"/>
                    <a:pt x="887718" y="32307"/>
                    <a:pt x="764429" y="95766"/>
                  </a:cubicBezTo>
                  <a:cubicBezTo>
                    <a:pt x="526938" y="218060"/>
                    <a:pt x="266877" y="290331"/>
                    <a:pt x="-250" y="290331"/>
                  </a:cubicBezTo>
                  <a:lnTo>
                    <a:pt x="-250" y="348497"/>
                  </a:lnTo>
                  <a:cubicBezTo>
                    <a:pt x="266877" y="348497"/>
                    <a:pt x="526938" y="276226"/>
                    <a:pt x="764429" y="153932"/>
                  </a:cubicBezTo>
                  <a:cubicBezTo>
                    <a:pt x="1014692" y="25588"/>
                    <a:pt x="1311449" y="25588"/>
                    <a:pt x="1561711" y="153932"/>
                  </a:cubicBezTo>
                  <a:cubicBezTo>
                    <a:pt x="1799202" y="276226"/>
                    <a:pt x="2059263" y="348497"/>
                    <a:pt x="2326390" y="348497"/>
                  </a:cubicBezTo>
                  <a:lnTo>
                    <a:pt x="2326390" y="290331"/>
                  </a:lnTo>
                  <a:cubicBezTo>
                    <a:pt x="2059263" y="290331"/>
                    <a:pt x="1799202" y="218060"/>
                    <a:pt x="1561711" y="95766"/>
                  </a:cubicBezTo>
                  <a:cubicBezTo>
                    <a:pt x="1438422" y="32307"/>
                    <a:pt x="1301729" y="-702"/>
                    <a:pt x="1163070" y="-499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F49F2E4-48C9-E880-D8FD-07BDF580AE5C}"/>
              </a:ext>
            </a:extLst>
          </p:cNvPr>
          <p:cNvSpPr txBox="1"/>
          <p:nvPr/>
        </p:nvSpPr>
        <p:spPr>
          <a:xfrm>
            <a:off x="9233258" y="1454799"/>
            <a:ext cx="116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3</a:t>
            </a:r>
            <a:r>
              <a:rPr lang="en-GB" sz="2400" b="1" baseline="30000">
                <a:solidFill>
                  <a:schemeClr val="bg1"/>
                </a:solidFill>
              </a:rPr>
              <a:t>rd</a:t>
            </a:r>
            <a:r>
              <a:rPr lang="en-GB" sz="2400" b="1">
                <a:solidFill>
                  <a:schemeClr val="bg1"/>
                </a:solidFill>
              </a:rPr>
              <a:t> Tier</a:t>
            </a:r>
          </a:p>
        </p:txBody>
      </p:sp>
      <p:pic>
        <p:nvPicPr>
          <p:cNvPr id="25" name="Picture 24" descr="A person holding a pill and a bottle&#10;&#10;AI-generated content may be incorrect.">
            <a:extLst>
              <a:ext uri="{FF2B5EF4-FFF2-40B4-BE49-F238E27FC236}">
                <a16:creationId xmlns:a16="http://schemas.microsoft.com/office/drawing/2014/main" id="{9861A9EF-3CD4-6ADD-A7DE-8D17DC2938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0749" y="2963647"/>
            <a:ext cx="5419160" cy="34682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232B87-CE29-7C4A-9CB2-C69D7019D805}"/>
              </a:ext>
            </a:extLst>
          </p:cNvPr>
          <p:cNvSpPr txBox="1"/>
          <p:nvPr/>
        </p:nvSpPr>
        <p:spPr>
          <a:xfrm>
            <a:off x="5909444" y="3072348"/>
            <a:ext cx="6144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/>
              <a:t>Why do we need to Report a change?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Safety and Accountability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Care Plans Must Be Updated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Protecting the Individual’s Rights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Legal and Regulatory Compliance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/>
              <a:t>Clear Communication</a:t>
            </a:r>
          </a:p>
          <a:p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AE4BB98-56E3-181A-6A27-F59B3986471C}"/>
              </a:ext>
            </a:extLst>
          </p:cNvPr>
          <p:cNvSpPr/>
          <p:nvPr/>
        </p:nvSpPr>
        <p:spPr>
          <a:xfrm>
            <a:off x="2533152" y="6141079"/>
            <a:ext cx="3096757" cy="581660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C000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 Administer </a:t>
            </a:r>
          </a:p>
        </p:txBody>
      </p:sp>
    </p:spTree>
    <p:extLst>
      <p:ext uri="{BB962C8B-B14F-4D97-AF65-F5344CB8AC3E}">
        <p14:creationId xmlns:p14="http://schemas.microsoft.com/office/powerpoint/2010/main" val="506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69AD-C766-8A19-1D76-DA74FBBA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541EE12-322F-94AA-8A98-259F0B787CBB}"/>
              </a:ext>
            </a:extLst>
          </p:cNvPr>
          <p:cNvGrpSpPr/>
          <p:nvPr/>
        </p:nvGrpSpPr>
        <p:grpSpPr>
          <a:xfrm>
            <a:off x="9609398" y="4540448"/>
            <a:ext cx="2566196" cy="2225895"/>
            <a:chOff x="9616228" y="4527265"/>
            <a:chExt cx="2566196" cy="2225895"/>
          </a:xfrm>
        </p:grpSpPr>
        <p:pic>
          <p:nvPicPr>
            <p:cNvPr id="4104" name="Picture 8" descr="hand PNG transparent image download, size: 4252x1604px">
              <a:extLst>
                <a:ext uri="{FF2B5EF4-FFF2-40B4-BE49-F238E27FC236}">
                  <a16:creationId xmlns:a16="http://schemas.microsoft.com/office/drawing/2014/main" id="{BA1896C5-6C9C-E553-4BF5-422F0F760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6228" y="5785156"/>
              <a:ext cx="2566196" cy="968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Light bulb cartoon isolated Royalty Free Vector Image">
              <a:extLst>
                <a:ext uri="{FF2B5EF4-FFF2-40B4-BE49-F238E27FC236}">
                  <a16:creationId xmlns:a16="http://schemas.microsoft.com/office/drawing/2014/main" id="{7798232A-80A6-DA58-9FEC-2D132B8E15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93" b="86667" l="10000" r="90000">
                          <a14:foregroundMark x1="42400" y1="5093" x2="42400" y2="5093"/>
                          <a14:foregroundMark x1="68700" y1="8796" x2="68700" y2="8796"/>
                          <a14:foregroundMark x1="83000" y1="28241" x2="83000" y2="28241"/>
                          <a14:foregroundMark x1="80700" y1="50741" x2="80700" y2="50741"/>
                          <a14:foregroundMark x1="23200" y1="60278" x2="23200" y2="60278"/>
                          <a14:foregroundMark x1="10100" y1="41574" x2="10100" y2="41574"/>
                          <a14:foregroundMark x1="19300" y1="17407" x2="19300" y2="17407"/>
                          <a14:foregroundMark x1="49300" y1="71852" x2="49300" y2="71852"/>
                          <a14:foregroundMark x1="52800" y1="83148" x2="52800" y2="83148"/>
                          <a14:foregroundMark x1="53400" y1="86667" x2="53400" y2="86667"/>
                          <a14:foregroundMark x1="49900" y1="82037" x2="61600" y2="77778"/>
                          <a14:foregroundMark x1="47100" y1="76759" x2="62600" y2="72222"/>
                          <a14:foregroundMark x1="43700" y1="73241" x2="57000" y2="72222"/>
                          <a14:foregroundMark x1="55700" y1="67870" x2="56100" y2="68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8331"/>
            <a:stretch/>
          </p:blipFill>
          <p:spPr bwMode="auto">
            <a:xfrm rot="464183">
              <a:off x="9660191" y="4527265"/>
              <a:ext cx="1447799" cy="1433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4D642E-8A03-4C9A-3699-62ACBAE300E9}"/>
              </a:ext>
            </a:extLst>
          </p:cNvPr>
          <p:cNvGrpSpPr/>
          <p:nvPr/>
        </p:nvGrpSpPr>
        <p:grpSpPr>
          <a:xfrm>
            <a:off x="9576" y="185752"/>
            <a:ext cx="2566196" cy="1999728"/>
            <a:chOff x="9576" y="185752"/>
            <a:chExt cx="2566196" cy="1999728"/>
          </a:xfrm>
        </p:grpSpPr>
        <p:pic>
          <p:nvPicPr>
            <p:cNvPr id="2" name="Picture 8" descr="hand PNG transparent image download, size: 4252x1604px">
              <a:extLst>
                <a:ext uri="{FF2B5EF4-FFF2-40B4-BE49-F238E27FC236}">
                  <a16:creationId xmlns:a16="http://schemas.microsoft.com/office/drawing/2014/main" id="{44A74656-E95D-3D8A-5BD2-6711E1378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76" y="1217476"/>
              <a:ext cx="2566196" cy="968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8BFA46-7FD0-E1E6-BBC6-379EF4A3A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00" b="93200" l="10000" r="90000">
                          <a14:foregroundMark x1="47200" y1="82800" x2="50200" y2="87600"/>
                          <a14:foregroundMark x1="50000" y1="93200" x2="50000" y2="93200"/>
                          <a14:foregroundMark x1="40400" y1="8400" x2="46000" y2="7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111" y="185752"/>
              <a:ext cx="1207234" cy="1207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904ABA-89B1-7639-D0CD-AAEF5E821B93}"/>
              </a:ext>
            </a:extLst>
          </p:cNvPr>
          <p:cNvGrpSpPr/>
          <p:nvPr/>
        </p:nvGrpSpPr>
        <p:grpSpPr>
          <a:xfrm>
            <a:off x="3497880" y="1101463"/>
            <a:ext cx="6603791" cy="4070174"/>
            <a:chOff x="3497880" y="1101463"/>
            <a:chExt cx="6603791" cy="407017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8E6F263-DB34-90E6-ED69-1030FACB2F77}"/>
                </a:ext>
              </a:extLst>
            </p:cNvPr>
            <p:cNvGrpSpPr/>
            <p:nvPr/>
          </p:nvGrpSpPr>
          <p:grpSpPr>
            <a:xfrm>
              <a:off x="8342284" y="1101463"/>
              <a:ext cx="1453928" cy="1812728"/>
              <a:chOff x="9054654" y="232051"/>
              <a:chExt cx="1529117" cy="189394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98F808-E0E1-88D5-FC2F-A3E904670A09}"/>
                  </a:ext>
                </a:extLst>
              </p:cNvPr>
              <p:cNvSpPr txBox="1"/>
              <p:nvPr/>
            </p:nvSpPr>
            <p:spPr>
              <a:xfrm>
                <a:off x="9150691" y="263948"/>
                <a:ext cx="1433080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500" b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?</a:t>
                </a: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id="{5282B98C-DFFC-C781-2667-25E47C44AC0D}"/>
                  </a:ext>
                </a:extLst>
              </p:cNvPr>
              <p:cNvSpPr/>
              <p:nvPr/>
            </p:nvSpPr>
            <p:spPr>
              <a:xfrm>
                <a:off x="9054654" y="232051"/>
                <a:ext cx="1115667" cy="1658111"/>
              </a:xfrm>
              <a:prstGeom prst="wedgeRoundRectCallout">
                <a:avLst>
                  <a:gd name="adj1" fmla="val -55997"/>
                  <a:gd name="adj2" fmla="val 68878"/>
                  <a:gd name="adj3" fmla="val 16667"/>
                </a:avLst>
              </a:prstGeom>
              <a:noFill/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A27F5D-AE20-74C3-D076-ACA50A2B45B2}"/>
                </a:ext>
              </a:extLst>
            </p:cNvPr>
            <p:cNvSpPr txBox="1"/>
            <p:nvPr/>
          </p:nvSpPr>
          <p:spPr>
            <a:xfrm>
              <a:off x="3809481" y="2152209"/>
              <a:ext cx="5799917" cy="301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FAQ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5EA9D0-5617-EDC2-4A21-53155362AC61}"/>
                </a:ext>
              </a:extLst>
            </p:cNvPr>
            <p:cNvCxnSpPr/>
            <p:nvPr/>
          </p:nvCxnSpPr>
          <p:spPr>
            <a:xfrm>
              <a:off x="3497880" y="2430347"/>
              <a:ext cx="440222" cy="343429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12F73E-4CCF-FB7D-1BFD-B9F5E1B724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9162" y="2219859"/>
              <a:ext cx="0" cy="476369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0DD76F-4552-AE1C-372C-7506A633F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7880" y="2913727"/>
              <a:ext cx="440222" cy="159164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1789CDD-679D-332E-62D0-1A383816CA54}"/>
                </a:ext>
              </a:extLst>
            </p:cNvPr>
            <p:cNvGrpSpPr/>
            <p:nvPr/>
          </p:nvGrpSpPr>
          <p:grpSpPr>
            <a:xfrm>
              <a:off x="7912403" y="1429373"/>
              <a:ext cx="602697" cy="914916"/>
              <a:chOff x="8576497" y="609781"/>
              <a:chExt cx="633865" cy="955908"/>
            </a:xfrm>
          </p:grpSpPr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E1211D29-59AC-150B-2BB0-47CAA63B0930}"/>
                  </a:ext>
                </a:extLst>
              </p:cNvPr>
              <p:cNvSpPr/>
              <p:nvPr/>
            </p:nvSpPr>
            <p:spPr>
              <a:xfrm>
                <a:off x="8576497" y="609781"/>
                <a:ext cx="598048" cy="843620"/>
              </a:xfrm>
              <a:prstGeom prst="wedgeRectCallout">
                <a:avLst>
                  <a:gd name="adj1" fmla="val -4834"/>
                  <a:gd name="adj2" fmla="val 79594"/>
                </a:avLst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F5D13-60DC-22B8-E1FD-6BFD526A8C28}"/>
                  </a:ext>
                </a:extLst>
              </p:cNvPr>
              <p:cNvSpPr txBox="1"/>
              <p:nvPr/>
            </p:nvSpPr>
            <p:spPr>
              <a:xfrm>
                <a:off x="8612315" y="642359"/>
                <a:ext cx="5980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b="1" spc="50">
                    <a:ln w="9525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?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257E669-9649-F259-CD06-E81E09DB1670}"/>
                </a:ext>
              </a:extLst>
            </p:cNvPr>
            <p:cNvGrpSpPr/>
            <p:nvPr/>
          </p:nvGrpSpPr>
          <p:grpSpPr>
            <a:xfrm>
              <a:off x="9124352" y="2313849"/>
              <a:ext cx="528903" cy="883735"/>
              <a:chOff x="9868362" y="1644388"/>
              <a:chExt cx="556255" cy="923330"/>
            </a:xfrm>
          </p:grpSpPr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C4AB4D93-A903-F27E-6E3A-1920AAD9BD36}"/>
                  </a:ext>
                </a:extLst>
              </p:cNvPr>
              <p:cNvSpPr/>
              <p:nvPr/>
            </p:nvSpPr>
            <p:spPr>
              <a:xfrm>
                <a:off x="9868362" y="1709581"/>
                <a:ext cx="536852" cy="716853"/>
              </a:xfrm>
              <a:prstGeom prst="wedgeRectCallout">
                <a:avLst>
                  <a:gd name="adj1" fmla="val -43233"/>
                  <a:gd name="adj2" fmla="val 69338"/>
                </a:avLst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D2FEC6-B49B-5329-E7C0-D5B2E7F91D4A}"/>
                  </a:ext>
                </a:extLst>
              </p:cNvPr>
              <p:cNvSpPr txBox="1"/>
              <p:nvPr/>
            </p:nvSpPr>
            <p:spPr>
              <a:xfrm>
                <a:off x="9887766" y="1644388"/>
                <a:ext cx="5368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?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EA18C0-0783-7C98-DCE3-947CC2A1ABED}"/>
                </a:ext>
              </a:extLst>
            </p:cNvPr>
            <p:cNvSpPr txBox="1"/>
            <p:nvPr/>
          </p:nvSpPr>
          <p:spPr>
            <a:xfrm>
              <a:off x="8299380" y="4136943"/>
              <a:ext cx="1802291" cy="44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questions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19180B-D5C6-73CA-6369-991D651EAD0A}"/>
                </a:ext>
              </a:extLst>
            </p:cNvPr>
            <p:cNvSpPr txBox="1"/>
            <p:nvPr/>
          </p:nvSpPr>
          <p:spPr>
            <a:xfrm>
              <a:off x="5439949" y="2136874"/>
              <a:ext cx="1802291" cy="44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asked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636E6E-6BB4-2EC1-74B3-81FCC4C574D8}"/>
                </a:ext>
              </a:extLst>
            </p:cNvPr>
            <p:cNvSpPr txBox="1"/>
            <p:nvPr/>
          </p:nvSpPr>
          <p:spPr>
            <a:xfrm>
              <a:off x="3551631" y="4578811"/>
              <a:ext cx="1802291" cy="44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/>
                <a:t>frequently</a:t>
              </a:r>
            </a:p>
          </p:txBody>
        </p:sp>
      </p:grpSp>
      <p:pic>
        <p:nvPicPr>
          <p:cNvPr id="5130" name="Picture 10" descr="Magnifying Glasses Icon PNG Transparent Background, Free Download #26754 -  FreeIconsPNG">
            <a:extLst>
              <a:ext uri="{FF2B5EF4-FFF2-40B4-BE49-F238E27FC236}">
                <a16:creationId xmlns:a16="http://schemas.microsoft.com/office/drawing/2014/main" id="{EDC00D87-4B9A-2274-B063-9A80EF52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313" y="2534197"/>
            <a:ext cx="4389814" cy="43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8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556 L -0.00235 -0.00533 C -0.00547 -0.00602 -0.0086 -0.00695 -0.01172 -0.00695 C -0.03698 -0.00787 -0.06237 -0.00486 -0.0875 -0.00834 C -0.09154 -0.00903 -0.09414 -0.01667 -0.09766 -0.01945 C -0.10013 -0.02153 -0.103 -0.0213 -0.10547 -0.02222 C -0.10742 -0.02315 -0.10912 -0.02408 -0.11094 -0.025 C -0.1138 -0.02454 -0.1168 -0.02431 -0.11953 -0.02361 C -0.12305 -0.02292 -0.1263 -0.02176 -0.12969 -0.02084 C -0.13307 -0.02037 -0.13646 -0.01991 -0.13985 -0.01945 C -0.14388 -0.01783 -0.14219 -0.01713 -0.14531 -0.02084 L -0.14531 -0.0206 C -0.14037 -0.03704 -0.14219 -0.03102 -0.13985 -0.03889 L 0.00312 -0.33889 L 0.2375 -0.08472 L 0.00234 -0.00417 " pathEditMode="relative" rAng="0" ptsTypes="AAAAAAAAAAAAAAAA">
                                      <p:cBhvr>
                                        <p:cTn id="6" dur="4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DBC227-9EDB-E83B-2DA7-E83A20039EC7}"/>
              </a:ext>
            </a:extLst>
          </p:cNvPr>
          <p:cNvGrpSpPr/>
          <p:nvPr/>
        </p:nvGrpSpPr>
        <p:grpSpPr>
          <a:xfrm>
            <a:off x="3201460" y="-761465"/>
            <a:ext cx="6270172" cy="4901641"/>
            <a:chOff x="-308667" y="2421987"/>
            <a:chExt cx="6686889" cy="51365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EC7517-FE2C-D76B-5319-B7EFD20CC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20" b="90000" l="1667" r="99667">
                          <a14:foregroundMark x1="42500" y1="6341" x2="42500" y2="6341"/>
                          <a14:foregroundMark x1="40833" y1="3902" x2="40833" y2="3902"/>
                          <a14:foregroundMark x1="8000" y1="1220" x2="8000" y2="1220"/>
                          <a14:foregroundMark x1="1667" y1="6098" x2="2000" y2="7561"/>
                          <a14:foregroundMark x1="43667" y1="3415" x2="43667" y2="3415"/>
                          <a14:foregroundMark x1="44833" y1="46098" x2="44833" y2="46098"/>
                          <a14:foregroundMark x1="53667" y1="39512" x2="53667" y2="39512"/>
                          <a14:foregroundMark x1="77833" y1="68537" x2="86167" y2="72927"/>
                          <a14:foregroundMark x1="88000" y1="70488" x2="93833" y2="70488"/>
                          <a14:foregroundMark x1="97333" y1="73902" x2="99667" y2="74634"/>
                          <a14:foregroundMark x1="62833" y1="61220" x2="62833" y2="61220"/>
                          <a14:foregroundMark x1="30500" y1="62439" x2="30500" y2="62439"/>
                          <a14:foregroundMark x1="37667" y1="60000" x2="37667" y2="60000"/>
                          <a14:foregroundMark x1="60833" y1="60244" x2="61833" y2="60244"/>
                          <a14:foregroundMark x1="38500" y1="59756" x2="38500" y2="59756"/>
                          <a14:foregroundMark x1="36833" y1="59756" x2="39667" y2="60488"/>
                          <a14:foregroundMark x1="39500" y1="59268" x2="39500" y2="59268"/>
                          <a14:foregroundMark x1="40667" y1="59268" x2="40667" y2="59268"/>
                          <a14:foregroundMark x1="41833" y1="59024" x2="44167" y2="59268"/>
                          <a14:foregroundMark x1="44667" y1="59268" x2="47161" y2="59471"/>
                          <a14:foregroundMark x1="54480" y1="60111" x2="59500" y2="60976"/>
                          <a14:foregroundMark x1="43000" y1="65610" x2="49667" y2="67317"/>
                          <a14:backgroundMark x1="51000" y1="58293" x2="50833" y2="62683"/>
                          <a14:backgroundMark x1="50667" y1="60244" x2="50355" y2="62748"/>
                        </a14:backgroundRemoval>
                      </a14:imgEffect>
                    </a14:imgLayer>
                  </a14:imgProps>
                </a:ext>
              </a:extLst>
            </a:blip>
            <a:srcRect t="56524"/>
            <a:stretch/>
          </p:blipFill>
          <p:spPr>
            <a:xfrm>
              <a:off x="282222" y="5636367"/>
              <a:ext cx="6096000" cy="1922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10" descr="Vinyl Decorative Wall 3d Pharmacy | Syrup | 115x80cm : Amazon.co.uk: DIY &amp; Tools">
              <a:extLst>
                <a:ext uri="{FF2B5EF4-FFF2-40B4-BE49-F238E27FC236}">
                  <a16:creationId xmlns:a16="http://schemas.microsoft.com/office/drawing/2014/main" id="{C442C9C9-FCC2-A3C7-E2B9-75B4A0DAC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-308667" y="2421987"/>
              <a:ext cx="4079748" cy="2957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Vinyl Decorative Wall 3d Pharmacy | Syrup | 115x80cm : Amazon.co.uk: DIY &amp; Tools">
              <a:extLst>
                <a:ext uri="{FF2B5EF4-FFF2-40B4-BE49-F238E27FC236}">
                  <a16:creationId xmlns:a16="http://schemas.microsoft.com/office/drawing/2014/main" id="{55BDAC95-BE2A-CFD1-3A55-42ECD8A911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07" b="90187" l="9884" r="90116">
                          <a14:foregroundMark x1="36047" y1="5607" x2="58721" y2="14953"/>
                          <a14:foregroundMark x1="36047" y1="10280" x2="47093" y2="24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2739792" y="5196257"/>
              <a:ext cx="893304" cy="1107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90BA44-76DC-B34C-7EC7-A40507526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6933" y1="71200" x2="55600" y2="70200"/>
                          <a14:foregroundMark x1="60333" y1="67900" x2="62200" y2="69300"/>
                          <a14:foregroundMark x1="75800" y1="86100" x2="75800" y2="86100"/>
                          <a14:foregroundMark x1="69133" y1="76800" x2="69805" y2="75731"/>
                          <a14:backgroundMark x1="25733" y1="64200" x2="31867" y2="57900"/>
                          <a14:backgroundMark x1="31867" y1="57900" x2="32133" y2="57900"/>
                          <a14:backgroundMark x1="62400" y1="61600" x2="69533" y2="64400"/>
                          <a14:backgroundMark x1="52667" y1="40800" x2="82800" y2="43400"/>
                          <a14:backgroundMark x1="82800" y1="43400" x2="84467" y2="43100"/>
                          <a14:backgroundMark x1="50000" y1="32800" x2="90600" y2="19800"/>
                          <a14:backgroundMark x1="90600" y1="19800" x2="90600" y2="19800"/>
                          <a14:backgroundMark x1="89600" y1="84900" x2="89600" y2="84900"/>
                          <a14:backgroundMark x1="12067" y1="53000" x2="24200" y2="65600"/>
                          <a14:backgroundMark x1="23133" y1="60300" x2="22067" y2="70800"/>
                          <a14:backgroundMark x1="22067" y1="70800" x2="22067" y2="70800"/>
                          <a14:backgroundMark x1="69467" y1="74300" x2="71067" y2="82200"/>
                          <a14:backgroundMark x1="71067" y1="82200" x2="71200" y2="82200"/>
                          <a14:backgroundMark x1="71933" y1="75100" x2="71200" y2="81900"/>
                          <a14:backgroundMark x1="71000" y1="72100" x2="71667" y2="82700"/>
                          <a14:backgroundMark x1="32467" y1="74300" x2="36600" y2="76400"/>
                          <a14:backgroundMark x1="53533" y1="87000" x2="53533" y2="8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0030" t="58800" r="30245" b="20986"/>
            <a:stretch/>
          </p:blipFill>
          <p:spPr>
            <a:xfrm rot="360864" flipH="1">
              <a:off x="2111477" y="5626395"/>
              <a:ext cx="2564781" cy="749610"/>
            </a:xfrm>
            <a:prstGeom prst="ellipse">
              <a:avLst/>
            </a:prstGeom>
          </p:spPr>
        </p:pic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F32EC907-FEC2-6FDC-E5C3-9DBD13A4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37" t="12990" r="18283" b="9032"/>
          <a:stretch/>
        </p:blipFill>
        <p:spPr bwMode="auto">
          <a:xfrm>
            <a:off x="261348" y="2172356"/>
            <a:ext cx="2097912" cy="426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3C86A-723D-DF93-965C-54C7F74C5CF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8" b="89910" l="10000" r="90000">
                        <a14:foregroundMark x1="29800" y1="10021" x2="29800" y2="10021"/>
                        <a14:foregroundMark x1="33600" y1="9882" x2="33600" y2="9882"/>
                        <a14:foregroundMark x1="37800" y1="10021" x2="38800" y2="10021"/>
                        <a14:foregroundMark x1="42500" y1="10021" x2="42500" y2="10021"/>
                        <a14:foregroundMark x1="77600" y1="10021" x2="77600" y2="10021"/>
                        <a14:foregroundMark x1="85900" y1="16632" x2="85900" y2="16632"/>
                        <a14:foregroundMark x1="85600" y1="13152" x2="85600" y2="16980"/>
                        <a14:foregroundMark x1="84900" y1="11273" x2="84900" y2="14196"/>
                        <a14:foregroundMark x1="38500" y1="9882" x2="45500" y2="9534"/>
                        <a14:foregroundMark x1="49300" y1="9186" x2="54700" y2="9673"/>
                        <a14:foregroundMark x1="58000" y1="9186" x2="63400" y2="9534"/>
                        <a14:foregroundMark x1="66400" y1="8977" x2="71900" y2="8977"/>
                        <a14:foregroundMark x1="71200" y1="9325" x2="77900" y2="9186"/>
                        <a14:foregroundMark x1="79600" y1="8977" x2="84900" y2="8838"/>
                        <a14:foregroundMark x1="85900" y1="8977" x2="85100" y2="11969"/>
                        <a14:foregroundMark x1="67200" y1="67223" x2="74400" y2="66319"/>
                        <a14:foregroundMark x1="78400" y1="64927" x2="79400" y2="59429"/>
                        <a14:foregroundMark x1="79400" y1="58873" x2="80900" y2="48156"/>
                        <a14:foregroundMark x1="81100" y1="45233" x2="81100" y2="42589"/>
                        <a14:foregroundMark x1="82100" y1="38761" x2="82400" y2="39666"/>
                        <a14:foregroundMark x1="83600" y1="19207" x2="83800" y2="27697"/>
                        <a14:foregroundMark x1="83800" y1="27697" x2="83400" y2="28253"/>
                        <a14:foregroundMark x1="83400" y1="29923" x2="83400" y2="32707"/>
                        <a14:foregroundMark x1="83286" y1="35978" x2="83600" y2="36743"/>
                        <a14:foregroundMark x1="82600" y1="34308" x2="83286" y2="35978"/>
                        <a14:foregroundMark x1="81900" y1="45372" x2="80900" y2="47599"/>
                        <a14:foregroundMark x1="81100" y1="39805" x2="81100" y2="39805"/>
                        <a14:foregroundMark x1="81620" y1="40919" x2="81400" y2="42450"/>
                        <a14:foregroundMark x1="81900" y1="38970" x2="81620" y2="40919"/>
                        <a14:foregroundMark x1="82400" y1="40919" x2="82400" y2="42241"/>
                        <a14:foregroundMark x1="82300" y1="39805" x2="82700" y2="40849"/>
                        <a14:foregroundMark x1="82900" y1="37926" x2="82700" y2="39318"/>
                        <a14:foregroundMark x1="83100" y1="35560" x2="82800" y2="36047"/>
                        <a14:foregroundMark x1="80700" y1="52401" x2="78800" y2="62004"/>
                        <a14:foregroundMark x1="79300" y1="59081" x2="79300" y2="59081"/>
                        <a14:foregroundMark x1="79700" y1="58733" x2="79800" y2="58942"/>
                        <a14:foregroundMark x1="79900" y1="59777" x2="80000" y2="60264"/>
                        <a14:backgroundMark x1="83300" y1="36604" x2="83300" y2="36604"/>
                        <a14:backgroundMark x1="83500" y1="36395" x2="83400" y2="36952"/>
                        <a14:backgroundMark x1="83400" y1="35978" x2="83400" y2="35978"/>
                        <a14:backgroundMark x1="82700" y1="40919" x2="82700" y2="40919"/>
                        <a14:backgroundMark x1="82600" y1="42310" x2="82600" y2="42310"/>
                        <a14:backgroundMark x1="82000" y1="45511" x2="82000" y2="45720"/>
                        <a14:backgroundMark x1="79400" y1="65692" x2="7950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056" y="883308"/>
            <a:ext cx="3748938" cy="538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5F08D92-44AC-F5FF-D2A3-BD45ED348111}"/>
              </a:ext>
            </a:extLst>
          </p:cNvPr>
          <p:cNvGrpSpPr/>
          <p:nvPr/>
        </p:nvGrpSpPr>
        <p:grpSpPr>
          <a:xfrm>
            <a:off x="5772396" y="3065050"/>
            <a:ext cx="8875096" cy="4362199"/>
            <a:chOff x="2398" y="2848600"/>
            <a:chExt cx="8875096" cy="4362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6B2BE-72E1-5424-36A3-F1E68516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8F3F0"/>
                </a:clrFrom>
                <a:clrTo>
                  <a:srgbClr val="F8F3F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64" b="89974" l="10000" r="90000">
                          <a14:foregroundMark x1="21100" y1="8575" x2="21100" y2="8575"/>
                          <a14:foregroundMark x1="47300" y1="6464" x2="47900" y2="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16137" b="42264"/>
            <a:stretch/>
          </p:blipFill>
          <p:spPr>
            <a:xfrm>
              <a:off x="1290152" y="3049936"/>
              <a:ext cx="7587342" cy="39595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6380DB-B40F-3A9A-4F19-D71330C2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99" b="99281" l="1961" r="91877">
                          <a14:foregroundMark x1="8403" y1="10072" x2="3922" y2="25899"/>
                          <a14:foregroundMark x1="3922" y1="25899" x2="4202" y2="26978"/>
                          <a14:foregroundMark x1="1961" y1="52518" x2="3922" y2="60791"/>
                          <a14:foregroundMark x1="12605" y1="6115" x2="21569" y2="9353"/>
                          <a14:foregroundMark x1="22129" y1="9712" x2="48459" y2="14748"/>
                          <a14:foregroundMark x1="7283" y1="7194" x2="9804" y2="5036"/>
                          <a14:foregroundMark x1="7283" y1="93165" x2="18207" y2="86691"/>
                          <a14:foregroundMark x1="18207" y1="86691" x2="30532" y2="85612"/>
                          <a14:foregroundMark x1="30532" y1="85612" x2="42297" y2="94245"/>
                          <a14:foregroundMark x1="42297" y1="94245" x2="50140" y2="95683"/>
                          <a14:foregroundMark x1="4202" y1="98561" x2="35014" y2="99281"/>
                          <a14:foregroundMark x1="35014" y1="99281" x2="35014" y2="99281"/>
                          <a14:foregroundMark x1="14566" y1="81295" x2="20728" y2="74101"/>
                          <a14:foregroundMark x1="20728" y1="52878" x2="22689" y2="48201"/>
                          <a14:foregroundMark x1="89636" y1="55755" x2="89636" y2="55755"/>
                          <a14:foregroundMark x1="33613" y1="1799" x2="36695" y2="3597"/>
                          <a14:foregroundMark x1="37535" y1="2878" x2="76190" y2="10791"/>
                          <a14:foregroundMark x1="82073" y1="31295" x2="84314" y2="36331"/>
                          <a14:foregroundMark x1="82633" y1="36331" x2="82633" y2="36331"/>
                          <a14:foregroundMark x1="80952" y1="33813" x2="80952" y2="33813"/>
                          <a14:foregroundMark x1="80952" y1="31295" x2="80952" y2="31295"/>
                          <a14:foregroundMark x1="80952" y1="30576" x2="80952" y2="30576"/>
                          <a14:foregroundMark x1="89387" y1="41007" x2="90196" y2="45683"/>
                          <a14:foregroundMark x1="89138" y1="39568" x2="89387" y2="41007"/>
                          <a14:foregroundMark x1="89076" y1="39209" x2="89138" y2="39568"/>
                          <a14:foregroundMark x1="89937" y1="39568" x2="90196" y2="41007"/>
                          <a14:foregroundMark x1="89356" y1="36331" x2="89937" y2="39568"/>
                          <a14:foregroundMark x1="87395" y1="41007" x2="87955" y2="43165"/>
                          <a14:foregroundMark x1="87115" y1="39928" x2="87395" y2="41007"/>
                          <a14:foregroundMark x1="91597" y1="45324" x2="91877" y2="46763"/>
                          <a14:foregroundMark x1="76751" y1="16187" x2="76751" y2="16547"/>
                          <a14:foregroundMark x1="77031" y1="13669" x2="77031" y2="13669"/>
                          <a14:backgroundMark x1="87675" y1="34173" x2="87395" y2="33813"/>
                          <a14:backgroundMark x1="85994" y1="41007" x2="85994" y2="41007"/>
                          <a14:backgroundMark x1="86275" y1="39568" x2="86275" y2="39568"/>
                          <a14:backgroundMark x1="53782" y1="34532" x2="54902" y2="348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98" y="2848600"/>
              <a:ext cx="5062048" cy="43621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Picture 13" descr="Effervescent GIF - Effervescent - Discover &amp; Share GIFs">
            <a:extLst>
              <a:ext uri="{FF2B5EF4-FFF2-40B4-BE49-F238E27FC236}">
                <a16:creationId xmlns:a16="http://schemas.microsoft.com/office/drawing/2014/main" id="{FB6E9F73-8B27-3302-6F32-A80D7C25D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8736" y="217801"/>
            <a:ext cx="3417039" cy="341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glass of water with water splashing&#10;&#10;AI-generated content may be incorrect.">
            <a:extLst>
              <a:ext uri="{FF2B5EF4-FFF2-40B4-BE49-F238E27FC236}">
                <a16:creationId xmlns:a16="http://schemas.microsoft.com/office/drawing/2014/main" id="{8EE98EA4-E15A-EB52-CE86-8E0E0C3C446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416007" y="-785436"/>
            <a:ext cx="2397105" cy="395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ack of pills in a box&#10;&#10;AI-generated content may be incorrect.">
            <a:extLst>
              <a:ext uri="{FF2B5EF4-FFF2-40B4-BE49-F238E27FC236}">
                <a16:creationId xmlns:a16="http://schemas.microsoft.com/office/drawing/2014/main" id="{2E3A6125-40D6-6DE0-67F1-482256F0501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444B53"/>
              </a:clrFrom>
              <a:clrTo>
                <a:srgbClr val="444B5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97549" l="1961" r="89706">
                        <a14:foregroundMark x1="30719" y1="69608" x2="10294" y2="46324"/>
                        <a14:foregroundMark x1="10294" y1="46324" x2="25490" y2="35294"/>
                        <a14:foregroundMark x1="19608" y1="70833" x2="2124" y2="35539"/>
                        <a14:foregroundMark x1="2124" y1="35539" x2="6209" y2="25245"/>
                        <a14:foregroundMark x1="55229" y1="97549" x2="54412" y2="8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62549" y="-551464"/>
            <a:ext cx="5851322" cy="390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stack of pills in blisters&#10;&#10;AI-generated content may be incorrect.">
            <a:extLst>
              <a:ext uri="{FF2B5EF4-FFF2-40B4-BE49-F238E27FC236}">
                <a16:creationId xmlns:a16="http://schemas.microsoft.com/office/drawing/2014/main" id="{B3B0C0D6-F1CA-5D15-2329-148FA0A5583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/>
        </p:blipFill>
        <p:spPr>
          <a:xfrm>
            <a:off x="-320040" y="3040363"/>
            <a:ext cx="4297680" cy="3718152"/>
          </a:xfrm>
          <a:prstGeom prst="rect">
            <a:avLst/>
          </a:prstGeom>
        </p:spPr>
      </p:pic>
      <p:pic>
        <p:nvPicPr>
          <p:cNvPr id="19" name="Picture 6" descr="Dose of the colored pills in the glass 2462165 Stock Photo at Vecteezy">
            <a:extLst>
              <a:ext uri="{FF2B5EF4-FFF2-40B4-BE49-F238E27FC236}">
                <a16:creationId xmlns:a16="http://schemas.microsoft.com/office/drawing/2014/main" id="{DCFC7C39-D4F1-62F9-AA46-47CC2A6DE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clrChange>
              <a:clrFrom>
                <a:srgbClr val="E8E5F0"/>
              </a:clrFrom>
              <a:clrTo>
                <a:srgbClr val="E8E5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749" b="96042" l="2532" r="90348">
                        <a14:foregroundMark x1="6171" y1="13193" x2="55696" y2="63061"/>
                        <a14:foregroundMark x1="55696" y1="63061" x2="64715" y2="68074"/>
                        <a14:foregroundMark x1="64715" y1="68074" x2="75949" y2="57388"/>
                        <a14:foregroundMark x1="75949" y1="57388" x2="83070" y2="30475"/>
                        <a14:foregroundMark x1="83070" y1="30475" x2="83070" y2="19393"/>
                        <a14:foregroundMark x1="83070" y1="19393" x2="54905" y2="5673"/>
                        <a14:foregroundMark x1="54905" y1="5673" x2="40506" y2="3166"/>
                        <a14:foregroundMark x1="40506" y1="3166" x2="10285" y2="7520"/>
                        <a14:foregroundMark x1="10285" y1="7520" x2="13608" y2="13588"/>
                        <a14:foregroundMark x1="32120" y1="15303" x2="67563" y2="33905"/>
                        <a14:foregroundMark x1="21044" y1="13588" x2="63291" y2="46042"/>
                        <a14:foregroundMark x1="63291" y1="46042" x2="63449" y2="44063"/>
                        <a14:foregroundMark x1="3956" y1="21108" x2="13766" y2="26121"/>
                        <a14:foregroundMark x1="5222" y1="25198" x2="14715" y2="59763"/>
                        <a14:foregroundMark x1="14715" y1="59763" x2="25791" y2="69789"/>
                        <a14:foregroundMark x1="25791" y1="69789" x2="37975" y2="67678"/>
                        <a14:foregroundMark x1="37975" y1="67678" x2="41772" y2="53034"/>
                        <a14:foregroundMark x1="41772" y1="53034" x2="37658" y2="43140"/>
                        <a14:foregroundMark x1="37658" y1="43140" x2="25316" y2="30739"/>
                        <a14:foregroundMark x1="25316" y1="30739" x2="12975" y2="23483"/>
                        <a14:foregroundMark x1="12975" y1="23483" x2="5538" y2="27836"/>
                        <a14:foregroundMark x1="9810" y1="58575" x2="14399" y2="74802"/>
                        <a14:foregroundMark x1="12500" y1="77704" x2="12500" y2="77704"/>
                        <a14:foregroundMark x1="77215" y1="60686" x2="73576" y2="82850"/>
                        <a14:foregroundMark x1="25949" y1="91161" x2="41297" y2="91953"/>
                        <a14:foregroundMark x1="41297" y1="91953" x2="61551" y2="91557"/>
                        <a14:foregroundMark x1="13449" y1="86016" x2="28006" y2="93536"/>
                        <a14:foregroundMark x1="28006" y1="93536" x2="52215" y2="95646"/>
                        <a14:foregroundMark x1="52215" y1="95646" x2="72310" y2="89842"/>
                        <a14:foregroundMark x1="78165" y1="80871" x2="77690" y2="84697"/>
                        <a14:foregroundMark x1="79114" y1="74011" x2="78165" y2="80871"/>
                        <a14:foregroundMark x1="76424" y1="86807" x2="74367" y2="90237"/>
                        <a14:foregroundMark x1="77690" y1="84697" x2="76424" y2="86807"/>
                        <a14:foregroundMark x1="62658" y1="95515" x2="62658" y2="95515"/>
                        <a14:foregroundMark x1="60127" y1="96042" x2="76424" y2="89182"/>
                        <a14:foregroundMark x1="81329" y1="68734" x2="81329" y2="79947"/>
                        <a14:foregroundMark x1="78639" y1="86807" x2="78323" y2="87731"/>
                        <a14:foregroundMark x1="81013" y1="80871" x2="78639" y2="86807"/>
                        <a14:foregroundMark x1="81329" y1="79947" x2="81013" y2="80871"/>
                        <a14:foregroundMark x1="66614" y1="5937" x2="66614" y2="5937"/>
                        <a14:foregroundMark x1="69937" y1="7124" x2="69937" y2="7124"/>
                        <a14:foregroundMark x1="90348" y1="22823" x2="90348" y2="22823"/>
                        <a14:foregroundMark x1="66772" y1="10422" x2="71519" y2="39710"/>
                        <a14:foregroundMark x1="84810" y1="13061" x2="89241" y2="21372"/>
                        <a14:foregroundMark x1="89241" y1="21372" x2="89241" y2="21768"/>
                        <a14:foregroundMark x1="15823" y1="14116" x2="51582" y2="11609"/>
                        <a14:foregroundMark x1="51582" y1="11609" x2="59019" y2="12533"/>
                        <a14:foregroundMark x1="15506" y1="41689" x2="57753" y2="35092"/>
                        <a14:foregroundMark x1="57753" y1="35092" x2="59494" y2="35092"/>
                        <a14:foregroundMark x1="88608" y1="15831" x2="88608" y2="15831"/>
                        <a14:foregroundMark x1="3323" y1="22427" x2="3323" y2="22427"/>
                        <a14:foregroundMark x1="2848" y1="22032" x2="3797" y2="23879"/>
                        <a14:foregroundMark x1="6329" y1="20053" x2="6329" y2="20053"/>
                        <a14:foregroundMark x1="2690" y1="21768" x2="5380" y2="24538"/>
                        <a14:foregroundMark x1="61709" y1="53034" x2="61709" y2="53034"/>
                        <a14:foregroundMark x1="84810" y1="40237" x2="80696" y2="51187"/>
                        <a14:foregroundMark x1="80696" y1="51187" x2="84019" y2="50528"/>
                        <a14:foregroundMark x1="54114" y1="4749" x2="54114" y2="4749"/>
                        <a14:backgroundMark x1="79114" y1="86807" x2="79114" y2="86807"/>
                        <a14:backgroundMark x1="81013" y1="80871" x2="81013" y2="80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3293" y="2831814"/>
            <a:ext cx="3131470" cy="375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D78780-17DC-0781-2B81-9FA773ADCF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75" b="89869" l="9961" r="89844">
                        <a14:foregroundMark x1="44141" y1="45403" x2="44141" y2="45403"/>
                        <a14:foregroundMark x1="45410" y1="47467" x2="45410" y2="47467"/>
                        <a14:foregroundMark x1="38867" y1="17448" x2="31543" y2="750"/>
                        <a14:foregroundMark x1="31543" y1="750" x2="31543" y2="750"/>
                        <a14:foregroundMark x1="35449" y1="375" x2="35449" y2="2064"/>
                        <a14:foregroundMark x1="36133" y1="750" x2="36328" y2="6567"/>
                        <a14:foregroundMark x1="26198" y1="5441" x2="26272" y2="3302"/>
                        <a14:foregroundMark x1="26172" y1="6191" x2="26198" y2="5441"/>
                        <a14:foregroundMark x1="42811" y1="34522" x2="42873" y2="34794"/>
                        <a14:foregroundMark x1="42259" y1="32083" x2="42811" y2="34522"/>
                        <a14:foregroundMark x1="42089" y1="31332" x2="42259" y2="32083"/>
                        <a14:foregroundMark x1="41238" y1="27580" x2="41621" y2="29268"/>
                        <a14:foregroundMark x1="40699" y1="25200" x2="41238" y2="27580"/>
                        <a14:foregroundMark x1="39719" y1="20877" x2="39945" y2="21873"/>
                        <a14:foregroundMark x1="36816" y1="8068" x2="39295" y2="19006"/>
                        <a14:foregroundMark x1="25879" y1="4315" x2="25977" y2="188"/>
                        <a14:foregroundMark x1="25977" y1="3565" x2="26367" y2="750"/>
                        <a14:foregroundMark x1="26270" y1="3189" x2="26270" y2="3189"/>
                        <a14:foregroundMark x1="25684" y1="4878" x2="26074" y2="375"/>
                        <a14:foregroundMark x1="25977" y1="2814" x2="25977" y2="2814"/>
                        <a14:foregroundMark x1="25999" y1="3451" x2="26953" y2="6754"/>
                        <a14:foregroundMark x1="25977" y1="3377" x2="25997" y2="3445"/>
                        <a14:foregroundMark x1="25977" y1="563" x2="26074" y2="3940"/>
                        <a14:foregroundMark x1="25684" y1="3940" x2="25684" y2="7505"/>
                        <a14:foregroundMark x1="25586" y1="3002" x2="25488" y2="563"/>
                        <a14:backgroundMark x1="19336" y1="6567" x2="19336" y2="6567"/>
                        <a14:backgroundMark x1="17676" y1="11820" x2="17676" y2="11820"/>
                        <a14:backgroundMark x1="32227" y1="30394" x2="32227" y2="30394"/>
                        <a14:backgroundMark x1="31836" y1="28330" x2="31836" y2="28330"/>
                        <a14:backgroundMark x1="33789" y1="33771" x2="33789" y2="33771"/>
                        <a14:backgroundMark x1="34277" y1="35460" x2="34277" y2="35460"/>
                        <a14:backgroundMark x1="16895" y1="65103" x2="25977" y2="59287"/>
                        <a14:backgroundMark x1="41602" y1="27580" x2="41602" y2="27580"/>
                        <a14:backgroundMark x1="42090" y1="29268" x2="42090" y2="29268"/>
                        <a14:backgroundMark x1="42871" y1="32083" x2="42871" y2="32083"/>
                        <a14:backgroundMark x1="42578" y1="31332" x2="42578" y2="31332"/>
                        <a14:backgroundMark x1="42188" y1="30019" x2="42188" y2="30019"/>
                        <a14:backgroundMark x1="43066" y1="34522" x2="43066" y2="34522"/>
                        <a14:backgroundMark x1="43164" y1="35460" x2="43164" y2="35460"/>
                        <a14:backgroundMark x1="42969" y1="35460" x2="42969" y2="35460"/>
                        <a14:backgroundMark x1="42969" y1="34709" x2="43262" y2="35835"/>
                        <a14:backgroundMark x1="40625" y1="21388" x2="41309" y2="24765"/>
                        <a14:backgroundMark x1="39844" y1="18386" x2="40430" y2="20075"/>
                        <a14:backgroundMark x1="41992" y1="28705" x2="42480" y2="30769"/>
                        <a14:backgroundMark x1="21484" y1="3940" x2="21484" y2="3940"/>
                        <a14:backgroundMark x1="23047" y1="1501" x2="23047" y2="1501"/>
                        <a14:backgroundMark x1="23633" y1="3752" x2="23633" y2="2814"/>
                      </a14:backgroundRemoval>
                    </a14:imgEffect>
                  </a14:imgLayer>
                </a14:imgProps>
              </a:ext>
            </a:extLst>
          </a:blip>
          <a:srcRect l="12971" r="37081" b="1775"/>
          <a:stretch/>
        </p:blipFill>
        <p:spPr>
          <a:xfrm>
            <a:off x="6506448" y="443684"/>
            <a:ext cx="4871708" cy="498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medical form with a grid&#10;&#10;AI-generated content may be incorrect.">
            <a:extLst>
              <a:ext uri="{FF2B5EF4-FFF2-40B4-BE49-F238E27FC236}">
                <a16:creationId xmlns:a16="http://schemas.microsoft.com/office/drawing/2014/main" id="{5B12574E-D9E1-3B66-6328-AEEBC10BEFF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rcRect/>
          <a:stretch/>
        </p:blipFill>
        <p:spPr>
          <a:xfrm>
            <a:off x="-887764" y="5164622"/>
            <a:ext cx="2874652" cy="2061290"/>
          </a:xfrm>
          <a:prstGeom prst="rect">
            <a:avLst/>
          </a:prstGeom>
        </p:spPr>
      </p:pic>
      <p:pic>
        <p:nvPicPr>
          <p:cNvPr id="24" name="Picture 23" descr="A nurse and an old person sitting on a couch&#10;&#10;AI-generated content may be incorrect.">
            <a:extLst>
              <a:ext uri="{FF2B5EF4-FFF2-40B4-BE49-F238E27FC236}">
                <a16:creationId xmlns:a16="http://schemas.microsoft.com/office/drawing/2014/main" id="{08C8D7B9-8090-BBDB-7BE8-66A090576A80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4791441" y="2224932"/>
            <a:ext cx="3115148" cy="207777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9457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1446 4.07407E-6 C 0.31042 4.07407E-6 0.42891 -0.07223 0.42891 -0.13079 L 0.42891 -0.2613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183350-7676-8E17-3310-CBF7095C22E6}"/>
              </a:ext>
            </a:extLst>
          </p:cNvPr>
          <p:cNvGrpSpPr/>
          <p:nvPr/>
        </p:nvGrpSpPr>
        <p:grpSpPr>
          <a:xfrm>
            <a:off x="0" y="-260126"/>
            <a:ext cx="10195560" cy="3545257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895EB25-5799-69B6-C924-CA85A91231FA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970716-F030-6B77-D423-8EDEC2EA046E}"/>
                </a:ext>
              </a:extLst>
            </p:cNvPr>
            <p:cNvSpPr txBox="1"/>
            <p:nvPr/>
          </p:nvSpPr>
          <p:spPr>
            <a:xfrm>
              <a:off x="2734638" y="956673"/>
              <a:ext cx="7192138" cy="156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refuse to administer if something doesn't look right?</a:t>
              </a:r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13DE8C-F120-529F-F9C8-577DE5E79C02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859849-F43D-D60C-E7FA-48468F2F8E98}"/>
              </a:ext>
            </a:extLst>
          </p:cNvPr>
          <p:cNvGrpSpPr/>
          <p:nvPr/>
        </p:nvGrpSpPr>
        <p:grpSpPr>
          <a:xfrm>
            <a:off x="4320540" y="3311071"/>
            <a:ext cx="7871460" cy="4485375"/>
            <a:chOff x="1355398" y="3617243"/>
            <a:chExt cx="11172425" cy="324379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D4EF9CCA-853B-B6D2-1808-5BA75262C170}"/>
                </a:ext>
              </a:extLst>
            </p:cNvPr>
            <p:cNvSpPr/>
            <p:nvPr/>
          </p:nvSpPr>
          <p:spPr>
            <a:xfrm flipH="1">
              <a:off x="1355398" y="3703290"/>
              <a:ext cx="11172425" cy="2413230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D9E245-930E-09DB-DCB3-CAE0598AFB8B}"/>
                </a:ext>
              </a:extLst>
            </p:cNvPr>
            <p:cNvSpPr txBox="1"/>
            <p:nvPr/>
          </p:nvSpPr>
          <p:spPr>
            <a:xfrm>
              <a:off x="2246964" y="3617243"/>
              <a:ext cx="86254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Yes,</a:t>
              </a:r>
            </a:p>
            <a:p>
              <a:pPr algn="ctr"/>
              <a:r>
                <a:rPr lang="en-GB" sz="3600"/>
                <a:t>If anything about a medication doesn't look right, a care worker must stop, not administer, and contact the office immediately.</a:t>
              </a:r>
            </a:p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9E7AD9-B96C-B6CB-28C2-021C44DDC170}"/>
                </a:ext>
              </a:extLst>
            </p:cNvPr>
            <p:cNvSpPr txBox="1"/>
            <p:nvPr/>
          </p:nvSpPr>
          <p:spPr>
            <a:xfrm>
              <a:off x="10464542" y="3706324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7D16DBE-FE44-CBFA-FD9A-C070A2A29AB7}"/>
              </a:ext>
            </a:extLst>
          </p:cNvPr>
          <p:cNvSpPr/>
          <p:nvPr/>
        </p:nvSpPr>
        <p:spPr>
          <a:xfrm>
            <a:off x="9364027" y="143565"/>
            <a:ext cx="2755052" cy="407744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23ECF4-9D55-E5EE-84DA-035965FD8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9" b="99281" l="1961" r="91877">
                        <a14:foregroundMark x1="8403" y1="10072" x2="3922" y2="25899"/>
                        <a14:foregroundMark x1="3922" y1="25899" x2="4202" y2="26978"/>
                        <a14:foregroundMark x1="1961" y1="52518" x2="3922" y2="60791"/>
                        <a14:foregroundMark x1="12605" y1="6115" x2="21569" y2="9353"/>
                        <a14:foregroundMark x1="22129" y1="9712" x2="48459" y2="14748"/>
                        <a14:foregroundMark x1="7283" y1="7194" x2="9804" y2="5036"/>
                        <a14:foregroundMark x1="7283" y1="93165" x2="18207" y2="86691"/>
                        <a14:foregroundMark x1="18207" y1="86691" x2="30532" y2="85612"/>
                        <a14:foregroundMark x1="30532" y1="85612" x2="42297" y2="94245"/>
                        <a14:foregroundMark x1="42297" y1="94245" x2="50140" y2="95683"/>
                        <a14:foregroundMark x1="4202" y1="98561" x2="35014" y2="99281"/>
                        <a14:foregroundMark x1="35014" y1="99281" x2="35014" y2="99281"/>
                        <a14:foregroundMark x1="14566" y1="81295" x2="20728" y2="74101"/>
                        <a14:foregroundMark x1="20728" y1="52878" x2="22689" y2="48201"/>
                        <a14:foregroundMark x1="89636" y1="55755" x2="89636" y2="55755"/>
                        <a14:foregroundMark x1="33613" y1="1799" x2="36695" y2="3597"/>
                        <a14:foregroundMark x1="37535" y1="2878" x2="76190" y2="10791"/>
                        <a14:foregroundMark x1="82073" y1="31295" x2="84314" y2="36331"/>
                        <a14:foregroundMark x1="82633" y1="36331" x2="82633" y2="36331"/>
                        <a14:foregroundMark x1="80952" y1="33813" x2="80952" y2="33813"/>
                        <a14:foregroundMark x1="80952" y1="31295" x2="80952" y2="31295"/>
                        <a14:foregroundMark x1="80952" y1="30576" x2="80952" y2="30576"/>
                        <a14:foregroundMark x1="89387" y1="41007" x2="90196" y2="45683"/>
                        <a14:foregroundMark x1="89138" y1="39568" x2="89387" y2="41007"/>
                        <a14:foregroundMark x1="89076" y1="39209" x2="89138" y2="39568"/>
                        <a14:foregroundMark x1="89937" y1="39568" x2="90196" y2="41007"/>
                        <a14:foregroundMark x1="89356" y1="36331" x2="89937" y2="39568"/>
                        <a14:foregroundMark x1="87395" y1="41007" x2="87955" y2="43165"/>
                        <a14:foregroundMark x1="87115" y1="39928" x2="87395" y2="41007"/>
                        <a14:foregroundMark x1="91597" y1="45324" x2="91877" y2="46763"/>
                        <a14:foregroundMark x1="76751" y1="16187" x2="76751" y2="16547"/>
                        <a14:foregroundMark x1="77031" y1="13669" x2="77031" y2="13669"/>
                        <a14:backgroundMark x1="87675" y1="34173" x2="87395" y2="33813"/>
                        <a14:backgroundMark x1="85994" y1="41007" x2="85994" y2="41007"/>
                        <a14:backgroundMark x1="86275" y1="39568" x2="86275" y2="39568"/>
                        <a14:backgroundMark x1="53782" y1="34532" x2="54902" y2="34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95801"/>
            <a:ext cx="5062048" cy="436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6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B8EA1-963E-FB70-1DE2-F4859EF97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F5D178-CAE7-B07A-7059-987F08B34A68}"/>
              </a:ext>
            </a:extLst>
          </p:cNvPr>
          <p:cNvGrpSpPr/>
          <p:nvPr/>
        </p:nvGrpSpPr>
        <p:grpSpPr>
          <a:xfrm>
            <a:off x="0" y="143565"/>
            <a:ext cx="10917463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DA032E0-AFD6-9FD3-6443-D512E8DA7617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2470DC-1634-0B31-F08D-B71EDE1A5D42}"/>
                </a:ext>
              </a:extLst>
            </p:cNvPr>
            <p:cNvSpPr txBox="1"/>
            <p:nvPr/>
          </p:nvSpPr>
          <p:spPr>
            <a:xfrm>
              <a:off x="1958692" y="862706"/>
              <a:ext cx="723007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temporarily increase the level of support if the client asks just for that visit?</a:t>
              </a:r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D533E6-1B73-10DB-4723-472A8ADA4686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32FEC7-72E3-C46E-EA06-7CECED2952D0}"/>
              </a:ext>
            </a:extLst>
          </p:cNvPr>
          <p:cNvGrpSpPr/>
          <p:nvPr/>
        </p:nvGrpSpPr>
        <p:grpSpPr>
          <a:xfrm>
            <a:off x="3488209" y="3463627"/>
            <a:ext cx="8837659" cy="4336320"/>
            <a:chOff x="1895855" y="4324296"/>
            <a:chExt cx="10296144" cy="326992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97BDE01E-D19A-C2FA-5787-2AF0A21FE8BA}"/>
                </a:ext>
              </a:extLst>
            </p:cNvPr>
            <p:cNvSpPr/>
            <p:nvPr/>
          </p:nvSpPr>
          <p:spPr>
            <a:xfrm flipH="1">
              <a:off x="1895855" y="4324296"/>
              <a:ext cx="10296144" cy="2367290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F29796-136D-3CF1-FAD0-4709F5950036}"/>
                </a:ext>
              </a:extLst>
            </p:cNvPr>
            <p:cNvSpPr txBox="1"/>
            <p:nvPr/>
          </p:nvSpPr>
          <p:spPr>
            <a:xfrm>
              <a:off x="2946617" y="4439506"/>
              <a:ext cx="7604547" cy="2367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No,</a:t>
              </a:r>
            </a:p>
            <a:p>
              <a:pPr algn="ctr"/>
              <a:r>
                <a:rPr lang="en-GB" sz="3600"/>
                <a:t>Contact the office, they can authorise an emergency change. A care worker cannot make that decision alone.</a:t>
              </a:r>
            </a:p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9F4EFC-BC13-F951-7CB2-A28DB3D08BF3}"/>
                </a:ext>
              </a:extLst>
            </p:cNvPr>
            <p:cNvSpPr txBox="1"/>
            <p:nvPr/>
          </p:nvSpPr>
          <p:spPr>
            <a:xfrm>
              <a:off x="10228776" y="4439506"/>
              <a:ext cx="1927341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DC25A0-721F-04F9-7C98-29586C6216B9}"/>
              </a:ext>
            </a:extLst>
          </p:cNvPr>
          <p:cNvSpPr/>
          <p:nvPr/>
        </p:nvSpPr>
        <p:spPr>
          <a:xfrm>
            <a:off x="9318384" y="142854"/>
            <a:ext cx="2644719" cy="553196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6699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</a:rPr>
              <a:t>Changing Levels</a:t>
            </a:r>
            <a:endParaRPr lang="en-IN" sz="2400" b="1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14" name="Picture 13" descr="A pack of pills in a box&#10;&#10;AI-generated content may be incorrect.">
            <a:extLst>
              <a:ext uri="{FF2B5EF4-FFF2-40B4-BE49-F238E27FC236}">
                <a16:creationId xmlns:a16="http://schemas.microsoft.com/office/drawing/2014/main" id="{C5AA826B-6119-EBDE-DC8E-C747979507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44B53"/>
              </a:clrFrom>
              <a:clrTo>
                <a:srgbClr val="444B5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7549" l="1961" r="89706">
                        <a14:foregroundMark x1="30719" y1="69608" x2="10294" y2="46324"/>
                        <a14:foregroundMark x1="10294" y1="46324" x2="25490" y2="35294"/>
                        <a14:foregroundMark x1="19608" y1="70833" x2="2124" y2="35539"/>
                        <a14:foregroundMark x1="2124" y1="35539" x2="6209" y2="25245"/>
                        <a14:foregroundMark x1="55229" y1="97549" x2="54412" y2="8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2769815"/>
            <a:ext cx="5851322" cy="390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5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C138-9C26-8858-0E0B-9DA15A84D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517E26-281A-ED6A-2B8D-8C0EAA58372D}"/>
              </a:ext>
            </a:extLst>
          </p:cNvPr>
          <p:cNvGrpSpPr/>
          <p:nvPr/>
        </p:nvGrpSpPr>
        <p:grpSpPr>
          <a:xfrm>
            <a:off x="0" y="0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F22CC553-B1A9-B0F2-5DD8-F3203D090161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D77BA8-8D17-B2B7-FBCE-CD3B5B58458E}"/>
                </a:ext>
              </a:extLst>
            </p:cNvPr>
            <p:cNvSpPr txBox="1"/>
            <p:nvPr/>
          </p:nvSpPr>
          <p:spPr>
            <a:xfrm>
              <a:off x="2359384" y="1056376"/>
              <a:ext cx="762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What if the client says they've taken their medication but we're not sure?</a:t>
              </a:r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966750-3663-610D-3506-EA406A5599C5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70C6AE-1367-133C-CA7A-F75C041754C0}"/>
              </a:ext>
            </a:extLst>
          </p:cNvPr>
          <p:cNvGrpSpPr/>
          <p:nvPr/>
        </p:nvGrpSpPr>
        <p:grpSpPr>
          <a:xfrm>
            <a:off x="5197334" y="3695638"/>
            <a:ext cx="6477254" cy="4642413"/>
            <a:chOff x="1895856" y="4324296"/>
            <a:chExt cx="10398508" cy="3192608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84F62A1-6655-E0CC-8D0A-0C38074C0926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2C6B94-E4E7-6F54-3F36-6577436D62DF}"/>
                </a:ext>
              </a:extLst>
            </p:cNvPr>
            <p:cNvSpPr txBox="1"/>
            <p:nvPr/>
          </p:nvSpPr>
          <p:spPr>
            <a:xfrm>
              <a:off x="3254368" y="4363367"/>
              <a:ext cx="75791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/>
                <a:t>Document what the client said, note any concerns, and report to the office.</a:t>
              </a:r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488AC1-8453-E3DE-2435-688545D6FCD4}"/>
                </a:ext>
              </a:extLst>
            </p:cNvPr>
            <p:cNvSpPr txBox="1"/>
            <p:nvPr/>
          </p:nvSpPr>
          <p:spPr>
            <a:xfrm>
              <a:off x="10367025" y="4362194"/>
              <a:ext cx="1927339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962FC8-790A-46A8-CF66-C049050A2D0D}"/>
              </a:ext>
            </a:extLst>
          </p:cNvPr>
          <p:cNvSpPr/>
          <p:nvPr/>
        </p:nvSpPr>
        <p:spPr>
          <a:xfrm>
            <a:off x="9157898" y="157892"/>
            <a:ext cx="2755052" cy="407744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Prompt</a:t>
            </a:r>
          </a:p>
        </p:txBody>
      </p:sp>
      <p:pic>
        <p:nvPicPr>
          <p:cNvPr id="19" name="Picture 18" descr="A nurse and an old person sitting on a couch&#10;&#10;AI-generated content may be incorrect.">
            <a:extLst>
              <a:ext uri="{FF2B5EF4-FFF2-40B4-BE49-F238E27FC236}">
                <a16:creationId xmlns:a16="http://schemas.microsoft.com/office/drawing/2014/main" id="{1AF43283-7F17-8F48-6231-95AFEDB74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0510" y="3429000"/>
            <a:ext cx="5144923" cy="3431623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4478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7869-BEFC-9951-EE0D-29498BBB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B49F19-B9B9-A5A0-9F27-2AF6F8945EE0}"/>
              </a:ext>
            </a:extLst>
          </p:cNvPr>
          <p:cNvGrpSpPr/>
          <p:nvPr/>
        </p:nvGrpSpPr>
        <p:grpSpPr>
          <a:xfrm>
            <a:off x="0" y="-203907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8E1CB1D1-65DA-EB77-7745-B1E99B46A550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FF0EE2-8A0A-0375-855E-7CDED026B111}"/>
                </a:ext>
              </a:extLst>
            </p:cNvPr>
            <p:cNvSpPr txBox="1"/>
            <p:nvPr/>
          </p:nvSpPr>
          <p:spPr>
            <a:xfrm>
              <a:off x="2359384" y="882093"/>
              <a:ext cx="76260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What if the client asks us to do something at assist level that isn't in the care plan?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86BD2-D2D3-5249-38E9-59FB2E225694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01C6FD-78E9-1B6B-0552-F33D1300249C}"/>
              </a:ext>
            </a:extLst>
          </p:cNvPr>
          <p:cNvGrpSpPr/>
          <p:nvPr/>
        </p:nvGrpSpPr>
        <p:grpSpPr>
          <a:xfrm>
            <a:off x="4565904" y="3323270"/>
            <a:ext cx="7626096" cy="4823460"/>
            <a:chOff x="1895856" y="4324296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3CBD155F-1D6B-6813-43E7-4A0A2B6467AA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CFC94E-7AEF-2AB5-3A07-F5F8C2BEA692}"/>
                </a:ext>
              </a:extLst>
            </p:cNvPr>
            <p:cNvSpPr txBox="1"/>
            <p:nvPr/>
          </p:nvSpPr>
          <p:spPr>
            <a:xfrm>
              <a:off x="2823190" y="4455935"/>
              <a:ext cx="768404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/>
                <a:t>Don’t do it contact the office so the care plan can be updated, then it can happen safely.</a:t>
              </a:r>
            </a:p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D49B49-CD94-01C4-1C1F-26CBF05F488D}"/>
                </a:ext>
              </a:extLst>
            </p:cNvPr>
            <p:cNvSpPr txBox="1"/>
            <p:nvPr/>
          </p:nvSpPr>
          <p:spPr>
            <a:xfrm>
              <a:off x="9632367" y="4324296"/>
              <a:ext cx="1927339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D6AEB77-273D-5CCA-39E5-6A56DB459831}"/>
              </a:ext>
            </a:extLst>
          </p:cNvPr>
          <p:cNvSpPr/>
          <p:nvPr/>
        </p:nvSpPr>
        <p:spPr>
          <a:xfrm>
            <a:off x="9777753" y="223394"/>
            <a:ext cx="2286463" cy="407744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6699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771A52-2A18-7F8E-BC5C-6783562026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38" b="89910" l="10000" r="90000">
                        <a14:foregroundMark x1="29800" y1="10021" x2="29800" y2="10021"/>
                        <a14:foregroundMark x1="33600" y1="9882" x2="33600" y2="9882"/>
                        <a14:foregroundMark x1="37800" y1="10021" x2="38800" y2="10021"/>
                        <a14:foregroundMark x1="42500" y1="10021" x2="42500" y2="10021"/>
                        <a14:foregroundMark x1="77600" y1="10021" x2="77600" y2="10021"/>
                        <a14:foregroundMark x1="85900" y1="16632" x2="85900" y2="16632"/>
                        <a14:foregroundMark x1="85600" y1="13152" x2="85600" y2="16980"/>
                        <a14:foregroundMark x1="84900" y1="11273" x2="84900" y2="14196"/>
                        <a14:foregroundMark x1="38500" y1="9882" x2="45500" y2="9534"/>
                        <a14:foregroundMark x1="49300" y1="9186" x2="54700" y2="9673"/>
                        <a14:foregroundMark x1="58000" y1="9186" x2="63400" y2="9534"/>
                        <a14:foregroundMark x1="66400" y1="8977" x2="71900" y2="8977"/>
                        <a14:foregroundMark x1="71200" y1="9325" x2="77900" y2="9186"/>
                        <a14:foregroundMark x1="79600" y1="8977" x2="84900" y2="8838"/>
                        <a14:foregroundMark x1="85900" y1="8977" x2="85100" y2="11969"/>
                        <a14:foregroundMark x1="67200" y1="67223" x2="74400" y2="66319"/>
                        <a14:foregroundMark x1="78400" y1="64927" x2="79400" y2="59429"/>
                        <a14:foregroundMark x1="79400" y1="58873" x2="80900" y2="48156"/>
                        <a14:foregroundMark x1="81100" y1="45233" x2="81100" y2="42589"/>
                        <a14:foregroundMark x1="82100" y1="38761" x2="82400" y2="39666"/>
                        <a14:foregroundMark x1="83600" y1="19207" x2="83800" y2="27697"/>
                        <a14:foregroundMark x1="83800" y1="27697" x2="83400" y2="28253"/>
                        <a14:foregroundMark x1="83400" y1="29923" x2="83400" y2="32707"/>
                        <a14:foregroundMark x1="83286" y1="35978" x2="83600" y2="36743"/>
                        <a14:foregroundMark x1="82600" y1="34308" x2="83286" y2="35978"/>
                        <a14:foregroundMark x1="81900" y1="45372" x2="80900" y2="47599"/>
                        <a14:foregroundMark x1="81100" y1="39805" x2="81100" y2="39805"/>
                        <a14:foregroundMark x1="81620" y1="40919" x2="81400" y2="42450"/>
                        <a14:foregroundMark x1="81900" y1="38970" x2="81620" y2="40919"/>
                        <a14:foregroundMark x1="82400" y1="40919" x2="82400" y2="42241"/>
                        <a14:foregroundMark x1="82300" y1="39805" x2="82700" y2="40849"/>
                        <a14:foregroundMark x1="82900" y1="37926" x2="82700" y2="39318"/>
                        <a14:foregroundMark x1="83100" y1="35560" x2="82800" y2="36047"/>
                        <a14:foregroundMark x1="80700" y1="52401" x2="78800" y2="62004"/>
                        <a14:foregroundMark x1="79300" y1="59081" x2="79300" y2="59081"/>
                        <a14:foregroundMark x1="79700" y1="58733" x2="79800" y2="58942"/>
                        <a14:foregroundMark x1="79900" y1="59777" x2="80000" y2="60264"/>
                        <a14:backgroundMark x1="83300" y1="36604" x2="83300" y2="36604"/>
                        <a14:backgroundMark x1="83500" y1="36395" x2="83400" y2="36952"/>
                        <a14:backgroundMark x1="83400" y1="35978" x2="83400" y2="35978"/>
                        <a14:backgroundMark x1="82700" y1="40919" x2="82700" y2="40919"/>
                        <a14:backgroundMark x1="82600" y1="42310" x2="82600" y2="42310"/>
                        <a14:backgroundMark x1="82000" y1="45511" x2="82000" y2="45720"/>
                        <a14:backgroundMark x1="79400" y1="65692" x2="7950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10" y="2185219"/>
            <a:ext cx="3569924" cy="512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6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945CD-0521-EADD-CB2F-7A78ED246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712" y="2513004"/>
            <a:ext cx="2781688" cy="2362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AF0E1B-C3D9-E284-883D-BAB982C13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72"/>
          <a:stretch>
            <a:fillRect/>
          </a:stretch>
        </p:blipFill>
        <p:spPr>
          <a:xfrm>
            <a:off x="2784717" y="5140961"/>
            <a:ext cx="7230484" cy="52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05C5F-E793-BA1B-1AE3-C0EDA94B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93" y="5140961"/>
            <a:ext cx="2143424" cy="523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53C5B-E030-8B82-4D5C-CD52901156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086" r="54768"/>
          <a:stretch>
            <a:fillRect/>
          </a:stretch>
        </p:blipFill>
        <p:spPr>
          <a:xfrm>
            <a:off x="641293" y="5151118"/>
            <a:ext cx="853162" cy="498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A7FCA-2509-7692-D280-EC58179163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311" t="3086"/>
          <a:stretch>
            <a:fillRect/>
          </a:stretch>
        </p:blipFill>
        <p:spPr>
          <a:xfrm>
            <a:off x="1699260" y="5151119"/>
            <a:ext cx="880651" cy="498549"/>
          </a:xfrm>
          <a:prstGeom prst="rect">
            <a:avLst/>
          </a:prstGeom>
        </p:spPr>
      </p:pic>
      <p:pic>
        <p:nvPicPr>
          <p:cNvPr id="6" name="Graphic 5" descr="Cursor outline">
            <a:extLst>
              <a:ext uri="{FF2B5EF4-FFF2-40B4-BE49-F238E27FC236}">
                <a16:creationId xmlns:a16="http://schemas.microsoft.com/office/drawing/2014/main" id="{BFDBC430-76F1-BF2C-F37B-89D1E96D8A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9487" y="5943600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ursor outline">
            <a:extLst>
              <a:ext uri="{FF2B5EF4-FFF2-40B4-BE49-F238E27FC236}">
                <a16:creationId xmlns:a16="http://schemas.microsoft.com/office/drawing/2014/main" id="{15C02F63-8824-2320-0495-5C538D8002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087" y="5928359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Graphic 9" descr="Cursor outline">
            <a:extLst>
              <a:ext uri="{FF2B5EF4-FFF2-40B4-BE49-F238E27FC236}">
                <a16:creationId xmlns:a16="http://schemas.microsoft.com/office/drawing/2014/main" id="{90961152-77CB-F2A8-4433-D9B6BBBA07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050" y="5767515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Graphic 12" descr="Cursor outline">
            <a:extLst>
              <a:ext uri="{FF2B5EF4-FFF2-40B4-BE49-F238E27FC236}">
                <a16:creationId xmlns:a16="http://schemas.microsoft.com/office/drawing/2014/main" id="{DD66C4D2-4CDF-A3C4-839E-A68443286B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0450" y="5767515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A0333-934F-1E42-482F-5509E1DDBC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998" b="51824"/>
          <a:stretch>
            <a:fillRect/>
          </a:stretch>
        </p:blipFill>
        <p:spPr>
          <a:xfrm>
            <a:off x="3694669" y="3066435"/>
            <a:ext cx="3849774" cy="725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C19F19-86CF-CFB2-A0D8-B001491AB4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237" r="59315" b="30586"/>
          <a:stretch>
            <a:fillRect/>
          </a:stretch>
        </p:blipFill>
        <p:spPr>
          <a:xfrm>
            <a:off x="3694669" y="3490818"/>
            <a:ext cx="1714958" cy="793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2B4FB-D4E0-893A-3A68-D31A5378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30"/>
          <a:stretch>
            <a:fillRect/>
          </a:stretch>
        </p:blipFill>
        <p:spPr>
          <a:xfrm>
            <a:off x="3624865" y="3938661"/>
            <a:ext cx="3989382" cy="1150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4D2D28-4607-D3E1-13A9-1F856B5C0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874" y="650090"/>
            <a:ext cx="1867161" cy="5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BE5731-6F5E-08BC-2403-940741CCD7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669" y="158608"/>
            <a:ext cx="3413649" cy="5991664"/>
          </a:xfrm>
          <a:prstGeom prst="rect">
            <a:avLst/>
          </a:prstGeom>
        </p:spPr>
      </p:pic>
      <p:pic>
        <p:nvPicPr>
          <p:cNvPr id="16" name="Picture 15" descr="A computer screen with a screen with a logo&#10;&#10;AI-generated content may be incorrect.">
            <a:extLst>
              <a:ext uri="{FF2B5EF4-FFF2-40B4-BE49-F238E27FC236}">
                <a16:creationId xmlns:a16="http://schemas.microsoft.com/office/drawing/2014/main" id="{8DDBFA44-E5A4-35C4-65DB-FA0C8582FC1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/>
          </a:stretch>
        </p:blipFill>
        <p:spPr>
          <a:xfrm>
            <a:off x="4379084" y="515006"/>
            <a:ext cx="2711675" cy="15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065 -0.08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00065 -0.087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00065 -0.087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00065 -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5A3E6-51AF-A451-4B03-F2FCCFAF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995B36-F8AC-2663-811C-F4E7B3D17587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703C4DBC-DBCE-1444-A3B1-9F52CCE900A5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3301E6-D032-2551-0D77-63CB1D748261}"/>
                </a:ext>
              </a:extLst>
            </p:cNvPr>
            <p:cNvSpPr txBox="1"/>
            <p:nvPr/>
          </p:nvSpPr>
          <p:spPr>
            <a:xfrm>
              <a:off x="1895856" y="1120755"/>
              <a:ext cx="79367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a care worker leave medication out for a client to take after they've left?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0E8793-2BE6-0F70-6814-183160A8272B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350DDB-885F-593B-51BF-640904D41BA6}"/>
              </a:ext>
            </a:extLst>
          </p:cNvPr>
          <p:cNvGrpSpPr/>
          <p:nvPr/>
        </p:nvGrpSpPr>
        <p:grpSpPr>
          <a:xfrm>
            <a:off x="4356848" y="3024453"/>
            <a:ext cx="7762231" cy="5915671"/>
            <a:chOff x="1895856" y="4324296"/>
            <a:chExt cx="10296144" cy="3232904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F493F5D-D53A-90CA-2468-E4177409010C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304947-E67F-1B59-CE0C-579982671169}"/>
                </a:ext>
              </a:extLst>
            </p:cNvPr>
            <p:cNvSpPr txBox="1"/>
            <p:nvPr/>
          </p:nvSpPr>
          <p:spPr>
            <a:xfrm>
              <a:off x="3758010" y="4434616"/>
              <a:ext cx="6227752" cy="1564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/>
                <a:t>Generally no, but there is a narrow exception that requires a risk assessment, care plan documentation.</a:t>
              </a:r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503AC5-D0EF-43EA-5385-34EB0E6ECEA0}"/>
                </a:ext>
              </a:extLst>
            </p:cNvPr>
            <p:cNvSpPr txBox="1"/>
            <p:nvPr/>
          </p:nvSpPr>
          <p:spPr>
            <a:xfrm>
              <a:off x="9894245" y="44024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12F86E7-BC74-4C48-DE4E-CA78459EF3B5}"/>
              </a:ext>
            </a:extLst>
          </p:cNvPr>
          <p:cNvSpPr/>
          <p:nvPr/>
        </p:nvSpPr>
        <p:spPr>
          <a:xfrm>
            <a:off x="8628612" y="179248"/>
            <a:ext cx="3435288" cy="516801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6699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Important Questions</a:t>
            </a:r>
            <a:endParaRPr lang="en-IN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6" descr="Dose of the colored pills in the glass 2462165 Stock Photo at Vecteezy">
            <a:extLst>
              <a:ext uri="{FF2B5EF4-FFF2-40B4-BE49-F238E27FC236}">
                <a16:creationId xmlns:a16="http://schemas.microsoft.com/office/drawing/2014/main" id="{E77D6218-60A2-6CD4-449E-12F5E1239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E8E5F0"/>
              </a:clrFrom>
              <a:clrTo>
                <a:srgbClr val="E8E5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49" b="96042" l="2532" r="90348">
                        <a14:foregroundMark x1="6171" y1="13193" x2="55696" y2="63061"/>
                        <a14:foregroundMark x1="55696" y1="63061" x2="64715" y2="68074"/>
                        <a14:foregroundMark x1="64715" y1="68074" x2="75949" y2="57388"/>
                        <a14:foregroundMark x1="75949" y1="57388" x2="83070" y2="30475"/>
                        <a14:foregroundMark x1="83070" y1="30475" x2="83070" y2="19393"/>
                        <a14:foregroundMark x1="83070" y1="19393" x2="54905" y2="5673"/>
                        <a14:foregroundMark x1="54905" y1="5673" x2="40506" y2="3166"/>
                        <a14:foregroundMark x1="40506" y1="3166" x2="10285" y2="7520"/>
                        <a14:foregroundMark x1="10285" y1="7520" x2="13608" y2="13588"/>
                        <a14:foregroundMark x1="32120" y1="15303" x2="67563" y2="33905"/>
                        <a14:foregroundMark x1="21044" y1="13588" x2="63291" y2="46042"/>
                        <a14:foregroundMark x1="63291" y1="46042" x2="63449" y2="44063"/>
                        <a14:foregroundMark x1="3956" y1="21108" x2="13766" y2="26121"/>
                        <a14:foregroundMark x1="5222" y1="25198" x2="14715" y2="59763"/>
                        <a14:foregroundMark x1="14715" y1="59763" x2="25791" y2="69789"/>
                        <a14:foregroundMark x1="25791" y1="69789" x2="37975" y2="67678"/>
                        <a14:foregroundMark x1="37975" y1="67678" x2="41772" y2="53034"/>
                        <a14:foregroundMark x1="41772" y1="53034" x2="37658" y2="43140"/>
                        <a14:foregroundMark x1="37658" y1="43140" x2="25316" y2="30739"/>
                        <a14:foregroundMark x1="25316" y1="30739" x2="12975" y2="23483"/>
                        <a14:foregroundMark x1="12975" y1="23483" x2="5538" y2="27836"/>
                        <a14:foregroundMark x1="9810" y1="58575" x2="14399" y2="74802"/>
                        <a14:foregroundMark x1="12500" y1="77704" x2="12500" y2="77704"/>
                        <a14:foregroundMark x1="77215" y1="60686" x2="73576" y2="82850"/>
                        <a14:foregroundMark x1="25949" y1="91161" x2="41297" y2="91953"/>
                        <a14:foregroundMark x1="41297" y1="91953" x2="61551" y2="91557"/>
                        <a14:foregroundMark x1="13449" y1="86016" x2="28006" y2="93536"/>
                        <a14:foregroundMark x1="28006" y1="93536" x2="52215" y2="95646"/>
                        <a14:foregroundMark x1="52215" y1="95646" x2="72310" y2="89842"/>
                        <a14:foregroundMark x1="78165" y1="80871" x2="77690" y2="84697"/>
                        <a14:foregroundMark x1="79114" y1="74011" x2="78165" y2="80871"/>
                        <a14:foregroundMark x1="76424" y1="86807" x2="74367" y2="90237"/>
                        <a14:foregroundMark x1="77690" y1="84697" x2="76424" y2="86807"/>
                        <a14:foregroundMark x1="62658" y1="95515" x2="62658" y2="95515"/>
                        <a14:foregroundMark x1="60127" y1="96042" x2="76424" y2="89182"/>
                        <a14:foregroundMark x1="81329" y1="68734" x2="81329" y2="79947"/>
                        <a14:foregroundMark x1="78639" y1="86807" x2="78323" y2="87731"/>
                        <a14:foregroundMark x1="81013" y1="80871" x2="78639" y2="86807"/>
                        <a14:foregroundMark x1="81329" y1="79947" x2="81013" y2="80871"/>
                        <a14:foregroundMark x1="66614" y1="5937" x2="66614" y2="5937"/>
                        <a14:foregroundMark x1="69937" y1="7124" x2="69937" y2="7124"/>
                        <a14:foregroundMark x1="90348" y1="22823" x2="90348" y2="22823"/>
                        <a14:foregroundMark x1="66772" y1="10422" x2="71519" y2="39710"/>
                        <a14:foregroundMark x1="84810" y1="13061" x2="89241" y2="21372"/>
                        <a14:foregroundMark x1="89241" y1="21372" x2="89241" y2="21768"/>
                        <a14:foregroundMark x1="15823" y1="14116" x2="51582" y2="11609"/>
                        <a14:foregroundMark x1="51582" y1="11609" x2="59019" y2="12533"/>
                        <a14:foregroundMark x1="15506" y1="41689" x2="57753" y2="35092"/>
                        <a14:foregroundMark x1="57753" y1="35092" x2="59494" y2="35092"/>
                        <a14:foregroundMark x1="88608" y1="15831" x2="88608" y2="15831"/>
                        <a14:foregroundMark x1="3323" y1="22427" x2="3323" y2="22427"/>
                        <a14:foregroundMark x1="2848" y1="22032" x2="3797" y2="23879"/>
                        <a14:foregroundMark x1="6329" y1="20053" x2="6329" y2="20053"/>
                        <a14:foregroundMark x1="2690" y1="21768" x2="5380" y2="24538"/>
                        <a14:foregroundMark x1="61709" y1="53034" x2="61709" y2="53034"/>
                        <a14:foregroundMark x1="84810" y1="40237" x2="80696" y2="51187"/>
                        <a14:foregroundMark x1="80696" y1="51187" x2="84019" y2="50528"/>
                        <a14:foregroundMark x1="54114" y1="4749" x2="54114" y2="4749"/>
                        <a14:backgroundMark x1="79114" y1="86807" x2="79114" y2="86807"/>
                        <a14:backgroundMark x1="81013" y1="80871" x2="81013" y2="80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0005" y="2962560"/>
            <a:ext cx="3131470" cy="375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DFFDA-E220-1D32-3EFB-5CF30498F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dical form with a grid&#10;&#10;AI-generated content may be incorrect.">
            <a:extLst>
              <a:ext uri="{FF2B5EF4-FFF2-40B4-BE49-F238E27FC236}">
                <a16:creationId xmlns:a16="http://schemas.microsoft.com/office/drawing/2014/main" id="{B30D4B12-11ED-15E8-09B5-D9E5217DF5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9253" b="16016"/>
          <a:stretch/>
        </p:blipFill>
        <p:spPr>
          <a:xfrm>
            <a:off x="32005" y="3559725"/>
            <a:ext cx="4399523" cy="31547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47DFAD-9554-DE52-A143-4351566F180A}"/>
              </a:ext>
            </a:extLst>
          </p:cNvPr>
          <p:cNvGrpSpPr/>
          <p:nvPr/>
        </p:nvGrpSpPr>
        <p:grpSpPr>
          <a:xfrm>
            <a:off x="0" y="143565"/>
            <a:ext cx="10296144" cy="3154710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94A3459-8144-05B1-08DA-04BFC7D3222B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A47B7-E910-C5B0-3982-08C44E0C8D46}"/>
                </a:ext>
              </a:extLst>
            </p:cNvPr>
            <p:cNvSpPr txBox="1"/>
            <p:nvPr/>
          </p:nvSpPr>
          <p:spPr>
            <a:xfrm>
              <a:off x="2359384" y="938192"/>
              <a:ext cx="76260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What if a family member gives medication on a day out or overnight do we need to record it?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45DBD1-CA9D-9217-88BC-C1A2B1D1196A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51D334-C08E-6378-5874-8B41E96AC786}"/>
              </a:ext>
            </a:extLst>
          </p:cNvPr>
          <p:cNvGrpSpPr/>
          <p:nvPr/>
        </p:nvGrpSpPr>
        <p:grpSpPr>
          <a:xfrm>
            <a:off x="3609682" y="2949020"/>
            <a:ext cx="8582318" cy="4033486"/>
            <a:chOff x="1895856" y="3899554"/>
            <a:chExt cx="10296145" cy="403348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11A30B6-1F96-E859-F4EC-D079DCD4C8E8}"/>
                </a:ext>
              </a:extLst>
            </p:cNvPr>
            <p:cNvSpPr/>
            <p:nvPr/>
          </p:nvSpPr>
          <p:spPr>
            <a:xfrm flipH="1">
              <a:off x="1895856" y="4324295"/>
              <a:ext cx="10296145" cy="3608745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100335-1698-89AA-225A-1D9115ACFC1A}"/>
                </a:ext>
              </a:extLst>
            </p:cNvPr>
            <p:cNvSpPr txBox="1"/>
            <p:nvPr/>
          </p:nvSpPr>
          <p:spPr>
            <a:xfrm>
              <a:off x="3445076" y="4697506"/>
              <a:ext cx="719770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Yes,</a:t>
              </a:r>
              <a:r>
                <a:rPr lang="en-GB" sz="3600"/>
                <a:t> it needs to be recorded, and the arrangement needs to be agreed and documented in the care plan before it happens.</a:t>
              </a:r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AF9F98-E8C1-D4D0-43C4-1825B6A0746E}"/>
                </a:ext>
              </a:extLst>
            </p:cNvPr>
            <p:cNvSpPr txBox="1"/>
            <p:nvPr/>
          </p:nvSpPr>
          <p:spPr>
            <a:xfrm>
              <a:off x="10113996" y="3899554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AE6775-863E-F44F-AF76-81744D18B415}"/>
              </a:ext>
            </a:extLst>
          </p:cNvPr>
          <p:cNvSpPr/>
          <p:nvPr/>
        </p:nvSpPr>
        <p:spPr>
          <a:xfrm>
            <a:off x="7487493" y="143565"/>
            <a:ext cx="4337496" cy="273313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6699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GB" sz="2400" i="1">
                <a:solidFill>
                  <a:schemeClr val="bg1"/>
                </a:solidFill>
              </a:rPr>
              <a:t>Important Questions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D33F0-B98C-4633-F544-F84B028F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8E7A98-0DB9-04E8-FC77-4E23024D9E66}"/>
              </a:ext>
            </a:extLst>
          </p:cNvPr>
          <p:cNvGrpSpPr/>
          <p:nvPr/>
        </p:nvGrpSpPr>
        <p:grpSpPr>
          <a:xfrm>
            <a:off x="0" y="-91402"/>
            <a:ext cx="10296144" cy="3629243"/>
            <a:chOff x="0" y="143565"/>
            <a:chExt cx="10296144" cy="315471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A71AB080-D0F7-DA78-3768-0B881AC5CEE7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D06DE9-03B6-A6F2-F37D-DBF5E4D69D4B}"/>
                </a:ext>
              </a:extLst>
            </p:cNvPr>
            <p:cNvSpPr txBox="1"/>
            <p:nvPr/>
          </p:nvSpPr>
          <p:spPr>
            <a:xfrm>
              <a:off x="2359384" y="938192"/>
              <a:ext cx="76260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What if prompting a specific medicine, like 'take your blue inhaler' is it still just prompting?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D752EB-4F4D-E1A7-69DD-D13C09EB2FDF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9C800-38DC-5E7A-EE31-E4B4F96B270E}"/>
              </a:ext>
            </a:extLst>
          </p:cNvPr>
          <p:cNvGrpSpPr/>
          <p:nvPr/>
        </p:nvGrpSpPr>
        <p:grpSpPr>
          <a:xfrm>
            <a:off x="3335905" y="2971405"/>
            <a:ext cx="8858884" cy="4873032"/>
            <a:chOff x="1895856" y="4039272"/>
            <a:chExt cx="10296145" cy="340839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31BDF2D-C23F-C718-C3A8-D878F062E433}"/>
                </a:ext>
              </a:extLst>
            </p:cNvPr>
            <p:cNvSpPr/>
            <p:nvPr/>
          </p:nvSpPr>
          <p:spPr>
            <a:xfrm flipH="1">
              <a:off x="1895856" y="4324296"/>
              <a:ext cx="10296145" cy="2076155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B4D8D0-AD01-37BF-4C60-B1B8780E536A}"/>
                </a:ext>
              </a:extLst>
            </p:cNvPr>
            <p:cNvSpPr txBox="1"/>
            <p:nvPr/>
          </p:nvSpPr>
          <p:spPr>
            <a:xfrm>
              <a:off x="2894731" y="4039272"/>
              <a:ext cx="829839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3600" b="1"/>
            </a:p>
            <a:p>
              <a:pPr algn="ctr"/>
              <a:r>
                <a:rPr lang="en-GB" sz="3600"/>
                <a:t>No, the moment a care worker identifies a specific medicine by name, colour, or type, that has crossed from prompting into administration.</a:t>
              </a:r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E080B-77F4-2DD0-FFF7-12AD0DDC342F}"/>
                </a:ext>
              </a:extLst>
            </p:cNvPr>
            <p:cNvSpPr txBox="1"/>
            <p:nvPr/>
          </p:nvSpPr>
          <p:spPr>
            <a:xfrm>
              <a:off x="10229454" y="4292958"/>
              <a:ext cx="1927341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DC831E-7BBA-ABDA-2900-E3A660637351}"/>
              </a:ext>
            </a:extLst>
          </p:cNvPr>
          <p:cNvSpPr/>
          <p:nvPr/>
        </p:nvSpPr>
        <p:spPr>
          <a:xfrm>
            <a:off x="9317779" y="141791"/>
            <a:ext cx="2755052" cy="407744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Prompt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B87111-8730-2272-67BD-084AAFAB2B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888" y1="15172" x2="27324" y2="12184"/>
                        <a14:foregroundMark x1="27324" y1="12184" x2="40228" y2="13333"/>
                        <a14:foregroundMark x1="48577" y1="12414" x2="16129" y2="10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295" y="3128363"/>
            <a:ext cx="4197014" cy="346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5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CD3E97F-3829-0EF0-2AA6-3484B0036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DD49BBA-99E3-227F-5675-FC81C03B7F53}"/>
              </a:ext>
            </a:extLst>
          </p:cNvPr>
          <p:cNvGrpSpPr/>
          <p:nvPr/>
        </p:nvGrpSpPr>
        <p:grpSpPr>
          <a:xfrm>
            <a:off x="0" y="143565"/>
            <a:ext cx="10296144" cy="3322350"/>
            <a:chOff x="0" y="143565"/>
            <a:chExt cx="10296144" cy="332235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D3C0DA40-6FB9-1429-7F2F-8DDA6117701D}"/>
                </a:ext>
              </a:extLst>
            </p:cNvPr>
            <p:cNvSpPr/>
            <p:nvPr/>
          </p:nvSpPr>
          <p:spPr>
            <a:xfrm>
              <a:off x="0" y="824808"/>
              <a:ext cx="10296144" cy="1792224"/>
            </a:xfrm>
            <a:prstGeom prst="homePlate">
              <a:avLst/>
            </a:prstGeom>
            <a:solidFill>
              <a:srgbClr val="EF438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EBEC75-4222-11D5-A3F8-D1CD8DC28E6B}"/>
                </a:ext>
              </a:extLst>
            </p:cNvPr>
            <p:cNvSpPr txBox="1"/>
            <p:nvPr/>
          </p:nvSpPr>
          <p:spPr>
            <a:xfrm>
              <a:off x="2432305" y="1157591"/>
              <a:ext cx="76260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/>
                <a:t>Can Care worker give the client their medication in their hand?</a:t>
              </a:r>
            </a:p>
            <a:p>
              <a:endParaRPr lang="en-GB" sz="3600"/>
            </a:p>
            <a:p>
              <a:endParaRPr lang="en-GB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A03497-178E-8423-675C-412C0674BA6E}"/>
                </a:ext>
              </a:extLst>
            </p:cNvPr>
            <p:cNvSpPr txBox="1"/>
            <p:nvPr/>
          </p:nvSpPr>
          <p:spPr>
            <a:xfrm>
              <a:off x="72921" y="143565"/>
              <a:ext cx="2286463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Q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FB9352-5D79-BD3D-D4CC-C4689EB85CEB}"/>
              </a:ext>
            </a:extLst>
          </p:cNvPr>
          <p:cNvGrpSpPr/>
          <p:nvPr/>
        </p:nvGrpSpPr>
        <p:grpSpPr>
          <a:xfrm>
            <a:off x="3559628" y="3703290"/>
            <a:ext cx="8637443" cy="3154710"/>
            <a:chOff x="1895856" y="3703290"/>
            <a:chExt cx="10296144" cy="315471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8E9E568-6BF6-8E70-EA7D-D2662B9B00E8}"/>
                </a:ext>
              </a:extLst>
            </p:cNvPr>
            <p:cNvSpPr/>
            <p:nvPr/>
          </p:nvSpPr>
          <p:spPr>
            <a:xfrm flipH="1">
              <a:off x="1895856" y="4324296"/>
              <a:ext cx="10296144" cy="1792224"/>
            </a:xfrm>
            <a:prstGeom prst="homePlate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4EE52C-A97B-7C38-1557-528A67D2CD7D}"/>
                </a:ext>
              </a:extLst>
            </p:cNvPr>
            <p:cNvSpPr txBox="1"/>
            <p:nvPr/>
          </p:nvSpPr>
          <p:spPr>
            <a:xfrm>
              <a:off x="3073575" y="4495922"/>
              <a:ext cx="73683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/>
                <a:t>No!</a:t>
              </a:r>
              <a:r>
                <a:rPr lang="en-GB" sz="3600"/>
                <a:t> </a:t>
              </a:r>
            </a:p>
            <a:p>
              <a:r>
                <a:rPr lang="en-GB" sz="3600"/>
                <a:t>This counts as administration.</a:t>
              </a:r>
            </a:p>
            <a:p>
              <a:endParaRPr lang="en-GB" sz="3600"/>
            </a:p>
            <a:p>
              <a:pPr algn="ctr"/>
              <a:r>
                <a:rPr lang="en-GB" sz="3600" b="1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79AB5B-62A4-4F63-5613-961AD4C22C8B}"/>
                </a:ext>
              </a:extLst>
            </p:cNvPr>
            <p:cNvSpPr txBox="1"/>
            <p:nvPr/>
          </p:nvSpPr>
          <p:spPr>
            <a:xfrm>
              <a:off x="9985762" y="3703290"/>
              <a:ext cx="1927340" cy="3154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99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</a:t>
              </a: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AF7C719-4176-7CC8-517F-6D8A5CCF0213}"/>
              </a:ext>
            </a:extLst>
          </p:cNvPr>
          <p:cNvSpPr/>
          <p:nvPr/>
        </p:nvSpPr>
        <p:spPr>
          <a:xfrm>
            <a:off x="9676640" y="212239"/>
            <a:ext cx="2286463" cy="407744"/>
          </a:xfrm>
          <a:custGeom>
            <a:avLst/>
            <a:gdLst>
              <a:gd name="connsiteX0" fmla="*/ 0 w 2326640"/>
              <a:gd name="connsiteY0" fmla="*/ 0 h 581660"/>
              <a:gd name="connsiteX1" fmla="*/ 2326640 w 2326640"/>
              <a:gd name="connsiteY1" fmla="*/ 0 h 581660"/>
              <a:gd name="connsiteX2" fmla="*/ 2326640 w 2326640"/>
              <a:gd name="connsiteY2" fmla="*/ 581660 h 581660"/>
              <a:gd name="connsiteX3" fmla="*/ 0 w 2326640"/>
              <a:gd name="connsiteY3" fmla="*/ 581660 h 58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6640" h="581660">
                <a:moveTo>
                  <a:pt x="0" y="0"/>
                </a:moveTo>
                <a:lnTo>
                  <a:pt x="2326640" y="0"/>
                </a:lnTo>
                <a:lnTo>
                  <a:pt x="2326640" y="581660"/>
                </a:lnTo>
                <a:lnTo>
                  <a:pt x="0" y="581660"/>
                </a:lnTo>
                <a:close/>
              </a:path>
            </a:pathLst>
          </a:custGeom>
          <a:solidFill>
            <a:srgbClr val="FF6699"/>
          </a:solidFill>
          <a:ln w="290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algn="ctr"/>
            <a:r>
              <a:rPr lang="en-IN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Prompt</a:t>
            </a:r>
          </a:p>
        </p:txBody>
      </p:sp>
    </p:spTree>
    <p:extLst>
      <p:ext uri="{BB962C8B-B14F-4D97-AF65-F5344CB8AC3E}">
        <p14:creationId xmlns:p14="http://schemas.microsoft.com/office/powerpoint/2010/main" val="20594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799644-D4CE-7B86-36F5-FA534CF60A8E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PRN</a:t>
            </a:r>
            <a:r>
              <a:rPr lang="en-GB" sz="3600"/>
              <a:t> </a:t>
            </a:r>
            <a:r>
              <a:rPr lang="en-GB" sz="3600" i="1">
                <a:solidFill>
                  <a:srgbClr val="202122"/>
                </a:solidFill>
                <a:effectLst/>
              </a:rPr>
              <a:t>Pro-re-nata </a:t>
            </a:r>
            <a:endParaRPr lang="en-GB" sz="3600" i="1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92F2B-32C7-E563-500B-9EEA2138045A}"/>
              </a:ext>
            </a:extLst>
          </p:cNvPr>
          <p:cNvSpPr txBox="1"/>
          <p:nvPr/>
        </p:nvSpPr>
        <p:spPr>
          <a:xfrm>
            <a:off x="84881" y="750192"/>
            <a:ext cx="12107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>
                <a:solidFill>
                  <a:srgbClr val="201F1B"/>
                </a:solidFill>
                <a:effectLst/>
                <a:latin typeface="GoodRx Bolton"/>
              </a:rPr>
              <a:t>“PRN” medications are medications that are taken as needed. Meaning, you can take them based on the symptoms you’re currently experiencing. You generally don’t need to take them every day.</a:t>
            </a:r>
          </a:p>
          <a:p>
            <a:pPr algn="ctr"/>
            <a:endParaRPr lang="en-GB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F3577-154B-0D0C-0167-3D407371E68B}"/>
              </a:ext>
            </a:extLst>
          </p:cNvPr>
          <p:cNvSpPr/>
          <p:nvPr/>
        </p:nvSpPr>
        <p:spPr>
          <a:xfrm>
            <a:off x="438150" y="205355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E664D-F173-F977-7FB1-3226D1AC975B}"/>
              </a:ext>
            </a:extLst>
          </p:cNvPr>
          <p:cNvSpPr/>
          <p:nvPr/>
        </p:nvSpPr>
        <p:spPr>
          <a:xfrm>
            <a:off x="2362200" y="519799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08F48-841C-102D-0388-FB617D5B3B8F}"/>
              </a:ext>
            </a:extLst>
          </p:cNvPr>
          <p:cNvSpPr/>
          <p:nvPr/>
        </p:nvSpPr>
        <p:spPr>
          <a:xfrm>
            <a:off x="438150" y="519799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DFF0C-D6F7-0661-FBC7-0676899740E5}"/>
              </a:ext>
            </a:extLst>
          </p:cNvPr>
          <p:cNvSpPr/>
          <p:nvPr/>
        </p:nvSpPr>
        <p:spPr>
          <a:xfrm>
            <a:off x="2362200" y="36257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02503F-1766-FEB3-950A-3AEC3EC47E14}"/>
              </a:ext>
            </a:extLst>
          </p:cNvPr>
          <p:cNvSpPr/>
          <p:nvPr/>
        </p:nvSpPr>
        <p:spPr>
          <a:xfrm>
            <a:off x="438150" y="36257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3FE23-5ADE-5AE1-2B29-0961D86EAFC3}"/>
              </a:ext>
            </a:extLst>
          </p:cNvPr>
          <p:cNvSpPr/>
          <p:nvPr/>
        </p:nvSpPr>
        <p:spPr>
          <a:xfrm>
            <a:off x="2362200" y="20636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9D01FD-158D-AFFB-1131-D478CCB12696}"/>
              </a:ext>
            </a:extLst>
          </p:cNvPr>
          <p:cNvSpPr/>
          <p:nvPr/>
        </p:nvSpPr>
        <p:spPr>
          <a:xfrm>
            <a:off x="4305300" y="20636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FD4835-CFE2-56BA-27C4-31D9013FAAE0}"/>
              </a:ext>
            </a:extLst>
          </p:cNvPr>
          <p:cNvSpPr/>
          <p:nvPr/>
        </p:nvSpPr>
        <p:spPr>
          <a:xfrm>
            <a:off x="4305300" y="362577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4B783F-C472-A5F0-C178-A0B811FAACA7}"/>
              </a:ext>
            </a:extLst>
          </p:cNvPr>
          <p:cNvSpPr/>
          <p:nvPr/>
        </p:nvSpPr>
        <p:spPr>
          <a:xfrm>
            <a:off x="4324350" y="5197995"/>
            <a:ext cx="1790700" cy="140970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3C9FE-DF81-AFDA-5417-7A90B58B22E1}"/>
              </a:ext>
            </a:extLst>
          </p:cNvPr>
          <p:cNvSpPr txBox="1"/>
          <p:nvPr/>
        </p:nvSpPr>
        <p:spPr>
          <a:xfrm rot="16200000">
            <a:off x="217866" y="2542619"/>
            <a:ext cx="75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Pain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A4312-51D2-3138-1743-374B4B90BB24}"/>
              </a:ext>
            </a:extLst>
          </p:cNvPr>
          <p:cNvSpPr txBox="1"/>
          <p:nvPr/>
        </p:nvSpPr>
        <p:spPr>
          <a:xfrm rot="16200000">
            <a:off x="1873427" y="2751225"/>
            <a:ext cx="1334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i="0">
                <a:solidFill>
                  <a:srgbClr val="201F1B"/>
                </a:solidFill>
                <a:effectLst/>
              </a:rPr>
              <a:t>Allergy </a:t>
            </a:r>
            <a:endParaRPr lang="en-GB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5CEB10-8E3C-2C59-5E68-8D166951B872}"/>
              </a:ext>
            </a:extLst>
          </p:cNvPr>
          <p:cNvSpPr txBox="1"/>
          <p:nvPr/>
        </p:nvSpPr>
        <p:spPr>
          <a:xfrm rot="16200000">
            <a:off x="3828121" y="2604308"/>
            <a:ext cx="133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>
                <a:solidFill>
                  <a:srgbClr val="201F1B"/>
                </a:solidFill>
                <a:effectLst/>
              </a:rPr>
              <a:t>Heartburn</a:t>
            </a:r>
            <a:endParaRPr lang="en-GB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DEE5BE-768F-F605-276F-4280ACE82158}"/>
              </a:ext>
            </a:extLst>
          </p:cNvPr>
          <p:cNvSpPr txBox="1"/>
          <p:nvPr/>
        </p:nvSpPr>
        <p:spPr>
          <a:xfrm rot="16200000">
            <a:off x="47473" y="5724348"/>
            <a:ext cx="109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Inhalers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632287-0951-B0D4-C09C-4777E36B2A2A}"/>
              </a:ext>
            </a:extLst>
          </p:cNvPr>
          <p:cNvSpPr txBox="1"/>
          <p:nvPr/>
        </p:nvSpPr>
        <p:spPr>
          <a:xfrm rot="16200000">
            <a:off x="2039927" y="4123851"/>
            <a:ext cx="1139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Anxiety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EE0BDB-B6CB-ED8F-1A22-80372907DFF4}"/>
              </a:ext>
            </a:extLst>
          </p:cNvPr>
          <p:cNvSpPr txBox="1"/>
          <p:nvPr/>
        </p:nvSpPr>
        <p:spPr>
          <a:xfrm rot="16200000">
            <a:off x="1877628" y="5636961"/>
            <a:ext cx="1278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laxatives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14CB67-E1DF-88DF-2E13-64044462F036}"/>
              </a:ext>
            </a:extLst>
          </p:cNvPr>
          <p:cNvSpPr txBox="1"/>
          <p:nvPr/>
        </p:nvSpPr>
        <p:spPr>
          <a:xfrm rot="16200000">
            <a:off x="-133240" y="4105385"/>
            <a:ext cx="143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Indigestion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A4155F-9116-77FD-8187-59C1AFA318D6}"/>
              </a:ext>
            </a:extLst>
          </p:cNvPr>
          <p:cNvSpPr txBox="1"/>
          <p:nvPr/>
        </p:nvSpPr>
        <p:spPr>
          <a:xfrm rot="16200000">
            <a:off x="3953854" y="5708959"/>
            <a:ext cx="109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Nausea</a:t>
            </a:r>
            <a:r>
              <a:rPr lang="en-GB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35BCB5-E88D-4CFC-5695-A52B5A582ECB}"/>
              </a:ext>
            </a:extLst>
          </p:cNvPr>
          <p:cNvSpPr txBox="1"/>
          <p:nvPr/>
        </p:nvSpPr>
        <p:spPr>
          <a:xfrm rot="16200000">
            <a:off x="3791617" y="4183280"/>
            <a:ext cx="141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Skin issues</a:t>
            </a:r>
          </a:p>
        </p:txBody>
      </p:sp>
      <p:pic>
        <p:nvPicPr>
          <p:cNvPr id="28" name="Picture 27" descr="A person blowing her nose in a tissue&#10;&#10;AI-generated content may be incorrect.">
            <a:extLst>
              <a:ext uri="{FF2B5EF4-FFF2-40B4-BE49-F238E27FC236}">
                <a16:creationId xmlns:a16="http://schemas.microsoft.com/office/drawing/2014/main" id="{3E7BDA10-EFD6-D892-FFB1-CAA913DD42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2" b="95556" l="0" r="100000">
                        <a14:foregroundMark x1="46563" y1="9683" x2="57656" y2="7302"/>
                        <a14:foregroundMark x1="57656" y1="7302" x2="58125" y2="10000"/>
                        <a14:foregroundMark x1="54375" y1="6190" x2="50313" y2="6984"/>
                        <a14:foregroundMark x1="21719" y1="75079" x2="17813" y2="84127"/>
                        <a14:foregroundMark x1="17813" y1="84127" x2="22813" y2="93651"/>
                        <a14:foregroundMark x1="22813" y1="93651" x2="32344" y2="94127"/>
                        <a14:foregroundMark x1="52656" y1="94127" x2="17031" y2="95556"/>
                        <a14:foregroundMark x1="17031" y1="95556" x2="11875" y2="78730"/>
                        <a14:foregroundMark x1="11875" y1="78730" x2="17500" y2="72063"/>
                        <a14:foregroundMark x1="14063" y1="59206" x2="14688" y2="5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762310" y="2098357"/>
            <a:ext cx="1375916" cy="135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erson holding his chest&#10;&#10;AI-generated content may be incorrect.">
            <a:extLst>
              <a:ext uri="{FF2B5EF4-FFF2-40B4-BE49-F238E27FC236}">
                <a16:creationId xmlns:a16="http://schemas.microsoft.com/office/drawing/2014/main" id="{BFF1F301-9D03-F128-9061-039385AE38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" b="96065" l="0" r="100000">
                        <a14:foregroundMark x1="46544" y1="24769" x2="33641" y2="10648"/>
                        <a14:foregroundMark x1="33641" y1="10648" x2="44470" y2="1157"/>
                        <a14:foregroundMark x1="44470" y1="1157" x2="50691" y2="18981"/>
                        <a14:foregroundMark x1="50691" y1="18981" x2="49309" y2="22685"/>
                        <a14:foregroundMark x1="40092" y1="72222" x2="13594" y2="82870"/>
                        <a14:foregroundMark x1="13594" y1="82870" x2="9908" y2="63657"/>
                        <a14:foregroundMark x1="9908" y1="63657" x2="12442" y2="59028"/>
                        <a14:foregroundMark x1="35945" y1="90046" x2="51613" y2="95602"/>
                        <a14:foregroundMark x1="51613" y1="95602" x2="70507" y2="96065"/>
                        <a14:foregroundMark x1="70507" y1="96065" x2="74194" y2="83102"/>
                        <a14:foregroundMark x1="74194" y1="83102" x2="74194" y2="76852"/>
                        <a14:foregroundMark x1="98848" y1="64815" x2="99770" y2="71528"/>
                        <a14:foregroundMark x1="98848" y1="64815" x2="94240" y2="5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4695586" y="2074896"/>
            <a:ext cx="1400414" cy="139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A person holding his stomach&#10;&#10;AI-generated content may be incorrect.">
            <a:extLst>
              <a:ext uri="{FF2B5EF4-FFF2-40B4-BE49-F238E27FC236}">
                <a16:creationId xmlns:a16="http://schemas.microsoft.com/office/drawing/2014/main" id="{3AFE183B-7350-9EFF-9115-305B7A3472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7" b="98667" l="0" r="100000">
                        <a14:foregroundMark x1="13372" y1="15333" x2="12209" y2="4667"/>
                        <a14:foregroundMark x1="36047" y1="18000" x2="75581" y2="6000"/>
                        <a14:foregroundMark x1="75581" y1="6000" x2="90116" y2="7333"/>
                        <a14:foregroundMark x1="90116" y1="7333" x2="97674" y2="15333"/>
                        <a14:foregroundMark x1="97093" y1="18000" x2="99419" y2="28000"/>
                        <a14:foregroundMark x1="81395" y1="90000" x2="35465" y2="98667"/>
                        <a14:foregroundMark x1="35465" y1="98667" x2="34302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776363" y="3665487"/>
            <a:ext cx="1433437" cy="135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993A42F6-00C5-4C1D-75FC-37F5F90DF4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8" b="98687" l="0" r="100000">
                        <a14:foregroundMark x1="20600" y1="94747" x2="41200" y2="93621"/>
                        <a14:foregroundMark x1="41200" y1="93621" x2="89400" y2="96435"/>
                        <a14:foregroundMark x1="94800" y1="48405" x2="86400" y2="40338"/>
                        <a14:foregroundMark x1="86400" y1="40338" x2="77200" y2="38462"/>
                        <a14:foregroundMark x1="82600" y1="37899" x2="88400" y2="40901"/>
                        <a14:foregroundMark x1="64200" y1="27205" x2="56400" y2="19137"/>
                        <a14:foregroundMark x1="64800" y1="27767" x2="64400" y2="27392"/>
                        <a14:foregroundMark x1="56400" y1="19137" x2="52000" y2="8068"/>
                        <a14:foregroundMark x1="52000" y1="8068" x2="34000" y2="3565"/>
                        <a14:foregroundMark x1="34000" y1="3565" x2="23600" y2="7317"/>
                        <a14:foregroundMark x1="23600" y1="7317" x2="34200" y2="18011"/>
                        <a14:foregroundMark x1="34200" y1="18011" x2="44400" y2="22139"/>
                        <a14:foregroundMark x1="44400" y1="22139" x2="44400" y2="22139"/>
                        <a14:foregroundMark x1="55200" y1="4315" x2="31000" y2="375"/>
                        <a14:foregroundMark x1="31000" y1="375" x2="23600" y2="1501"/>
                        <a14:foregroundMark x1="36800" y1="97936" x2="16200" y2="98874"/>
                        <a14:foregroundMark x1="38600" y1="98499" x2="37600" y2="94934"/>
                        <a14:foregroundMark x1="95200" y1="94934" x2="99800" y2="95497"/>
                        <a14:foregroundMark x1="65200" y1="34897" x2="61000" y2="31707"/>
                        <a14:backgroundMark x1="91800" y1="30394" x2="76800" y2="20826"/>
                        <a14:backgroundMark x1="76800" y1="20826" x2="83400" y2="4878"/>
                        <a14:backgroundMark x1="83400" y1="4878" x2="90200" y2="6379"/>
                        <a14:backgroundMark x1="67600" y1="30582" x2="65400" y2="27392"/>
                        <a14:backgroundMark x1="66600" y1="30394" x2="64000" y2="25704"/>
                        <a14:backgroundMark x1="64800" y1="28705" x2="64000" y2="26266"/>
                        <a14:backgroundMark x1="71000" y1="32645" x2="66000" y2="3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2854667" y="3646897"/>
            <a:ext cx="1283558" cy="136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A person with her hand over her mouth&#10;&#10;AI-generated content may be incorrect.">
            <a:extLst>
              <a:ext uri="{FF2B5EF4-FFF2-40B4-BE49-F238E27FC236}">
                <a16:creationId xmlns:a16="http://schemas.microsoft.com/office/drawing/2014/main" id="{C091B252-5B23-BB3E-8356-A66876CC549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2" b="98519" l="0" r="100000">
                        <a14:foregroundMark x1="12140" y1="90074" x2="20941" y2="87259"/>
                        <a14:foregroundMark x1="20941" y1="87259" x2="20941" y2="87259"/>
                        <a14:foregroundMark x1="40061" y1="93630" x2="66313" y2="95852"/>
                        <a14:foregroundMark x1="66313" y1="95852" x2="97724" y2="90519"/>
                        <a14:foregroundMark x1="99697" y1="89481" x2="97724" y2="90370"/>
                        <a14:foregroundMark x1="41882" y1="98370" x2="99848" y2="97926"/>
                        <a14:foregroundMark x1="41882" y1="98519" x2="41730" y2="97926"/>
                        <a14:foregroundMark x1="50683" y1="17630" x2="16844" y2="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4695586" y="5175086"/>
            <a:ext cx="1419464" cy="145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 descr="A person holding a roll of toilet paper&#10;&#10;AI-generated content may be incorrect.">
            <a:extLst>
              <a:ext uri="{FF2B5EF4-FFF2-40B4-BE49-F238E27FC236}">
                <a16:creationId xmlns:a16="http://schemas.microsoft.com/office/drawing/2014/main" id="{8B00549D-F565-03A0-5F19-18B04E34F09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9231">
                        <a14:foregroundMark x1="13071" y1="65295" x2="8554" y2="51002"/>
                        <a14:foregroundMark x1="8554" y1="51002" x2="12975" y2="41667"/>
                        <a14:foregroundMark x1="12975" y1="41667" x2="19318" y2="48523"/>
                        <a14:foregroundMark x1="19318" y1="48523" x2="14416" y2="38924"/>
                        <a14:foregroundMark x1="14416" y1="38924" x2="14993" y2="38819"/>
                        <a14:foregroundMark x1="17107" y1="56804" x2="7641" y2="56646"/>
                        <a14:foregroundMark x1="7641" y1="56646" x2="10956" y2="49420"/>
                        <a14:foregroundMark x1="53051" y1="49631" x2="99039" y2="24262"/>
                        <a14:foregroundMark x1="99039" y1="24262" x2="77895" y2="53"/>
                        <a14:foregroundMark x1="77799" y1="0" x2="77847" y2="0"/>
                        <a14:foregroundMark x1="90533" y1="6804" x2="94282" y2="16983"/>
                        <a14:foregroundMark x1="94282" y1="16983" x2="90918" y2="23101"/>
                        <a14:foregroundMark x1="81259" y1="38186" x2="85296" y2="49578"/>
                        <a14:foregroundMark x1="85296" y1="49578" x2="85344" y2="51951"/>
                        <a14:foregroundMark x1="99231" y1="24578" x2="98654" y2="17616"/>
                        <a14:foregroundMark x1="70255" y1="96888" x2="39548" y2="93513"/>
                        <a14:foregroundMark x1="39548" y1="93513" x2="39548" y2="93513"/>
                        <a14:foregroundMark x1="36233" y1="94357" x2="42960" y2="99947"/>
                        <a14:foregroundMark x1="6103" y1="47099" x2="9034" y2="43249"/>
                        <a14:foregroundMark x1="5718" y1="47521" x2="9419" y2="42405"/>
                        <a14:foregroundMark x1="16531" y1="69989" x2="10812" y2="63871"/>
                        <a14:foregroundMark x1="10812" y1="63871" x2="10187" y2="60654"/>
                        <a14:foregroundMark x1="17684" y1="69146" x2="13455" y2="55116"/>
                        <a14:foregroundMark x1="16338" y1="69778" x2="10139" y2="64926"/>
                        <a14:foregroundMark x1="10139" y1="64926" x2="7256" y2="58333"/>
                        <a14:foregroundMark x1="7256" y1="58333" x2="7256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>
            <a:off x="2616591" y="5204217"/>
            <a:ext cx="1566966" cy="139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 descr="A person using an asthma inhaler&#10;&#10;AI-generated content may be incorrect.">
            <a:extLst>
              <a:ext uri="{FF2B5EF4-FFF2-40B4-BE49-F238E27FC236}">
                <a16:creationId xmlns:a16="http://schemas.microsoft.com/office/drawing/2014/main" id="{D81711C0-57D5-EE16-31F0-36689D3FBB7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407" l="10000" r="96867">
                        <a14:foregroundMark x1="18733" y1="95330" x2="34933" y2="91994"/>
                        <a14:foregroundMark x1="34933" y1="91994" x2="47800" y2="75019"/>
                        <a14:foregroundMark x1="47800" y1="75019" x2="33467" y2="90363"/>
                        <a14:foregroundMark x1="33467" y1="90363" x2="26733" y2="93032"/>
                        <a14:foregroundMark x1="43400" y1="98073" x2="88200" y2="88955"/>
                        <a14:foregroundMark x1="88200" y1="88955" x2="75667" y2="70571"/>
                        <a14:foregroundMark x1="75667" y1="70571" x2="71400" y2="76946"/>
                        <a14:foregroundMark x1="71400" y1="76946" x2="72733" y2="83469"/>
                        <a14:foregroundMark x1="30267" y1="98517" x2="19800" y2="99407"/>
                        <a14:foregroundMark x1="61000" y1="20311" x2="60667" y2="7635"/>
                        <a14:foregroundMark x1="60667" y1="7635" x2="71133" y2="9044"/>
                        <a14:foregroundMark x1="71133" y1="9044" x2="80200" y2="32543"/>
                        <a14:foregroundMark x1="80200" y1="32543" x2="86467" y2="40697"/>
                        <a14:foregroundMark x1="86467" y1="40697" x2="84867" y2="16383"/>
                        <a14:foregroundMark x1="84867" y1="16383" x2="91933" y2="29503"/>
                        <a14:foregroundMark x1="91933" y1="29503" x2="92200" y2="32617"/>
                        <a14:foregroundMark x1="96933" y1="41290" x2="84200" y2="1779"/>
                        <a14:foregroundMark x1="34733" y1="28021" x2="35533" y2="42772"/>
                        <a14:foregroundMark x1="35533" y1="42772" x2="42733" y2="4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/>
        </p:blipFill>
        <p:spPr>
          <a:xfrm>
            <a:off x="652236" y="5195360"/>
            <a:ext cx="1566966" cy="140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EC871-55EC-5E44-4DA5-9FAD96AF5299}"/>
              </a:ext>
            </a:extLst>
          </p:cNvPr>
          <p:cNvSpPr txBox="1"/>
          <p:nvPr/>
        </p:nvSpPr>
        <p:spPr>
          <a:xfrm>
            <a:off x="7164621" y="2031128"/>
            <a:ext cx="4443432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</a:pPr>
            <a:r>
              <a:rPr lang="en-GB" sz="2400" b="1" i="0">
                <a:effectLst/>
              </a:rPr>
              <a:t>Key Points: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PRN medications are </a:t>
            </a:r>
            <a:r>
              <a:rPr lang="en-US" sz="2200" b="1" i="0">
                <a:effectLst/>
              </a:rPr>
              <a:t>not taken on a regular schedule</a:t>
            </a:r>
            <a:endParaRPr lang="en-US" sz="2200" b="0" i="0">
              <a:effectLst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They are used to </a:t>
            </a:r>
            <a:r>
              <a:rPr lang="en-US" sz="2200" b="1" i="0">
                <a:effectLst/>
              </a:rPr>
              <a:t>manage intermittent symptoms</a:t>
            </a:r>
            <a:r>
              <a:rPr lang="en-US" sz="2200" b="0" i="0">
                <a:effectLst/>
              </a:rPr>
              <a:t> 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Prescriptions usually include </a:t>
            </a:r>
            <a:r>
              <a:rPr lang="en-US" sz="2200" b="1" i="0">
                <a:effectLst/>
              </a:rPr>
              <a:t>specific instructions</a:t>
            </a:r>
            <a:r>
              <a:rPr lang="en-US" sz="2200" b="0" i="0">
                <a:effectLst/>
              </a:rPr>
              <a:t>, such as "Take 1 tablet every 4–6 hours PRN for pain”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endParaRPr lang="en-GB" sz="2200" b="1" i="0">
              <a:effectLst/>
            </a:endParaRPr>
          </a:p>
        </p:txBody>
      </p:sp>
      <p:pic>
        <p:nvPicPr>
          <p:cNvPr id="3076" name="Picture 4" descr="Diphenhydramine Hydrochloride 50mg Tablets – Crescent Pharma">
            <a:extLst>
              <a:ext uri="{FF2B5EF4-FFF2-40B4-BE49-F238E27FC236}">
                <a16:creationId xmlns:a16="http://schemas.microsoft.com/office/drawing/2014/main" id="{C000B649-DC6B-E5C4-FFCB-36D1AD049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1" t="18479" b="20219"/>
          <a:stretch/>
        </p:blipFill>
        <p:spPr bwMode="auto">
          <a:xfrm>
            <a:off x="2709191" y="2225351"/>
            <a:ext cx="1521634" cy="101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9673D-93F1-DF41-9B69-8A31EAB1D28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667" b="82167" l="16167" r="84667">
                        <a14:foregroundMark x1="16833" y1="38000" x2="22000" y2="66000"/>
                        <a14:foregroundMark x1="16333" y1="33667" x2="44000" y2="25500"/>
                        <a14:foregroundMark x1="77000" y1="27333" x2="78167" y2="66333"/>
                        <a14:foregroundMark x1="81000" y1="25500" x2="84333" y2="65667"/>
                        <a14:foregroundMark x1="82167" y1="26333" x2="84667" y2="36667"/>
                        <a14:foregroundMark x1="73667" y1="28500" x2="75500" y2="36667"/>
                        <a14:foregroundMark x1="78500" y1="21833" x2="78500" y2="32500"/>
                        <a14:foregroundMark x1="69333" y1="25167" x2="69333" y2="25167"/>
                        <a14:foregroundMark x1="20167" y1="28500" x2="45500" y2="23333"/>
                        <a14:foregroundMark x1="16833" y1="42500" x2="19333" y2="64000"/>
                        <a14:foregroundMark x1="19333" y1="64000" x2="19000" y2="65667"/>
                        <a14:foregroundMark x1="17167" y1="46500" x2="22167" y2="61667"/>
                        <a14:foregroundMark x1="22167" y1="61667" x2="19667" y2="76667"/>
                        <a14:foregroundMark x1="24833" y1="82167" x2="24833" y2="8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147" t="18964" r="14158" b="14673"/>
          <a:stretch/>
        </p:blipFill>
        <p:spPr>
          <a:xfrm>
            <a:off x="2781713" y="5348825"/>
            <a:ext cx="1191390" cy="110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CFC9D-3285-EB42-16FB-C4E50F49719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38462" y1="32154" x2="38462" y2="32154"/>
                        <a14:backgroundMark x1="27692" y1="29385" x2="41538" y2="29385"/>
                        <a14:backgroundMark x1="41538" y1="29385" x2="65692" y2="26615"/>
                        <a14:backgroundMark x1="67231" y1="30769" x2="76615" y2="31846"/>
                        <a14:backgroundMark x1="84308" y1="38615" x2="84462" y2="46769"/>
                        <a14:backgroundMark x1="84462" y1="46769" x2="84154" y2="47538"/>
                        <a14:backgroundMark x1="41538" y1="71846" x2="65538" y2="71846"/>
                        <a14:backgroundMark x1="83077" y1="52154" x2="82154" y2="67692"/>
                        <a14:backgroundMark x1="82154" y1="67692" x2="81538" y2="68769"/>
                        <a14:backgroundMark x1="79846" y1="65538" x2="56308" y2="69231"/>
                        <a14:backgroundMark x1="21231" y1="65692" x2="41385" y2="65538"/>
                        <a14:backgroundMark x1="41385" y1="65538" x2="42923" y2="65538"/>
                        <a14:backgroundMark x1="16769" y1="41538" x2="18462" y2="50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16" t="32200" r="17034" b="34530"/>
          <a:stretch/>
        </p:blipFill>
        <p:spPr>
          <a:xfrm>
            <a:off x="4664929" y="5607339"/>
            <a:ext cx="1391951" cy="71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Ventolin Evohaler | Boots Online Doctor UK">
            <a:extLst>
              <a:ext uri="{FF2B5EF4-FFF2-40B4-BE49-F238E27FC236}">
                <a16:creationId xmlns:a16="http://schemas.microsoft.com/office/drawing/2014/main" id="{8BF8E5A8-449E-7631-EB69-538552C96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44" t="10430" r="21077"/>
          <a:stretch/>
        </p:blipFill>
        <p:spPr bwMode="auto">
          <a:xfrm>
            <a:off x="987612" y="5276805"/>
            <a:ext cx="941250" cy="137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62FD90-AE99-3F90-E84A-A0B3695CF17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2" r="22320"/>
          <a:stretch/>
        </p:blipFill>
        <p:spPr>
          <a:xfrm>
            <a:off x="4992982" y="2108682"/>
            <a:ext cx="735844" cy="134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E8307-6144-C03D-01EC-60A7F38C8362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8" t="18014" r="5964" b="19352"/>
          <a:stretch/>
        </p:blipFill>
        <p:spPr>
          <a:xfrm>
            <a:off x="741308" y="3800151"/>
            <a:ext cx="1433437" cy="1028675"/>
          </a:xfrm>
          <a:prstGeom prst="rect">
            <a:avLst/>
          </a:prstGeom>
        </p:spPr>
      </p:pic>
      <p:pic>
        <p:nvPicPr>
          <p:cNvPr id="3082" name="Picture 10" descr="What Your Headache Location Means">
            <a:extLst>
              <a:ext uri="{FF2B5EF4-FFF2-40B4-BE49-F238E27FC236}">
                <a16:creationId xmlns:a16="http://schemas.microsoft.com/office/drawing/2014/main" id="{44AFA7B0-2301-6BFA-92F9-E3741EC7A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002" b="98124" l="12184" r="100000">
                        <a14:foregroundMark x1="31487" y1="6379" x2="31487" y2="6379"/>
                        <a14:foregroundMark x1="26582" y1="5253" x2="30380" y2="12570"/>
                        <a14:foregroundMark x1="46994" y1="4503" x2="83544" y2="6567"/>
                        <a14:foregroundMark x1="17880" y1="16135" x2="17880" y2="16135"/>
                        <a14:foregroundMark x1="18829" y1="21764" x2="18829" y2="21764"/>
                        <a14:foregroundMark x1="22785" y1="23640" x2="22785" y2="23640"/>
                        <a14:foregroundMark x1="14873" y1="8630" x2="14873" y2="8630"/>
                        <a14:foregroundMark x1="12658" y1="12383" x2="12658" y2="12383"/>
                        <a14:foregroundMark x1="99842" y1="90807" x2="74367" y2="96060"/>
                        <a14:foregroundMark x1="99842" y1="76923" x2="85601" y2="89681"/>
                        <a14:foregroundMark x1="48101" y1="77486" x2="57911" y2="93996"/>
                        <a14:foregroundMark x1="22310" y1="89118" x2="22943" y2="98499"/>
                        <a14:foregroundMark x1="89557" y1="8630" x2="96203" y2="13321"/>
                        <a14:foregroundMark x1="99367" y1="3189" x2="98418" y2="15760"/>
                        <a14:foregroundMark x1="92880" y1="38086" x2="94304" y2="41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337" y="2036361"/>
            <a:ext cx="1647524" cy="138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5234A5-E1C7-E8A5-4570-537BD5ABC56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80" b="89180" l="4800" r="97000">
                        <a14:foregroundMark x1="5800" y1="28525" x2="4800" y2="60000"/>
                        <a14:foregroundMark x1="59000" y1="23607" x2="66600" y2="20000"/>
                        <a14:foregroundMark x1="51800" y1="23279" x2="62200" y2="21311"/>
                        <a14:foregroundMark x1="62200" y1="21311" x2="63000" y2="21311"/>
                        <a14:foregroundMark x1="50000" y1="42623" x2="77400" y2="41639"/>
                        <a14:foregroundMark x1="57200" y1="29836" x2="73000" y2="36066"/>
                        <a14:foregroundMark x1="73000" y1="36066" x2="72000" y2="37705"/>
                        <a14:foregroundMark x1="66200" y1="40656" x2="75600" y2="40328"/>
                        <a14:foregroundMark x1="62400" y1="38361" x2="78200" y2="38033"/>
                        <a14:foregroundMark x1="91400" y1="25574" x2="90000" y2="72459"/>
                        <a14:foregroundMark x1="96200" y1="27541" x2="97000" y2="4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715" b="15086"/>
          <a:stretch/>
        </p:blipFill>
        <p:spPr>
          <a:xfrm>
            <a:off x="2704613" y="4034172"/>
            <a:ext cx="1448287" cy="620182"/>
          </a:xfrm>
          <a:prstGeom prst="rect">
            <a:avLst/>
          </a:prstGeom>
        </p:spPr>
      </p:pic>
      <p:pic>
        <p:nvPicPr>
          <p:cNvPr id="3074" name="Picture 2" descr="Ibuprofen 400mg Tablets | Pain Relief Fast Treatment Delivery">
            <a:extLst>
              <a:ext uri="{FF2B5EF4-FFF2-40B4-BE49-F238E27FC236}">
                <a16:creationId xmlns:a16="http://schemas.microsoft.com/office/drawing/2014/main" id="{ABE9FF57-D7C2-FF2A-6B7E-D3B7859E8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9052" b="97414" l="1852" r="100000">
                        <a14:foregroundMark x1="5247" y1="44397" x2="5247" y2="44397"/>
                        <a14:foregroundMark x1="4321" y1="18966" x2="6173" y2="59914"/>
                        <a14:foregroundMark x1="1852" y1="16810" x2="1852" y2="75431"/>
                        <a14:foregroundMark x1="1852" y1="75431" x2="4321" y2="85776"/>
                        <a14:foregroundMark x1="6173" y1="95259" x2="5556" y2="97414"/>
                        <a14:foregroundMark x1="87963" y1="81466" x2="95062" y2="80603"/>
                        <a14:foregroundMark x1="96605" y1="23276" x2="99691" y2="52586"/>
                        <a14:foregroundMark x1="99383" y1="20690" x2="97840" y2="67241"/>
                        <a14:foregroundMark x1="97840" y1="67241" x2="99691" y2="75431"/>
                        <a14:foregroundMark x1="99691" y1="55603" x2="99691" y2="75000"/>
                        <a14:foregroundMark x1="69136" y1="11638" x2="83642" y2="9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765" y="2250542"/>
            <a:ext cx="1417869" cy="101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8CFD4C-7246-135C-8D9D-66147EB14D0A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86" r="27615"/>
          <a:stretch/>
        </p:blipFill>
        <p:spPr>
          <a:xfrm>
            <a:off x="4969871" y="3597228"/>
            <a:ext cx="1103719" cy="14204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A90595-3A83-C0EA-1E71-8A37167E8473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134" y="3523587"/>
            <a:ext cx="1558370" cy="155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4BE6EB-6E5E-4E74-CC24-F15A64EA80F1}"/>
              </a:ext>
            </a:extLst>
          </p:cNvPr>
          <p:cNvSpPr txBox="1"/>
          <p:nvPr/>
        </p:nvSpPr>
        <p:spPr>
          <a:xfrm>
            <a:off x="6877569" y="5833213"/>
            <a:ext cx="50157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Remember: </a:t>
            </a:r>
            <a:r>
              <a:rPr lang="en-GB" sz="2000" b="1"/>
              <a:t>PRN medication that is not required should not be marked as refused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FC7B3B9-3A33-0CEC-8B3F-EA82C72F6C50}"/>
              </a:ext>
            </a:extLst>
          </p:cNvPr>
          <p:cNvSpPr/>
          <p:nvPr/>
        </p:nvSpPr>
        <p:spPr>
          <a:xfrm>
            <a:off x="327007" y="1952624"/>
            <a:ext cx="6092843" cy="4905375"/>
          </a:xfrm>
          <a:prstGeom prst="roundRect">
            <a:avLst>
              <a:gd name="adj" fmla="val 436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25" grpId="0"/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E2D69-3353-A59D-32CC-35CAE9A048F0}"/>
              </a:ext>
            </a:extLst>
          </p:cNvPr>
          <p:cNvSpPr txBox="1"/>
          <p:nvPr/>
        </p:nvSpPr>
        <p:spPr>
          <a:xfrm>
            <a:off x="332685" y="496222"/>
            <a:ext cx="5444197" cy="3583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GB" sz="3200" b="1" i="0">
                <a:solidFill>
                  <a:srgbClr val="424242"/>
                </a:solidFill>
                <a:effectLst/>
                <a:latin typeface="Segoe Sans"/>
              </a:rPr>
              <a:t>✅ </a:t>
            </a:r>
            <a:r>
              <a:rPr lang="en-GB" sz="3200" b="1" i="0">
                <a:effectLst/>
                <a:latin typeface="Segoe Sans"/>
              </a:rPr>
              <a:t>PRN Protocols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A50CD-C492-0E46-6474-A221C17C605D}"/>
              </a:ext>
            </a:extLst>
          </p:cNvPr>
          <p:cNvSpPr txBox="1"/>
          <p:nvPr/>
        </p:nvSpPr>
        <p:spPr>
          <a:xfrm>
            <a:off x="227494" y="1477070"/>
            <a:ext cx="5096623" cy="22390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GB" sz="2200" b="0" i="0">
                <a:effectLst/>
                <a:latin typeface="Segoe Sans"/>
              </a:rPr>
              <a:t>These are </a:t>
            </a:r>
            <a:r>
              <a:rPr lang="en-GB" sz="2200" b="1" i="0">
                <a:effectLst/>
                <a:latin typeface="Segoe Sans"/>
              </a:rPr>
              <a:t>specific types of medication protocols</a:t>
            </a:r>
            <a:r>
              <a:rPr lang="en-GB" sz="2200" b="0" i="0">
                <a:effectLst/>
                <a:latin typeface="Segoe Sans"/>
              </a:rPr>
              <a:t> used when a medication is to be given </a:t>
            </a:r>
            <a:r>
              <a:rPr lang="en-GB" sz="2200" b="1" i="0">
                <a:effectLst/>
                <a:latin typeface="Segoe Sans"/>
              </a:rPr>
              <a:t>only when needed</a:t>
            </a:r>
            <a:r>
              <a:rPr lang="en-GB" sz="2200" b="0" i="0">
                <a:effectLst/>
                <a:latin typeface="Segoe Sans"/>
              </a:rPr>
              <a:t>, such as for pain, anxiety, or nausea.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200" b="0" i="0">
              <a:effectLst/>
              <a:latin typeface="Segoe Sans"/>
            </a:endParaRPr>
          </a:p>
          <a:p>
            <a:pPr algn="l"/>
            <a:endParaRPr lang="en-GB" sz="2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B812D-F3C1-9DDA-2373-AB6F677C9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122" y="83790"/>
            <a:ext cx="3075359" cy="256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E5790-C39B-9CE9-77CA-A18FF4941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253" y="2735488"/>
            <a:ext cx="3124253" cy="256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BF50DC-B940-166D-C5C4-9917447580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742" y="5257853"/>
            <a:ext cx="4145334" cy="14893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651CE2-11AC-A415-D686-93B34FD2A0A3}"/>
              </a:ext>
            </a:extLst>
          </p:cNvPr>
          <p:cNvGrpSpPr/>
          <p:nvPr/>
        </p:nvGrpSpPr>
        <p:grpSpPr>
          <a:xfrm>
            <a:off x="5024963" y="481934"/>
            <a:ext cx="3181876" cy="4704943"/>
            <a:chOff x="8564898" y="2535499"/>
            <a:chExt cx="3181876" cy="47049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268FAB-7888-F557-6EF9-F2F0EC24F4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2677" y="5471091"/>
              <a:ext cx="873068" cy="2612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Peptac Liquid 500ml Peppermint | Indigestion | EasyMeds Pharmacy">
              <a:extLst>
                <a:ext uri="{FF2B5EF4-FFF2-40B4-BE49-F238E27FC236}">
                  <a16:creationId xmlns:a16="http://schemas.microsoft.com/office/drawing/2014/main" id="{2F67B70E-8F2C-B996-E43E-A755F17150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916" y="2535499"/>
              <a:ext cx="1985858" cy="4673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 close-up of a prescription&#10;&#10;AI-generated content may be incorrect.">
              <a:extLst>
                <a:ext uri="{FF2B5EF4-FFF2-40B4-BE49-F238E27FC236}">
                  <a16:creationId xmlns:a16="http://schemas.microsoft.com/office/drawing/2014/main" id="{B701032D-F230-29AA-BEF6-81BF4EC5A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898" y="5751101"/>
              <a:ext cx="2554792" cy="14893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C8D0CD-7398-A0CA-B3B7-0EA25CEA6235}"/>
              </a:ext>
            </a:extLst>
          </p:cNvPr>
          <p:cNvSpPr txBox="1"/>
          <p:nvPr/>
        </p:nvSpPr>
        <p:spPr>
          <a:xfrm>
            <a:off x="186653" y="3308950"/>
            <a:ext cx="4994518" cy="3424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200">
                <a:latin typeface="Arial"/>
                <a:cs typeface="Arial"/>
              </a:rPr>
              <a:t>PRN protocols include clear guidance on: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When to administer the medication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What symptoms to look for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Maximum dosage and frequency</a:t>
            </a:r>
            <a:endParaRPr lang="en-US" sz="2200">
              <a:latin typeface="Arial"/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,Sans-Serif"/>
              <a:buChar char="•"/>
            </a:pPr>
            <a:r>
              <a:rPr lang="en-GB" sz="2200">
                <a:latin typeface="Arial"/>
                <a:cs typeface="Arial"/>
              </a:rPr>
              <a:t>Monitoring and documentation requirements</a:t>
            </a:r>
            <a:endParaRPr lang="en-US" sz="2200">
              <a:latin typeface="Arial"/>
              <a:cs typeface="Arial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6AE35-0CB3-7ED1-B2C1-F7F75A7F32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855" y="2896915"/>
            <a:ext cx="4480948" cy="258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109BB-CD6D-0CB4-C2D2-952AC81E2B4B}"/>
              </a:ext>
            </a:extLst>
          </p:cNvPr>
          <p:cNvSpPr/>
          <p:nvPr/>
        </p:nvSpPr>
        <p:spPr>
          <a:xfrm>
            <a:off x="808666" y="2595880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906B2-CB4F-AC5A-719F-500ED0466F27}"/>
              </a:ext>
            </a:extLst>
          </p:cNvPr>
          <p:cNvSpPr/>
          <p:nvPr/>
        </p:nvSpPr>
        <p:spPr>
          <a:xfrm>
            <a:off x="808665" y="3772057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F3551-D822-C596-68FA-666F8A28EB4A}"/>
              </a:ext>
            </a:extLst>
          </p:cNvPr>
          <p:cNvSpPr/>
          <p:nvPr/>
        </p:nvSpPr>
        <p:spPr>
          <a:xfrm>
            <a:off x="759001" y="5063759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2C89B-6F0F-3B70-9FCF-2FDF063E8CC1}"/>
              </a:ext>
            </a:extLst>
          </p:cNvPr>
          <p:cNvSpPr/>
          <p:nvPr/>
        </p:nvSpPr>
        <p:spPr>
          <a:xfrm>
            <a:off x="3746196" y="1564168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CA0201-82DF-0643-A2B1-35FC082CB3F6}"/>
              </a:ext>
            </a:extLst>
          </p:cNvPr>
          <p:cNvSpPr/>
          <p:nvPr/>
        </p:nvSpPr>
        <p:spPr>
          <a:xfrm>
            <a:off x="6484986" y="1577617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C1BE6-0C73-E552-C86C-7BE4A36B7D6E}"/>
              </a:ext>
            </a:extLst>
          </p:cNvPr>
          <p:cNvSpPr/>
          <p:nvPr/>
        </p:nvSpPr>
        <p:spPr>
          <a:xfrm>
            <a:off x="9422515" y="2595880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862D2-9638-8556-B2ED-F36FA5918CD2}"/>
              </a:ext>
            </a:extLst>
          </p:cNvPr>
          <p:cNvSpPr/>
          <p:nvPr/>
        </p:nvSpPr>
        <p:spPr>
          <a:xfrm>
            <a:off x="9422516" y="3772057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C75F95-7E39-4654-FDE5-38B624A06F50}"/>
              </a:ext>
            </a:extLst>
          </p:cNvPr>
          <p:cNvSpPr/>
          <p:nvPr/>
        </p:nvSpPr>
        <p:spPr>
          <a:xfrm>
            <a:off x="9422516" y="5114113"/>
            <a:ext cx="1960819" cy="833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8E9064-3AFA-DB0B-8C92-28D9EB204013}"/>
              </a:ext>
            </a:extLst>
          </p:cNvPr>
          <p:cNvSpPr txBox="1"/>
          <p:nvPr/>
        </p:nvSpPr>
        <p:spPr>
          <a:xfrm>
            <a:off x="759001" y="5207507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Medication Warning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0FD65-16A8-5AE6-82CF-E04278859B54}"/>
              </a:ext>
            </a:extLst>
          </p:cNvPr>
          <p:cNvSpPr txBox="1"/>
          <p:nvPr/>
        </p:nvSpPr>
        <p:spPr>
          <a:xfrm>
            <a:off x="808665" y="3887582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Name of Patient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D7D438-2B79-D85D-015E-C192E57B0610}"/>
              </a:ext>
            </a:extLst>
          </p:cNvPr>
          <p:cNvSpPr txBox="1"/>
          <p:nvPr/>
        </p:nvSpPr>
        <p:spPr>
          <a:xfrm>
            <a:off x="866501" y="2770012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Special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E94F1-8357-906D-C2D5-A1C75646DC73}"/>
              </a:ext>
            </a:extLst>
          </p:cNvPr>
          <p:cNvSpPr txBox="1"/>
          <p:nvPr/>
        </p:nvSpPr>
        <p:spPr>
          <a:xfrm>
            <a:off x="3779025" y="1695086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Name of Medication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AFA4B9-218D-1E34-8D2B-A0B5785E3DC5}"/>
              </a:ext>
            </a:extLst>
          </p:cNvPr>
          <p:cNvSpPr txBox="1"/>
          <p:nvPr/>
        </p:nvSpPr>
        <p:spPr>
          <a:xfrm>
            <a:off x="6527679" y="1644474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Strength of Medication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FC8D3-FF6A-49D4-085A-5BE398DADEFB}"/>
              </a:ext>
            </a:extLst>
          </p:cNvPr>
          <p:cNvSpPr txBox="1"/>
          <p:nvPr/>
        </p:nvSpPr>
        <p:spPr>
          <a:xfrm>
            <a:off x="9480354" y="2713972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Form of Medication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3DA09-B188-5D2D-62CA-3C01940C8CFD}"/>
              </a:ext>
            </a:extLst>
          </p:cNvPr>
          <p:cNvSpPr txBox="1"/>
          <p:nvPr/>
        </p:nvSpPr>
        <p:spPr>
          <a:xfrm>
            <a:off x="9440168" y="3874374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Dose instruction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950D46-D05A-C7F5-564D-1FA58E59BE65}"/>
              </a:ext>
            </a:extLst>
          </p:cNvPr>
          <p:cNvSpPr txBox="1"/>
          <p:nvPr/>
        </p:nvSpPr>
        <p:spPr>
          <a:xfrm>
            <a:off x="9480351" y="5207506"/>
            <a:ext cx="184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300">
                <a:latin typeface="Bradley Hand ITC" panose="03070402050302030203" pitchFamily="66" charset="0"/>
              </a:rPr>
              <a:t>Date of Dispensing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6B0B89-3910-1350-6021-F5527E021E4E}"/>
              </a:ext>
            </a:extLst>
          </p:cNvPr>
          <p:cNvCxnSpPr>
            <a:stCxn id="11" idx="3"/>
          </p:cNvCxnSpPr>
          <p:nvPr/>
        </p:nvCxnSpPr>
        <p:spPr>
          <a:xfrm flipV="1">
            <a:off x="2719820" y="4929809"/>
            <a:ext cx="1792545" cy="550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E6E0DE-E71E-137F-F1FB-ED44DC19C2A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769484" y="4188617"/>
            <a:ext cx="1668770" cy="272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6E48A6-D430-ADD6-691B-68DF1E75BFF4}"/>
              </a:ext>
            </a:extLst>
          </p:cNvPr>
          <p:cNvCxnSpPr>
            <a:stCxn id="9" idx="3"/>
          </p:cNvCxnSpPr>
          <p:nvPr/>
        </p:nvCxnSpPr>
        <p:spPr>
          <a:xfrm>
            <a:off x="2769485" y="3012440"/>
            <a:ext cx="1668769" cy="683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D95A4A-6939-2EDD-ABCC-2F2DB305E33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726606" y="2397288"/>
            <a:ext cx="242959" cy="565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AB5667-3D08-3A16-C1BC-D63807989596}"/>
              </a:ext>
            </a:extLst>
          </p:cNvPr>
          <p:cNvCxnSpPr>
            <a:stCxn id="13" idx="2"/>
          </p:cNvCxnSpPr>
          <p:nvPr/>
        </p:nvCxnSpPr>
        <p:spPr>
          <a:xfrm flipH="1">
            <a:off x="6819540" y="2410737"/>
            <a:ext cx="645856" cy="819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22D8B3-6001-83B6-5CB6-145942CE12FB}"/>
              </a:ext>
            </a:extLst>
          </p:cNvPr>
          <p:cNvCxnSpPr>
            <a:stCxn id="14" idx="1"/>
          </p:cNvCxnSpPr>
          <p:nvPr/>
        </p:nvCxnSpPr>
        <p:spPr>
          <a:xfrm flipH="1">
            <a:off x="7623313" y="3012440"/>
            <a:ext cx="1799202" cy="403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F41FFFE-EB6B-F005-E470-B53AF7B1508B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7292939" y="3695625"/>
            <a:ext cx="2129577" cy="4929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2397873-C044-15DD-63C3-FEA8EB2AF0C1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753748" y="4948234"/>
            <a:ext cx="1668768" cy="5824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841007B-3711-308E-D4FA-0682ABE9881D}"/>
              </a:ext>
            </a:extLst>
          </p:cNvPr>
          <p:cNvSpPr/>
          <p:nvPr/>
        </p:nvSpPr>
        <p:spPr>
          <a:xfrm rot="389557">
            <a:off x="3809627" y="3761546"/>
            <a:ext cx="4890988" cy="632788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1C1D4-D648-5AC3-AF58-225DF82F0C0B}"/>
              </a:ext>
            </a:extLst>
          </p:cNvPr>
          <p:cNvSpPr txBox="1"/>
          <p:nvPr/>
        </p:nvSpPr>
        <p:spPr>
          <a:xfrm>
            <a:off x="0" y="117601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Closer Look at a Label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CC30F-7613-C008-FAC2-9662AFFB2EC6}"/>
              </a:ext>
            </a:extLst>
          </p:cNvPr>
          <p:cNvSpPr txBox="1"/>
          <p:nvPr/>
        </p:nvSpPr>
        <p:spPr>
          <a:xfrm>
            <a:off x="10903527" y="572802"/>
            <a:ext cx="1136073" cy="38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Activity 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7510CF-4E68-CFBF-4B62-07366825A2F4}"/>
              </a:ext>
            </a:extLst>
          </p:cNvPr>
          <p:cNvGrpSpPr/>
          <p:nvPr/>
        </p:nvGrpSpPr>
        <p:grpSpPr>
          <a:xfrm>
            <a:off x="10404114" y="558858"/>
            <a:ext cx="1818807" cy="646331"/>
            <a:chOff x="10373192" y="1135328"/>
            <a:chExt cx="1818807" cy="646331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098F333B-D272-6DA6-B75D-27CC529D3BC7}"/>
                </a:ext>
              </a:extLst>
            </p:cNvPr>
            <p:cNvSpPr/>
            <p:nvPr/>
          </p:nvSpPr>
          <p:spPr>
            <a:xfrm rot="10800000">
              <a:off x="10373192" y="1181925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A2B015-9A18-AE2A-983A-3016FA71F72E}"/>
                </a:ext>
              </a:extLst>
            </p:cNvPr>
            <p:cNvSpPr txBox="1"/>
            <p:nvPr/>
          </p:nvSpPr>
          <p:spPr>
            <a:xfrm>
              <a:off x="10709528" y="1135328"/>
              <a:ext cx="14622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4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Independent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3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3B27FB7-9CB6-A29E-1D3B-DEDEB4150CD4}"/>
              </a:ext>
            </a:extLst>
          </p:cNvPr>
          <p:cNvSpPr txBox="1"/>
          <p:nvPr/>
        </p:nvSpPr>
        <p:spPr>
          <a:xfrm>
            <a:off x="219095" y="2146975"/>
            <a:ext cx="11850230" cy="30469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200" b="0" i="0">
                <a:effectLst/>
              </a:rPr>
              <a:t>A </a:t>
            </a:r>
            <a:r>
              <a:rPr lang="en-GB" sz="3200" b="1" i="0">
                <a:effectLst/>
              </a:rPr>
              <a:t>"special direction"</a:t>
            </a:r>
            <a:r>
              <a:rPr lang="en-GB" sz="3200" b="0" i="0">
                <a:effectLst/>
              </a:rPr>
              <a:t> on a medication typically refers to </a:t>
            </a:r>
          </a:p>
          <a:p>
            <a:pPr algn="ctr"/>
            <a:r>
              <a:rPr lang="en-GB" sz="3200" b="1" i="0">
                <a:effectLst/>
              </a:rPr>
              <a:t>specific instructions provided by a healthcare professional </a:t>
            </a:r>
          </a:p>
          <a:p>
            <a:pPr algn="ctr"/>
            <a:r>
              <a:rPr lang="en-GB" sz="3200" b="1" i="0">
                <a:effectLst/>
              </a:rPr>
              <a:t>or included on the medication label</a:t>
            </a:r>
            <a:r>
              <a:rPr lang="en-GB" sz="3200" b="0" i="0">
                <a:effectLst/>
              </a:rPr>
              <a:t> that go beyond the standard dosage and usage guidelines. </a:t>
            </a:r>
          </a:p>
          <a:p>
            <a:pPr algn="ctr"/>
            <a:r>
              <a:rPr lang="en-GB" sz="3200" b="0" i="0">
                <a:effectLst/>
              </a:rPr>
              <a:t>These directions are meant to ensure the medication is used safely and effectively for a particular patient or situation</a:t>
            </a:r>
            <a:r>
              <a:rPr lang="en-GB" sz="2400" b="0" i="0">
                <a:effectLst/>
                <a:latin typeface="Segoe Sans"/>
              </a:rPr>
              <a:t>.</a:t>
            </a:r>
            <a:endParaRPr lang="en-GB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038156-418E-76C0-867E-2816BD9CB1A4}"/>
              </a:ext>
            </a:extLst>
          </p:cNvPr>
          <p:cNvSpPr txBox="1"/>
          <p:nvPr/>
        </p:nvSpPr>
        <p:spPr>
          <a:xfrm>
            <a:off x="3859695" y="98356"/>
            <a:ext cx="4751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+mj-lt"/>
              </a:rPr>
              <a:t>Special Directions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  <a:p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7458B6-2B6F-0F8E-B46D-E24A12392EBB}"/>
              </a:ext>
            </a:extLst>
          </p:cNvPr>
          <p:cNvGrpSpPr/>
          <p:nvPr/>
        </p:nvGrpSpPr>
        <p:grpSpPr>
          <a:xfrm>
            <a:off x="8336831" y="2601362"/>
            <a:ext cx="3366160" cy="1905266"/>
            <a:chOff x="5586273" y="3866046"/>
            <a:chExt cx="3366160" cy="19052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B73CE3-63B7-E4EF-A3B6-416DB85A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6273" y="3866046"/>
              <a:ext cx="2979092" cy="1905266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89236B-0874-777D-FF71-D8F7EB404FA7}"/>
                </a:ext>
              </a:extLst>
            </p:cNvPr>
            <p:cNvGrpSpPr/>
            <p:nvPr/>
          </p:nvGrpSpPr>
          <p:grpSpPr>
            <a:xfrm>
              <a:off x="5632458" y="4557258"/>
              <a:ext cx="3319975" cy="369332"/>
              <a:chOff x="3651896" y="6339256"/>
              <a:chExt cx="3319975" cy="36933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3FF92E-E28F-7DAA-26C6-8805C1EB5262}"/>
                  </a:ext>
                </a:extLst>
              </p:cNvPr>
              <p:cNvSpPr/>
              <p:nvPr/>
            </p:nvSpPr>
            <p:spPr>
              <a:xfrm>
                <a:off x="3651896" y="6429554"/>
                <a:ext cx="2924583" cy="17007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F2B4DC-6584-273F-E772-5D7E27A8F7A1}"/>
                  </a:ext>
                </a:extLst>
              </p:cNvPr>
              <p:cNvSpPr txBox="1"/>
              <p:nvPr/>
            </p:nvSpPr>
            <p:spPr>
              <a:xfrm>
                <a:off x="4272409" y="6339256"/>
                <a:ext cx="2699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Special Direction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9B225D-EE69-413C-712A-0F9C6FC6BE48}"/>
              </a:ext>
            </a:extLst>
          </p:cNvPr>
          <p:cNvGrpSpPr/>
          <p:nvPr/>
        </p:nvGrpSpPr>
        <p:grpSpPr>
          <a:xfrm>
            <a:off x="4293112" y="2579239"/>
            <a:ext cx="3296110" cy="1962424"/>
            <a:chOff x="16039004" y="795240"/>
            <a:chExt cx="3296110" cy="19624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A725CA-6F93-69B2-CAFB-5C839CD4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39004" y="795240"/>
              <a:ext cx="3296110" cy="196242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4F8970-ABE2-14CC-8FDC-7285BF338179}"/>
                </a:ext>
              </a:extLst>
            </p:cNvPr>
            <p:cNvSpPr/>
            <p:nvPr/>
          </p:nvSpPr>
          <p:spPr>
            <a:xfrm>
              <a:off x="16110451" y="1641294"/>
              <a:ext cx="2924583" cy="17007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/>
                <a:t>           Special Direction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A8E58F-5B80-9677-8E7C-A5C92235E247}"/>
              </a:ext>
            </a:extLst>
          </p:cNvPr>
          <p:cNvGrpSpPr/>
          <p:nvPr/>
        </p:nvGrpSpPr>
        <p:grpSpPr>
          <a:xfrm>
            <a:off x="738300" y="2636397"/>
            <a:ext cx="3010320" cy="1848108"/>
            <a:chOff x="5589590" y="1776452"/>
            <a:chExt cx="3010320" cy="1848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EB2B7B-B0E9-C6D6-A4D3-1CE53E54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9590" y="1776452"/>
              <a:ext cx="3010320" cy="184810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7C6F9A-21B1-0CBF-089D-ACC35DAC83DE}"/>
                </a:ext>
              </a:extLst>
            </p:cNvPr>
            <p:cNvSpPr/>
            <p:nvPr/>
          </p:nvSpPr>
          <p:spPr>
            <a:xfrm>
              <a:off x="5622909" y="2534376"/>
              <a:ext cx="2924583" cy="17007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/>
                <a:t>          Special Direction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B960B5-C0E2-7A3C-65EB-274BBFC9AAAD}"/>
              </a:ext>
            </a:extLst>
          </p:cNvPr>
          <p:cNvGrpSpPr/>
          <p:nvPr/>
        </p:nvGrpSpPr>
        <p:grpSpPr>
          <a:xfrm>
            <a:off x="9743591" y="628518"/>
            <a:ext cx="2545128" cy="923331"/>
            <a:chOff x="10373192" y="102455"/>
            <a:chExt cx="1892906" cy="641889"/>
          </a:xfrm>
        </p:grpSpPr>
        <p:sp>
          <p:nvSpPr>
            <p:cNvPr id="49" name="Arrow: Pentagon 48">
              <a:extLst>
                <a:ext uri="{FF2B5EF4-FFF2-40B4-BE49-F238E27FC236}">
                  <a16:creationId xmlns:a16="http://schemas.microsoft.com/office/drawing/2014/main" id="{4A9B054A-1E03-E25B-8351-5261AA621730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20050A-8ACD-2426-39FC-1421A3396A27}"/>
                </a:ext>
              </a:extLst>
            </p:cNvPr>
            <p:cNvSpPr txBox="1"/>
            <p:nvPr/>
          </p:nvSpPr>
          <p:spPr>
            <a:xfrm>
              <a:off x="10453533" y="102455"/>
              <a:ext cx="1812565" cy="64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Equal Groups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(Handout)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072DDCC-AA63-200B-875F-85C1586AC0D7}"/>
              </a:ext>
            </a:extLst>
          </p:cNvPr>
          <p:cNvGrpSpPr/>
          <p:nvPr/>
        </p:nvGrpSpPr>
        <p:grpSpPr>
          <a:xfrm>
            <a:off x="2882615" y="1385032"/>
            <a:ext cx="6038903" cy="1275354"/>
            <a:chOff x="-4993935" y="-336713"/>
            <a:chExt cx="6209758" cy="127535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5409734-06F5-699C-96DD-7FB635A60C91}"/>
                </a:ext>
              </a:extLst>
            </p:cNvPr>
            <p:cNvGrpSpPr/>
            <p:nvPr/>
          </p:nvGrpSpPr>
          <p:grpSpPr>
            <a:xfrm>
              <a:off x="-4993935" y="-336713"/>
              <a:ext cx="6209758" cy="1275354"/>
              <a:chOff x="-3533718" y="-830933"/>
              <a:chExt cx="6209758" cy="127535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630DE693-BC2D-CC0D-2873-C764924FA8AA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Take it on empty stomach or </a:t>
                </a:r>
              </a:p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30 minutes before food</a:t>
                </a:r>
              </a:p>
            </p:txBody>
          </p:sp>
          <p:sp>
            <p:nvSpPr>
              <p:cNvPr id="57" name="Cross 56">
                <a:extLst>
                  <a:ext uri="{FF2B5EF4-FFF2-40B4-BE49-F238E27FC236}">
                    <a16:creationId xmlns:a16="http://schemas.microsoft.com/office/drawing/2014/main" id="{08DB2F40-2746-7C28-5DA4-78BA87107B22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20A7A07-1E80-0741-B6D9-C940147081DA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904C150-ECB9-B21C-5C06-98A92EC0CC76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8AD4C8C-7E2A-0949-FF16-5D613C35F47B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1F2A44D-FFFB-8916-EFC7-581FA371D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625" l="8000" r="90875">
                          <a14:foregroundMark x1="38000" y1="13125" x2="38000" y2="13125"/>
                          <a14:foregroundMark x1="8000" y1="48000" x2="8000" y2="48000"/>
                          <a14:foregroundMark x1="90875" y1="46875" x2="90875" y2="46875"/>
                          <a14:foregroundMark x1="46500" y1="10250" x2="49125" y2="10625"/>
                          <a14:foregroundMark x1="51500" y1="90625" x2="51500" y2="9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46897" y="-246040"/>
              <a:ext cx="1145337" cy="1145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693E576-49B8-52B8-E1A0-E980E3F3DAEF}"/>
              </a:ext>
            </a:extLst>
          </p:cNvPr>
          <p:cNvGrpSpPr/>
          <p:nvPr/>
        </p:nvGrpSpPr>
        <p:grpSpPr>
          <a:xfrm>
            <a:off x="6457369" y="2301151"/>
            <a:ext cx="5629185" cy="1275354"/>
            <a:chOff x="-7750047" y="238345"/>
            <a:chExt cx="5788452" cy="12753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E18D671-56D0-AFAC-3223-BF69D184181C}"/>
                </a:ext>
              </a:extLst>
            </p:cNvPr>
            <p:cNvGrpSpPr/>
            <p:nvPr/>
          </p:nvGrpSpPr>
          <p:grpSpPr>
            <a:xfrm>
              <a:off x="-7750047" y="238345"/>
              <a:ext cx="5788452" cy="1275354"/>
              <a:chOff x="-7411291" y="-830933"/>
              <a:chExt cx="5788452" cy="1275354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67B6718E-3B93-DDE4-3106-BE2F1351E468}"/>
                  </a:ext>
                </a:extLst>
              </p:cNvPr>
              <p:cNvSpPr/>
              <p:nvPr/>
            </p:nvSpPr>
            <p:spPr>
              <a:xfrm>
                <a:off x="-741129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Take each dose with </a:t>
                </a:r>
              </a:p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full glass of water</a:t>
                </a:r>
              </a:p>
            </p:txBody>
          </p:sp>
          <p:sp>
            <p:nvSpPr>
              <p:cNvPr id="74" name="Cross 73">
                <a:extLst>
                  <a:ext uri="{FF2B5EF4-FFF2-40B4-BE49-F238E27FC236}">
                    <a16:creationId xmlns:a16="http://schemas.microsoft.com/office/drawing/2014/main" id="{B886F237-8349-86DB-1F09-8FB737C02C5D}"/>
                  </a:ext>
                </a:extLst>
              </p:cNvPr>
              <p:cNvSpPr/>
              <p:nvPr/>
            </p:nvSpPr>
            <p:spPr>
              <a:xfrm>
                <a:off x="-1935259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124F0DBC-7CD5-918E-E83F-A5D943A18C9C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BAE81DD-903D-D0DF-B6C9-B2063DF08B45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6DBB99F-EBBC-092E-BA35-58E35F6DE254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C7572D0-D25A-DC01-3C14-3DE3B580F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61854" y="319367"/>
              <a:ext cx="1532990" cy="1102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E7CC811-6EB8-65D7-38B0-ECF6DF7F89DB}"/>
              </a:ext>
            </a:extLst>
          </p:cNvPr>
          <p:cNvGrpSpPr/>
          <p:nvPr/>
        </p:nvGrpSpPr>
        <p:grpSpPr>
          <a:xfrm>
            <a:off x="6323307" y="4588272"/>
            <a:ext cx="5611335" cy="1275354"/>
            <a:chOff x="-1083789" y="-654694"/>
            <a:chExt cx="5770090" cy="1275354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83504F9-AFF0-C8A5-9087-26339275D06D}"/>
                </a:ext>
              </a:extLst>
            </p:cNvPr>
            <p:cNvGrpSpPr/>
            <p:nvPr/>
          </p:nvGrpSpPr>
          <p:grpSpPr>
            <a:xfrm>
              <a:off x="-1083789" y="-654694"/>
              <a:ext cx="5770090" cy="1275354"/>
              <a:chOff x="-7411278" y="-830933"/>
              <a:chExt cx="5770090" cy="1275354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7442F403-AE9A-223E-F10F-D46B5035BAEC}"/>
                  </a:ext>
                </a:extLst>
              </p:cNvPr>
              <p:cNvSpPr/>
              <p:nvPr/>
            </p:nvSpPr>
            <p:spPr>
              <a:xfrm>
                <a:off x="-7411278" y="-624143"/>
                <a:ext cx="4638578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Avoid grapefruit or </a:t>
                </a:r>
              </a:p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grapefruit juice</a:t>
                </a:r>
              </a:p>
            </p:txBody>
          </p:sp>
          <p:sp>
            <p:nvSpPr>
              <p:cNvPr id="93" name="Cross 92">
                <a:extLst>
                  <a:ext uri="{FF2B5EF4-FFF2-40B4-BE49-F238E27FC236}">
                    <a16:creationId xmlns:a16="http://schemas.microsoft.com/office/drawing/2014/main" id="{0945E696-A82C-61B0-CEAD-47606AB13623}"/>
                  </a:ext>
                </a:extLst>
              </p:cNvPr>
              <p:cNvSpPr/>
              <p:nvPr/>
            </p:nvSpPr>
            <p:spPr>
              <a:xfrm>
                <a:off x="-1953608" y="-373174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8E9197FE-963E-2793-4C72-DA1089719F45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EA2952D-66A1-D705-DE81-583E75874859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E41CA6F-13F5-FF13-540E-C238A79ED4F0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30" name="Picture 6" descr="Pink coffee mug with a star fruit design | Premium AI-generated image">
              <a:extLst>
                <a:ext uri="{FF2B5EF4-FFF2-40B4-BE49-F238E27FC236}">
                  <a16:creationId xmlns:a16="http://schemas.microsoft.com/office/drawing/2014/main" id="{41DD098E-509D-457A-5DED-0766CD7AA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15" b="89688" l="0" r="100000">
                          <a14:foregroundMark x1="63539" y1="86091" x2="67024" y2="85372"/>
                          <a14:foregroundMark x1="74531" y1="6954" x2="77748" y2="10791"/>
                          <a14:foregroundMark x1="52815" y1="13909" x2="54960" y2="13909"/>
                          <a14:foregroundMark x1="49866" y1="14388" x2="56300" y2="13189"/>
                          <a14:foregroundMark x1="57909" y1="12710" x2="66488" y2="12710"/>
                          <a14:foregroundMark x1="52815" y1="83453" x2="52815" y2="83453"/>
                          <a14:foregroundMark x1="74531" y1="84892" x2="74531" y2="84892"/>
                          <a14:foregroundMark x1="73727" y1="86811" x2="73727" y2="86811"/>
                          <a14:foregroundMark x1="55228" y1="84892" x2="60590" y2="84412"/>
                          <a14:foregroundMark x1="54155" y1="85612" x2="59249" y2="85612"/>
                          <a14:backgroundMark x1="47185" y1="82974" x2="47185" y2="82974"/>
                          <a14:backgroundMark x1="92225" y1="82254" x2="92225" y2="899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871" y="-499766"/>
              <a:ext cx="947649" cy="10574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&quot;Not Allowed&quot; Symbol 97">
              <a:extLst>
                <a:ext uri="{FF2B5EF4-FFF2-40B4-BE49-F238E27FC236}">
                  <a16:creationId xmlns:a16="http://schemas.microsoft.com/office/drawing/2014/main" id="{0C03B4FF-2EC3-DD63-94A3-EA9A82DB7389}"/>
                </a:ext>
              </a:extLst>
            </p:cNvPr>
            <p:cNvSpPr/>
            <p:nvPr/>
          </p:nvSpPr>
          <p:spPr>
            <a:xfrm>
              <a:off x="3094541" y="-558034"/>
              <a:ext cx="1233620" cy="1171778"/>
            </a:xfrm>
            <a:prstGeom prst="noSmoking">
              <a:avLst>
                <a:gd name="adj" fmla="val 83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B4E47BC-D789-0986-DD94-32210B6667C1}"/>
              </a:ext>
            </a:extLst>
          </p:cNvPr>
          <p:cNvGrpSpPr/>
          <p:nvPr/>
        </p:nvGrpSpPr>
        <p:grpSpPr>
          <a:xfrm>
            <a:off x="92563" y="4402351"/>
            <a:ext cx="6038903" cy="1275354"/>
            <a:chOff x="2176734" y="-321276"/>
            <a:chExt cx="6209758" cy="127535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C4AF44B-9F58-3884-2CA6-290413B140C1}"/>
                </a:ext>
              </a:extLst>
            </p:cNvPr>
            <p:cNvGrpSpPr/>
            <p:nvPr/>
          </p:nvGrpSpPr>
          <p:grpSpPr>
            <a:xfrm>
              <a:off x="2176734" y="-321276"/>
              <a:ext cx="6209758" cy="1275354"/>
              <a:chOff x="-3533718" y="-830933"/>
              <a:chExt cx="6209758" cy="1275354"/>
            </a:xfrm>
          </p:grpSpPr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723CBEA-61B6-F2E4-3EFC-374046C8BD12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stop taking this medicines without consulting your doctor </a:t>
                </a:r>
              </a:p>
            </p:txBody>
          </p:sp>
          <p:sp>
            <p:nvSpPr>
              <p:cNvPr id="105" name="Cross 104">
                <a:extLst>
                  <a:ext uri="{FF2B5EF4-FFF2-40B4-BE49-F238E27FC236}">
                    <a16:creationId xmlns:a16="http://schemas.microsoft.com/office/drawing/2014/main" id="{1277F490-330D-B5FB-4F55-FCB3B1B74EBE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C92CCD14-192F-7BC4-7ABA-F12DEA292CAF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4C7959E-16D5-416B-CEA9-14D52D0BA4D7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490BB2E-DD32-439C-6B60-638EFB13504F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34" name="Picture 10" descr="Doctor Team Images | Free Photos, PNG Stickers, Wallpapers &amp; Backgrounds -  rawpixel">
              <a:extLst>
                <a:ext uri="{FF2B5EF4-FFF2-40B4-BE49-F238E27FC236}">
                  <a16:creationId xmlns:a16="http://schemas.microsoft.com/office/drawing/2014/main" id="{2E83B5AE-7CFE-BAE3-0F1E-568B7976E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230" b="100000" l="0" r="100000">
                          <a14:foregroundMark x1="41438" y1="21552" x2="50342" y2="21552"/>
                          <a14:foregroundMark x1="26370" y1="62931" x2="26370" y2="62931"/>
                          <a14:foregroundMark x1="29110" y1="61494" x2="29110" y2="61494"/>
                          <a14:foregroundMark x1="75685" y1="60057" x2="77055" y2="60920"/>
                          <a14:foregroundMark x1="28767" y1="30460" x2="28767" y2="31322"/>
                          <a14:foregroundMark x1="79110" y1="62931" x2="89384" y2="67241"/>
                          <a14:backgroundMark x1="342" y1="29310" x2="4795" y2="47701"/>
                          <a14:backgroundMark x1="4795" y1="47701" x2="4110" y2="48851"/>
                          <a14:backgroundMark x1="3425" y1="75862" x2="685" y2="79598"/>
                          <a14:backgroundMark x1="78767" y1="60057" x2="81507" y2="60920"/>
                          <a14:backgroundMark x1="93493" y1="63506" x2="99658" y2="65805"/>
                          <a14:backgroundMark x1="91781" y1="64943" x2="99658" y2="67241"/>
                          <a14:backgroundMark x1="97603" y1="67241" x2="99658" y2="689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609" y="-268853"/>
              <a:ext cx="947649" cy="1130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4A9C6B3-738A-875F-90A3-F874AF12B32B}"/>
              </a:ext>
            </a:extLst>
          </p:cNvPr>
          <p:cNvGrpSpPr/>
          <p:nvPr/>
        </p:nvGrpSpPr>
        <p:grpSpPr>
          <a:xfrm>
            <a:off x="105307" y="2515831"/>
            <a:ext cx="6038903" cy="1383835"/>
            <a:chOff x="814429" y="1339636"/>
            <a:chExt cx="6209758" cy="138383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261A789-13F7-48E8-C0B5-B2A5A1C9626A}"/>
                </a:ext>
              </a:extLst>
            </p:cNvPr>
            <p:cNvGrpSpPr/>
            <p:nvPr/>
          </p:nvGrpSpPr>
          <p:grpSpPr>
            <a:xfrm>
              <a:off x="814429" y="1339636"/>
              <a:ext cx="6209758" cy="1275354"/>
              <a:chOff x="-3533718" y="-830933"/>
              <a:chExt cx="6209758" cy="1275354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6B4A1FE9-81A4-E320-426C-84E23CFE7EED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take indigestion remedies, iron or calcium within two hours of taking this medicines</a:t>
                </a:r>
              </a:p>
            </p:txBody>
          </p:sp>
          <p:sp>
            <p:nvSpPr>
              <p:cNvPr id="114" name="Cross 113">
                <a:extLst>
                  <a:ext uri="{FF2B5EF4-FFF2-40B4-BE49-F238E27FC236}">
                    <a16:creationId xmlns:a16="http://schemas.microsoft.com/office/drawing/2014/main" id="{9E20C984-34D7-BCD6-21EA-397456F9C244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0433373-4518-41E9-AE01-A1B670AC1EFD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F98A7BAA-AFEA-2222-213F-91F7D431A543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FB7C565-854C-9757-DA13-20D0165CDB93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38" name="Picture 14" descr="GAVISCON DOUBLE ACTION LIQUID 150ML - Pharmacy Direct Kenya">
              <a:extLst>
                <a:ext uri="{FF2B5EF4-FFF2-40B4-BE49-F238E27FC236}">
                  <a16:creationId xmlns:a16="http://schemas.microsoft.com/office/drawing/2014/main" id="{57D27A4E-37B8-015B-EF96-C7678D6F82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4" b="96169" l="0" r="100000">
                          <a14:foregroundMark x1="44469" y1="4335" x2="44912" y2="28125"/>
                          <a14:foregroundMark x1="44912" y1="28125" x2="43142" y2="30141"/>
                          <a14:foregroundMark x1="48009" y1="605" x2="48009" y2="605"/>
                          <a14:foregroundMark x1="36283" y1="91734" x2="62168" y2="91028"/>
                          <a14:foregroundMark x1="62168" y1="91028" x2="62168" y2="91028"/>
                          <a14:foregroundMark x1="21018" y1="93952" x2="74558" y2="96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86" y="1453775"/>
              <a:ext cx="511119" cy="11198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ennie Sugar-free Tablets 24">
              <a:extLst>
                <a:ext uri="{FF2B5EF4-FFF2-40B4-BE49-F238E27FC236}">
                  <a16:creationId xmlns:a16="http://schemas.microsoft.com/office/drawing/2014/main" id="{FE5508BC-E2DF-A7E1-D1CD-0436BD2FD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92" y="1765794"/>
              <a:ext cx="957677" cy="9576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6226D7F2-D3DC-CB8E-9AA4-93185DA449AE}"/>
              </a:ext>
            </a:extLst>
          </p:cNvPr>
          <p:cNvGrpSpPr/>
          <p:nvPr/>
        </p:nvGrpSpPr>
        <p:grpSpPr>
          <a:xfrm>
            <a:off x="6517510" y="455312"/>
            <a:ext cx="5551815" cy="1275354"/>
            <a:chOff x="-2840441" y="5235493"/>
            <a:chExt cx="5708893" cy="1275354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D3A3D7AD-D72C-0125-F21B-AA8F75C44251}"/>
                </a:ext>
              </a:extLst>
            </p:cNvPr>
            <p:cNvGrpSpPr/>
            <p:nvPr/>
          </p:nvGrpSpPr>
          <p:grpSpPr>
            <a:xfrm>
              <a:off x="-2840441" y="5235493"/>
              <a:ext cx="5708893" cy="1275354"/>
              <a:chOff x="-7338966" y="-830933"/>
              <a:chExt cx="5708893" cy="1275354"/>
            </a:xfrm>
          </p:grpSpPr>
          <p:sp>
            <p:nvSpPr>
              <p:cNvPr id="1031" name="Rectangle: Rounded Corners 1030">
                <a:extLst>
                  <a:ext uri="{FF2B5EF4-FFF2-40B4-BE49-F238E27FC236}">
                    <a16:creationId xmlns:a16="http://schemas.microsoft.com/office/drawing/2014/main" id="{5B40C365-5016-11C4-BE2E-2FD465AE1136}"/>
                  </a:ext>
                </a:extLst>
              </p:cNvPr>
              <p:cNvSpPr/>
              <p:nvPr/>
            </p:nvSpPr>
            <p:spPr>
              <a:xfrm>
                <a:off x="-7338966" y="-624143"/>
                <a:ext cx="4638582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chew or crush </a:t>
                </a:r>
              </a:p>
            </p:txBody>
          </p:sp>
          <p:sp>
            <p:nvSpPr>
              <p:cNvPr id="1033" name="Cross 1032">
                <a:extLst>
                  <a:ext uri="{FF2B5EF4-FFF2-40B4-BE49-F238E27FC236}">
                    <a16:creationId xmlns:a16="http://schemas.microsoft.com/office/drawing/2014/main" id="{81DC05DD-D137-6688-FC6A-0DDA44AC8BD7}"/>
                  </a:ext>
                </a:extLst>
              </p:cNvPr>
              <p:cNvSpPr/>
              <p:nvPr/>
            </p:nvSpPr>
            <p:spPr>
              <a:xfrm>
                <a:off x="-1942493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4AE206DE-E16F-3A5D-064E-21091DB05FB9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1037" name="Rectangle 1036">
                  <a:extLst>
                    <a:ext uri="{FF2B5EF4-FFF2-40B4-BE49-F238E27FC236}">
                      <a16:creationId xmlns:a16="http://schemas.microsoft.com/office/drawing/2014/main" id="{F52E2F28-43DF-06B6-02B0-7CD43EB8F058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9" name="Rectangle 1038">
                  <a:extLst>
                    <a:ext uri="{FF2B5EF4-FFF2-40B4-BE49-F238E27FC236}">
                      <a16:creationId xmlns:a16="http://schemas.microsoft.com/office/drawing/2014/main" id="{76583DAF-E563-6827-3B32-1C2D2AD1D0F0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42" name="Picture 18" descr="Is splitting pills safe? A guide to dividing medication">
              <a:extLst>
                <a:ext uri="{FF2B5EF4-FFF2-40B4-BE49-F238E27FC236}">
                  <a16:creationId xmlns:a16="http://schemas.microsoft.com/office/drawing/2014/main" id="{07220779-572B-4650-8D7D-D74EF209AE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39225" y1="63774" x2="39225" y2="63774"/>
                          <a14:backgroundMark x1="45329" y1="65849" x2="45329" y2="65849"/>
                          <a14:backgroundMark x1="62686" y1="63208" x2="62686" y2="63208"/>
                          <a14:backgroundMark x1="56900" y1="67264" x2="56900" y2="67264"/>
                          <a14:backgroundMark x1="52442" y1="66792" x2="52442" y2="66792"/>
                          <a14:backgroundMark x1="49469" y1="67736" x2="49469" y2="67736"/>
                          <a14:backgroundMark x1="50159" y1="58491" x2="50159" y2="58491"/>
                          <a14:backgroundMark x1="85244" y1="26698" x2="84926" y2="26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390" t="36801" r="32944" b="28439"/>
            <a:stretch>
              <a:fillRect/>
            </a:stretch>
          </p:blipFill>
          <p:spPr bwMode="auto">
            <a:xfrm>
              <a:off x="1211206" y="5495666"/>
              <a:ext cx="1350177" cy="80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3C9BFE26-DDCC-6864-57CC-6F746A11D593}"/>
              </a:ext>
            </a:extLst>
          </p:cNvPr>
          <p:cNvGrpSpPr/>
          <p:nvPr/>
        </p:nvGrpSpPr>
        <p:grpSpPr>
          <a:xfrm>
            <a:off x="3046440" y="3450829"/>
            <a:ext cx="5685199" cy="1275354"/>
            <a:chOff x="-3033908" y="3693401"/>
            <a:chExt cx="5846048" cy="1275354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CD42480-425C-4A0E-4C87-65627522A51D}"/>
                </a:ext>
              </a:extLst>
            </p:cNvPr>
            <p:cNvGrpSpPr/>
            <p:nvPr/>
          </p:nvGrpSpPr>
          <p:grpSpPr>
            <a:xfrm>
              <a:off x="-3033908" y="3693401"/>
              <a:ext cx="5846048" cy="1275354"/>
              <a:chOff x="-3033908" y="3693401"/>
              <a:chExt cx="5846048" cy="1275354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AB9AB4D8-657C-53A1-1F42-735C5D02B0E7}"/>
                  </a:ext>
                </a:extLst>
              </p:cNvPr>
              <p:cNvGrpSpPr/>
              <p:nvPr/>
            </p:nvGrpSpPr>
            <p:grpSpPr>
              <a:xfrm>
                <a:off x="-3033908" y="3693401"/>
                <a:ext cx="5846048" cy="1275354"/>
                <a:chOff x="-7483613" y="-830933"/>
                <a:chExt cx="5846048" cy="1275354"/>
              </a:xfrm>
            </p:grpSpPr>
            <p:sp>
              <p:nvSpPr>
                <p:cNvPr id="123" name="Rectangle: Rounded Corners 122">
                  <a:extLst>
                    <a:ext uri="{FF2B5EF4-FFF2-40B4-BE49-F238E27FC236}">
                      <a16:creationId xmlns:a16="http://schemas.microsoft.com/office/drawing/2014/main" id="{F4635175-1187-F535-684D-5691B78B32CA}"/>
                    </a:ext>
                  </a:extLst>
                </p:cNvPr>
                <p:cNvSpPr/>
                <p:nvPr/>
              </p:nvSpPr>
              <p:spPr>
                <a:xfrm>
                  <a:off x="-7483613" y="-624143"/>
                  <a:ext cx="4638578" cy="861774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chemeClr val="tx1"/>
                      </a:solidFill>
                    </a:rPr>
                    <a:t>Do not take this medicines if vomiting </a:t>
                  </a:r>
                </a:p>
              </p:txBody>
            </p:sp>
            <p:sp>
              <p:nvSpPr>
                <p:cNvPr id="124" name="Cross 123">
                  <a:extLst>
                    <a:ext uri="{FF2B5EF4-FFF2-40B4-BE49-F238E27FC236}">
                      <a16:creationId xmlns:a16="http://schemas.microsoft.com/office/drawing/2014/main" id="{DB7EDAF6-DA1C-C7C8-C34F-D403332BB79C}"/>
                    </a:ext>
                  </a:extLst>
                </p:cNvPr>
                <p:cNvSpPr/>
                <p:nvPr/>
              </p:nvSpPr>
              <p:spPr>
                <a:xfrm>
                  <a:off x="-1949985" y="-418545"/>
                  <a:ext cx="312420" cy="449580"/>
                </a:xfrm>
                <a:prstGeom prst="plus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3A97764B-1468-6141-3460-DB753436B34E}"/>
                    </a:ext>
                  </a:extLst>
                </p:cNvPr>
                <p:cNvGrpSpPr/>
                <p:nvPr/>
              </p:nvGrpSpPr>
              <p:grpSpPr>
                <a:xfrm>
                  <a:off x="-3365258" y="-830933"/>
                  <a:ext cx="1513520" cy="1275354"/>
                  <a:chOff x="-3365258" y="-830933"/>
                  <a:chExt cx="1513520" cy="1275354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04F378F-CE88-34CD-9170-3FBEEB4E4300}"/>
                      </a:ext>
                    </a:extLst>
                  </p:cNvPr>
                  <p:cNvSpPr/>
                  <p:nvPr/>
                </p:nvSpPr>
                <p:spPr>
                  <a:xfrm>
                    <a:off x="-3365258" y="-830933"/>
                    <a:ext cx="1513520" cy="1275354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04D35539-E445-911E-B717-E29B9FC7BC6A}"/>
                      </a:ext>
                    </a:extLst>
                  </p:cNvPr>
                  <p:cNvSpPr/>
                  <p:nvPr/>
                </p:nvSpPr>
                <p:spPr>
                  <a:xfrm>
                    <a:off x="-3319538" y="-762001"/>
                    <a:ext cx="1422862" cy="114533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pic>
            <p:nvPicPr>
              <p:cNvPr id="1040" name="Picture 16" descr="35+ Thousand Vomiting Royalty-Free Images, Stock Photos &amp; Pictures |  Shutterstock">
                <a:extLst>
                  <a:ext uri="{FF2B5EF4-FFF2-40B4-BE49-F238E27FC236}">
                    <a16:creationId xmlns:a16="http://schemas.microsoft.com/office/drawing/2014/main" id="{E93579AA-0797-27D5-26E8-ADF315C73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email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5677" b="100000" l="0" r="100000">
                            <a14:foregroundMark x1="28796" y1="6987" x2="41885" y2="14847"/>
                            <a14:foregroundMark x1="60733" y1="32751" x2="61780" y2="48908"/>
                            <a14:foregroundMark x1="60209" y1="29258" x2="85340" y2="41485"/>
                            <a14:foregroundMark x1="85340" y1="41485" x2="86387" y2="42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1942" y="3747335"/>
                <a:ext cx="965876" cy="11603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0" descr="Stop Hand PNGs for Free Download">
              <a:extLst>
                <a:ext uri="{FF2B5EF4-FFF2-40B4-BE49-F238E27FC236}">
                  <a16:creationId xmlns:a16="http://schemas.microsoft.com/office/drawing/2014/main" id="{A4CAA7B3-C3AE-7177-0A76-157DE1F8D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404" y="3799137"/>
              <a:ext cx="404387" cy="404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5" name="TextBox 1044">
            <a:extLst>
              <a:ext uri="{FF2B5EF4-FFF2-40B4-BE49-F238E27FC236}">
                <a16:creationId xmlns:a16="http://schemas.microsoft.com/office/drawing/2014/main" id="{CD5F4A45-67EA-A518-8230-4B6306832F37}"/>
              </a:ext>
            </a:extLst>
          </p:cNvPr>
          <p:cNvSpPr txBox="1"/>
          <p:nvPr/>
        </p:nvSpPr>
        <p:spPr>
          <a:xfrm>
            <a:off x="2509525" y="54604"/>
            <a:ext cx="7436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j-lt"/>
              </a:rPr>
              <a:t>Special Directions - examples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  <a:p>
            <a:endParaRPr lang="en-GB" sz="1400"/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C0BE1993-8ADA-90EC-4469-AACB383EAC5E}"/>
              </a:ext>
            </a:extLst>
          </p:cNvPr>
          <p:cNvGrpSpPr/>
          <p:nvPr/>
        </p:nvGrpSpPr>
        <p:grpSpPr>
          <a:xfrm>
            <a:off x="-67442" y="2476411"/>
            <a:ext cx="12166879" cy="2673774"/>
            <a:chOff x="-1" y="2320963"/>
            <a:chExt cx="12166879" cy="2673774"/>
          </a:xfrm>
        </p:grpSpPr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B5B49348-6B43-CDC8-482C-95BD9BE12D1C}"/>
                </a:ext>
              </a:extLst>
            </p:cNvPr>
            <p:cNvSpPr/>
            <p:nvPr/>
          </p:nvSpPr>
          <p:spPr>
            <a:xfrm>
              <a:off x="-1" y="2320963"/>
              <a:ext cx="12147720" cy="2673774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25F956F2-AF22-9411-218E-06052E2FB889}"/>
                </a:ext>
              </a:extLst>
            </p:cNvPr>
            <p:cNvSpPr txBox="1"/>
            <p:nvPr/>
          </p:nvSpPr>
          <p:spPr>
            <a:xfrm>
              <a:off x="-1" y="3168138"/>
              <a:ext cx="12166879" cy="646331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/>
                <a:t>Let's do some research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C768D6-3D99-AB7B-D8FF-CC4DA35E2126}"/>
              </a:ext>
            </a:extLst>
          </p:cNvPr>
          <p:cNvGrpSpPr/>
          <p:nvPr/>
        </p:nvGrpSpPr>
        <p:grpSpPr>
          <a:xfrm>
            <a:off x="9707899" y="2489489"/>
            <a:ext cx="2613589" cy="869823"/>
            <a:chOff x="10373192" y="143838"/>
            <a:chExt cx="1943823" cy="563566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6BBB85-8A6C-4B82-339F-FDA5D74C1772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CB8C1F-0043-799A-27B4-EC92C183FCD1}"/>
                </a:ext>
              </a:extLst>
            </p:cNvPr>
            <p:cNvSpPr txBox="1"/>
            <p:nvPr/>
          </p:nvSpPr>
          <p:spPr>
            <a:xfrm>
              <a:off x="10504450" y="229688"/>
              <a:ext cx="1812565" cy="41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Pairs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410B9A-4772-1046-C3B9-A38DA211DA66}"/>
              </a:ext>
            </a:extLst>
          </p:cNvPr>
          <p:cNvGrpSpPr/>
          <p:nvPr/>
        </p:nvGrpSpPr>
        <p:grpSpPr>
          <a:xfrm>
            <a:off x="61715" y="268639"/>
            <a:ext cx="6038903" cy="1486898"/>
            <a:chOff x="61715" y="268639"/>
            <a:chExt cx="6038903" cy="14868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6475F0E-FB2F-1195-F7D9-C94ED9474663}"/>
                </a:ext>
              </a:extLst>
            </p:cNvPr>
            <p:cNvGrpSpPr/>
            <p:nvPr/>
          </p:nvGrpSpPr>
          <p:grpSpPr>
            <a:xfrm>
              <a:off x="61715" y="268639"/>
              <a:ext cx="6038903" cy="1275354"/>
              <a:chOff x="-3533718" y="-830933"/>
              <a:chExt cx="6209758" cy="127535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B3E62393-33F5-1310-4AB5-359B459C4FC6}"/>
                  </a:ext>
                </a:extLst>
              </p:cNvPr>
              <p:cNvSpPr/>
              <p:nvPr/>
            </p:nvSpPr>
            <p:spPr>
              <a:xfrm>
                <a:off x="-1962541" y="-624143"/>
                <a:ext cx="4638581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>
                    <a:solidFill>
                      <a:schemeClr val="tx1"/>
                    </a:solidFill>
                  </a:rPr>
                  <a:t>Take it with or after food</a:t>
                </a:r>
              </a:p>
            </p:txBody>
          </p:sp>
          <p:sp>
            <p:nvSpPr>
              <p:cNvPr id="61" name="Cross 60">
                <a:extLst>
                  <a:ext uri="{FF2B5EF4-FFF2-40B4-BE49-F238E27FC236}">
                    <a16:creationId xmlns:a16="http://schemas.microsoft.com/office/drawing/2014/main" id="{84A17E1B-C8D6-FE11-779F-72CEEAEF6D73}"/>
                  </a:ext>
                </a:extLst>
              </p:cNvPr>
              <p:cNvSpPr/>
              <p:nvPr/>
            </p:nvSpPr>
            <p:spPr>
              <a:xfrm>
                <a:off x="-3533718" y="-418046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8A30898-AA36-6E3F-044A-3225B228B2EA}"/>
                  </a:ext>
                </a:extLst>
              </p:cNvPr>
              <p:cNvGrpSpPr/>
              <p:nvPr/>
            </p:nvGrpSpPr>
            <p:grpSpPr>
              <a:xfrm>
                <a:off x="-3365258" y="-830933"/>
                <a:ext cx="1513520" cy="1275354"/>
                <a:chOff x="-3365258" y="-830933"/>
                <a:chExt cx="1513520" cy="127535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B449D54-8B92-BE92-7454-DE1F96950F2F}"/>
                    </a:ext>
                  </a:extLst>
                </p:cNvPr>
                <p:cNvSpPr/>
                <p:nvPr/>
              </p:nvSpPr>
              <p:spPr>
                <a:xfrm>
                  <a:off x="-3365258" y="-830933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8E93DD5-47D5-8F19-DEB0-8FB648AD40D6}"/>
                    </a:ext>
                  </a:extLst>
                </p:cNvPr>
                <p:cNvSpPr/>
                <p:nvPr/>
              </p:nvSpPr>
              <p:spPr>
                <a:xfrm>
                  <a:off x="-3319538" y="-762001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26" name="Picture 2" descr="Fried Egg on Toast with Tea 47589969 PNG">
              <a:extLst>
                <a:ext uri="{FF2B5EF4-FFF2-40B4-BE49-F238E27FC236}">
                  <a16:creationId xmlns:a16="http://schemas.microsoft.com/office/drawing/2014/main" id="{66834C4B-6C91-A7BE-3BCC-1328096A3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48" y="275877"/>
              <a:ext cx="1479660" cy="147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036801-1CCA-D2C5-FE50-10250BE6CFBE}"/>
              </a:ext>
            </a:extLst>
          </p:cNvPr>
          <p:cNvGrpSpPr/>
          <p:nvPr/>
        </p:nvGrpSpPr>
        <p:grpSpPr>
          <a:xfrm>
            <a:off x="3498325" y="5531763"/>
            <a:ext cx="6115151" cy="1275354"/>
            <a:chOff x="3498325" y="5531763"/>
            <a:chExt cx="6115151" cy="127535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6AB9AF1-1E10-3EB5-8FCB-DB41FF63D8E2}"/>
                </a:ext>
              </a:extLst>
            </p:cNvPr>
            <p:cNvGrpSpPr/>
            <p:nvPr/>
          </p:nvGrpSpPr>
          <p:grpSpPr>
            <a:xfrm>
              <a:off x="3498325" y="5531763"/>
              <a:ext cx="6115151" cy="1275354"/>
              <a:chOff x="-3551756" y="1687999"/>
              <a:chExt cx="6288163" cy="1275354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DDF32A85-4A39-841F-388B-DACC0C4A796D}"/>
                  </a:ext>
                </a:extLst>
              </p:cNvPr>
              <p:cNvSpPr/>
              <p:nvPr/>
            </p:nvSpPr>
            <p:spPr>
              <a:xfrm>
                <a:off x="-1902173" y="1915410"/>
                <a:ext cx="4638580" cy="8617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chemeClr val="tx1"/>
                    </a:solidFill>
                  </a:rPr>
                  <a:t>Do not drink alcohol while being treated with this medicine </a:t>
                </a:r>
              </a:p>
            </p:txBody>
          </p:sp>
          <p:sp>
            <p:nvSpPr>
              <p:cNvPr id="83" name="Cross 82">
                <a:extLst>
                  <a:ext uri="{FF2B5EF4-FFF2-40B4-BE49-F238E27FC236}">
                    <a16:creationId xmlns:a16="http://schemas.microsoft.com/office/drawing/2014/main" id="{4537AC63-296A-6477-266F-9A8E4A149E5B}"/>
                  </a:ext>
                </a:extLst>
              </p:cNvPr>
              <p:cNvSpPr/>
              <p:nvPr/>
            </p:nvSpPr>
            <p:spPr>
              <a:xfrm>
                <a:off x="-3551756" y="2094108"/>
                <a:ext cx="312420" cy="449580"/>
              </a:xfrm>
              <a:prstGeom prst="plu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62B304D-7731-ADDE-66B8-B7DBCC8710DB}"/>
                  </a:ext>
                </a:extLst>
              </p:cNvPr>
              <p:cNvGrpSpPr/>
              <p:nvPr/>
            </p:nvGrpSpPr>
            <p:grpSpPr>
              <a:xfrm>
                <a:off x="-3344946" y="1687999"/>
                <a:ext cx="1513520" cy="1275354"/>
                <a:chOff x="-3344946" y="1687999"/>
                <a:chExt cx="1513520" cy="1275354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50C9F05-EED4-E76F-1402-A52B550EB476}"/>
                    </a:ext>
                  </a:extLst>
                </p:cNvPr>
                <p:cNvSpPr/>
                <p:nvPr/>
              </p:nvSpPr>
              <p:spPr>
                <a:xfrm>
                  <a:off x="-3344946" y="1687999"/>
                  <a:ext cx="1513520" cy="127535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02C7684F-E607-1DA0-7C73-4F6746FEC992}"/>
                    </a:ext>
                  </a:extLst>
                </p:cNvPr>
                <p:cNvSpPr/>
                <p:nvPr/>
              </p:nvSpPr>
              <p:spPr>
                <a:xfrm>
                  <a:off x="-3299617" y="1753008"/>
                  <a:ext cx="1422862" cy="114533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28" name="Picture 4" descr="Beer png images | PNGWing">
              <a:extLst>
                <a:ext uri="{FF2B5EF4-FFF2-40B4-BE49-F238E27FC236}">
                  <a16:creationId xmlns:a16="http://schemas.microsoft.com/office/drawing/2014/main" id="{5C9CB8D3-29B1-8301-5394-C51AD0DB6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foregroundMark x1="74167" y1="28056" x2="74167" y2="28056"/>
                          <a14:foregroundMark x1="80833" y1="67778" x2="80833" y2="6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970" y="5629661"/>
              <a:ext cx="1066002" cy="106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&quot;Not Allowed&quot; Symbol 8">
              <a:extLst>
                <a:ext uri="{FF2B5EF4-FFF2-40B4-BE49-F238E27FC236}">
                  <a16:creationId xmlns:a16="http://schemas.microsoft.com/office/drawing/2014/main" id="{68A4D5FE-5810-605B-6914-216E51F35FB0}"/>
                </a:ext>
              </a:extLst>
            </p:cNvPr>
            <p:cNvSpPr/>
            <p:nvPr/>
          </p:nvSpPr>
          <p:spPr>
            <a:xfrm>
              <a:off x="3800131" y="5576773"/>
              <a:ext cx="1199679" cy="1171778"/>
            </a:xfrm>
            <a:prstGeom prst="noSmoking">
              <a:avLst>
                <a:gd name="adj" fmla="val 83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7" grpId="0"/>
      <p:bldP spid="10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F9E57-1B74-47A1-B7E7-B06F17626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727F75-C2CD-4BAD-6DB3-75405ABC7186}"/>
              </a:ext>
            </a:extLst>
          </p:cNvPr>
          <p:cNvGrpSpPr/>
          <p:nvPr/>
        </p:nvGrpSpPr>
        <p:grpSpPr>
          <a:xfrm>
            <a:off x="-354537" y="-20096"/>
            <a:ext cx="12574305" cy="7450425"/>
            <a:chOff x="-382305" y="0"/>
            <a:chExt cx="12574305" cy="74504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9512A7C-68E9-3AB1-EA26-8E590989EFA4}"/>
                </a:ext>
              </a:extLst>
            </p:cNvPr>
            <p:cNvSpPr/>
            <p:nvPr/>
          </p:nvSpPr>
          <p:spPr>
            <a:xfrm>
              <a:off x="-56040" y="0"/>
              <a:ext cx="12221497" cy="6457319"/>
            </a:xfrm>
            <a:prstGeom prst="rect">
              <a:avLst/>
            </a:prstGeom>
            <a:solidFill>
              <a:schemeClr val="tx2">
                <a:lumMod val="25000"/>
                <a:lumOff val="7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36" name="Picture 12" descr="Chair PNG Images | Free Photos, PNG Stickers, Wallpapers &amp; Backgrounds -  rawpixel">
              <a:extLst>
                <a:ext uri="{FF2B5EF4-FFF2-40B4-BE49-F238E27FC236}">
                  <a16:creationId xmlns:a16="http://schemas.microsoft.com/office/drawing/2014/main" id="{2D6AE07E-2288-8372-2654-13C6F071F4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84" b="100000" l="10000" r="90000">
                          <a14:foregroundMark x1="9000" y1="14954" x2="43250" y2="15735"/>
                          <a14:foregroundMark x1="43250" y1="15735" x2="60875" y2="13784"/>
                          <a14:foregroundMark x1="60875" y1="13784" x2="66875" y2="15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97543" y="3388566"/>
              <a:ext cx="3957279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Senior man rejecting someone showing a gesture of disgust. | Premium Photo">
              <a:extLst>
                <a:ext uri="{FF2B5EF4-FFF2-40B4-BE49-F238E27FC236}">
                  <a16:creationId xmlns:a16="http://schemas.microsoft.com/office/drawing/2014/main" id="{123BE10D-149F-74DB-03D1-CF6644E7B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16" b="98082" l="9585" r="89617">
                          <a14:foregroundMark x1="49840" y1="10072" x2="47604" y2="20863"/>
                          <a14:foregroundMark x1="52716" y1="5516" x2="54153" y2="5516"/>
                          <a14:foregroundMark x1="44409" y1="44365" x2="57827" y2="53237"/>
                          <a14:foregroundMark x1="57827" y1="53237" x2="61661" y2="51559"/>
                          <a14:foregroundMark x1="62300" y1="47962" x2="63898" y2="56835"/>
                          <a14:foregroundMark x1="42173" y1="45084" x2="31949" y2="49400"/>
                          <a14:foregroundMark x1="30671" y1="53477" x2="30192" y2="68825"/>
                          <a14:foregroundMark x1="30511" y1="59472" x2="27636" y2="71223"/>
                          <a14:foregroundMark x1="27636" y1="71223" x2="27636" y2="71223"/>
                          <a14:foregroundMark x1="26677" y1="70504" x2="25559" y2="74101"/>
                          <a14:foregroundMark x1="35144" y1="48441" x2="27955" y2="57794"/>
                          <a14:foregroundMark x1="27955" y1="57794" x2="25240" y2="72902"/>
                          <a14:foregroundMark x1="43291" y1="40767" x2="34984" y2="44844"/>
                          <a14:foregroundMark x1="34984" y1="44844" x2="28914" y2="54916"/>
                          <a14:foregroundMark x1="28914" y1="54916" x2="27796" y2="59233"/>
                          <a14:foregroundMark x1="44888" y1="72662" x2="48882" y2="94724"/>
                          <a14:foregroundMark x1="39776" y1="52518" x2="36581" y2="98082"/>
                          <a14:foregroundMark x1="66613" y1="51559" x2="68439" y2="60141"/>
                          <a14:foregroundMark x1="66773" y1="49161" x2="69774" y2="59396"/>
                          <a14:foregroundMark x1="64058" y1="46043" x2="67252" y2="49880"/>
                          <a14:foregroundMark x1="69010" y1="65707" x2="71246" y2="79616"/>
                          <a14:backgroundMark x1="71460" y1="52497" x2="72684" y2="54436"/>
                          <a14:backgroundMark x1="64058" y1="40767" x2="65859" y2="43620"/>
                          <a14:backgroundMark x1="72684" y1="54436" x2="73642" y2="57794"/>
                          <a14:backgroundMark x1="68051" y1="94724" x2="72524" y2="97602"/>
                          <a14:backgroundMark x1="72204" y1="62590" x2="74441" y2="70504"/>
                          <a14:backgroundMark x1="70927" y1="58753" x2="75719" y2="77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305" y="1036555"/>
              <a:ext cx="7442588" cy="495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able PNG Images | Free Photos, PNG Stickers, Wallpapers &amp; Backgrounds -  rawpixel">
              <a:extLst>
                <a:ext uri="{FF2B5EF4-FFF2-40B4-BE49-F238E27FC236}">
                  <a16:creationId xmlns:a16="http://schemas.microsoft.com/office/drawing/2014/main" id="{7908A096-B644-40A2-5FFB-4774FE54B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74815" l="4125" r="97750">
                          <a14:foregroundMark x1="4125" y1="16296" x2="5250" y2="70370"/>
                          <a14:foregroundMark x1="96750" y1="10370" x2="97750" y2="74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3546"/>
            <a:stretch/>
          </p:blipFill>
          <p:spPr bwMode="auto">
            <a:xfrm>
              <a:off x="-171062" y="5727169"/>
              <a:ext cx="12363062" cy="172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Clock png images | PNGEgg">
              <a:extLst>
                <a:ext uri="{FF2B5EF4-FFF2-40B4-BE49-F238E27FC236}">
                  <a16:creationId xmlns:a16="http://schemas.microsoft.com/office/drawing/2014/main" id="{5A7558A8-A56A-860E-EAE9-D66DB6A0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43" t="3280" r="4413" b="4051"/>
            <a:stretch/>
          </p:blipFill>
          <p:spPr bwMode="auto">
            <a:xfrm>
              <a:off x="532302" y="886981"/>
              <a:ext cx="1246075" cy="127392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130361-8831-2633-6539-04E3C2527FB3}"/>
              </a:ext>
            </a:extLst>
          </p:cNvPr>
          <p:cNvGrpSpPr/>
          <p:nvPr/>
        </p:nvGrpSpPr>
        <p:grpSpPr>
          <a:xfrm>
            <a:off x="6900532" y="558708"/>
            <a:ext cx="2435797" cy="4125962"/>
            <a:chOff x="12636392" y="1198766"/>
            <a:chExt cx="1978807" cy="369553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C1F72F7-248B-9AFC-BE57-A86BB40F8F28}"/>
                </a:ext>
              </a:extLst>
            </p:cNvPr>
            <p:cNvSpPr/>
            <p:nvPr/>
          </p:nvSpPr>
          <p:spPr>
            <a:xfrm>
              <a:off x="12649064" y="1882826"/>
              <a:ext cx="1966135" cy="3011479"/>
            </a:xfrm>
            <a:custGeom>
              <a:avLst/>
              <a:gdLst>
                <a:gd name="connsiteX0" fmla="*/ 661035 w 702087"/>
                <a:gd name="connsiteY0" fmla="*/ 0 h 1075369"/>
                <a:gd name="connsiteX1" fmla="*/ 611600 w 702087"/>
                <a:gd name="connsiteY1" fmla="*/ 0 h 1075369"/>
                <a:gd name="connsiteX2" fmla="*/ 612076 w 702087"/>
                <a:gd name="connsiteY2" fmla="*/ 9525 h 1075369"/>
                <a:gd name="connsiteX3" fmla="*/ 346053 w 702087"/>
                <a:gd name="connsiteY3" fmla="*/ 265567 h 1075369"/>
                <a:gd name="connsiteX4" fmla="*/ 90011 w 702087"/>
                <a:gd name="connsiteY4" fmla="*/ 9525 h 1075369"/>
                <a:gd name="connsiteX5" fmla="*/ 90488 w 702087"/>
                <a:gd name="connsiteY5" fmla="*/ 0 h 1075369"/>
                <a:gd name="connsiteX6" fmla="*/ 41148 w 702087"/>
                <a:gd name="connsiteY6" fmla="*/ 0 h 1075369"/>
                <a:gd name="connsiteX7" fmla="*/ 0 w 702087"/>
                <a:gd name="connsiteY7" fmla="*/ 41148 h 1075369"/>
                <a:gd name="connsiteX8" fmla="*/ 0 w 702087"/>
                <a:gd name="connsiteY8" fmla="*/ 781050 h 1075369"/>
                <a:gd name="connsiteX9" fmla="*/ 15049 w 702087"/>
                <a:gd name="connsiteY9" fmla="*/ 812673 h 1075369"/>
                <a:gd name="connsiteX10" fmla="*/ 318611 w 702087"/>
                <a:gd name="connsiteY10" fmla="*/ 1065848 h 1075369"/>
                <a:gd name="connsiteX11" fmla="*/ 370618 w 702087"/>
                <a:gd name="connsiteY11" fmla="*/ 1066419 h 1075369"/>
                <a:gd name="connsiteX12" fmla="*/ 686657 w 702087"/>
                <a:gd name="connsiteY12" fmla="*/ 813626 h 1075369"/>
                <a:gd name="connsiteX13" fmla="*/ 702088 w 702087"/>
                <a:gd name="connsiteY13" fmla="*/ 781526 h 1075369"/>
                <a:gd name="connsiteX14" fmla="*/ 702088 w 702087"/>
                <a:gd name="connsiteY14" fmla="*/ 41148 h 1075369"/>
                <a:gd name="connsiteX15" fmla="*/ 661130 w 702087"/>
                <a:gd name="connsiteY15" fmla="*/ 0 h 1075369"/>
                <a:gd name="connsiteX16" fmla="*/ 661035 w 702087"/>
                <a:gd name="connsiteY16" fmla="*/ 0 h 107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2087" h="1075369">
                  <a:moveTo>
                    <a:pt x="661035" y="0"/>
                  </a:moveTo>
                  <a:lnTo>
                    <a:pt x="611600" y="0"/>
                  </a:lnTo>
                  <a:cubicBezTo>
                    <a:pt x="611600" y="3239"/>
                    <a:pt x="612076" y="6382"/>
                    <a:pt x="612076" y="9525"/>
                  </a:cubicBezTo>
                  <a:cubicBezTo>
                    <a:pt x="609324" y="153686"/>
                    <a:pt x="490223" y="268329"/>
                    <a:pt x="346053" y="265567"/>
                  </a:cubicBezTo>
                  <a:cubicBezTo>
                    <a:pt x="205769" y="262890"/>
                    <a:pt x="92688" y="149809"/>
                    <a:pt x="90011" y="9525"/>
                  </a:cubicBezTo>
                  <a:cubicBezTo>
                    <a:pt x="90011" y="6191"/>
                    <a:pt x="90011" y="3048"/>
                    <a:pt x="90488" y="0"/>
                  </a:cubicBezTo>
                  <a:lnTo>
                    <a:pt x="41148" y="0"/>
                  </a:lnTo>
                  <a:cubicBezTo>
                    <a:pt x="18421" y="0"/>
                    <a:pt x="0" y="18422"/>
                    <a:pt x="0" y="41148"/>
                  </a:cubicBezTo>
                  <a:lnTo>
                    <a:pt x="0" y="781050"/>
                  </a:lnTo>
                  <a:cubicBezTo>
                    <a:pt x="47" y="793309"/>
                    <a:pt x="5562" y="804910"/>
                    <a:pt x="15049" y="812673"/>
                  </a:cubicBezTo>
                  <a:lnTo>
                    <a:pt x="318611" y="1065848"/>
                  </a:lnTo>
                  <a:cubicBezTo>
                    <a:pt x="333623" y="1078326"/>
                    <a:pt x="355330" y="1078564"/>
                    <a:pt x="370618" y="1066419"/>
                  </a:cubicBezTo>
                  <a:lnTo>
                    <a:pt x="686657" y="813626"/>
                  </a:lnTo>
                  <a:cubicBezTo>
                    <a:pt x="696439" y="805844"/>
                    <a:pt x="702126" y="794023"/>
                    <a:pt x="702088" y="781526"/>
                  </a:cubicBezTo>
                  <a:lnTo>
                    <a:pt x="702088" y="41148"/>
                  </a:lnTo>
                  <a:cubicBezTo>
                    <a:pt x="702145" y="18479"/>
                    <a:pt x="683800" y="57"/>
                    <a:pt x="661130" y="0"/>
                  </a:cubicBezTo>
                  <a:cubicBezTo>
                    <a:pt x="661102" y="0"/>
                    <a:pt x="661063" y="0"/>
                    <a:pt x="661035" y="0"/>
                  </a:cubicBezTo>
                  <a:close/>
                </a:path>
              </a:pathLst>
            </a:custGeom>
            <a:solidFill>
              <a:srgbClr val="00B0F0">
                <a:alpha val="63000"/>
              </a:srgbClr>
            </a:solidFill>
            <a:ln w="9525" cap="flat">
              <a:noFill/>
              <a:prstDash val="solid"/>
              <a:miter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4A9969-E2C8-E2F2-2F91-0684A98BAD7D}"/>
                </a:ext>
              </a:extLst>
            </p:cNvPr>
            <p:cNvSpPr/>
            <p:nvPr/>
          </p:nvSpPr>
          <p:spPr>
            <a:xfrm>
              <a:off x="13016364" y="1294131"/>
              <a:ext cx="1231802" cy="1231802"/>
            </a:xfrm>
            <a:custGeom>
              <a:avLst/>
              <a:gdLst>
                <a:gd name="connsiteX0" fmla="*/ 439864 w 439864"/>
                <a:gd name="connsiteY0" fmla="*/ 219932 h 439864"/>
                <a:gd name="connsiteX1" fmla="*/ 219932 w 439864"/>
                <a:gd name="connsiteY1" fmla="*/ 439865 h 439864"/>
                <a:gd name="connsiteX2" fmla="*/ 0 w 439864"/>
                <a:gd name="connsiteY2" fmla="*/ 219932 h 439864"/>
                <a:gd name="connsiteX3" fmla="*/ 219932 w 439864"/>
                <a:gd name="connsiteY3" fmla="*/ 0 h 439864"/>
                <a:gd name="connsiteX4" fmla="*/ 439864 w 439864"/>
                <a:gd name="connsiteY4" fmla="*/ 219932 h 43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64" h="439864">
                  <a:moveTo>
                    <a:pt x="439864" y="219932"/>
                  </a:moveTo>
                  <a:cubicBezTo>
                    <a:pt x="439864" y="341398"/>
                    <a:pt x="341398" y="439865"/>
                    <a:pt x="219932" y="439865"/>
                  </a:cubicBezTo>
                  <a:cubicBezTo>
                    <a:pt x="98467" y="439865"/>
                    <a:pt x="0" y="341398"/>
                    <a:pt x="0" y="219932"/>
                  </a:cubicBezTo>
                  <a:cubicBezTo>
                    <a:pt x="0" y="98467"/>
                    <a:pt x="98467" y="0"/>
                    <a:pt x="219932" y="0"/>
                  </a:cubicBezTo>
                  <a:cubicBezTo>
                    <a:pt x="341398" y="0"/>
                    <a:pt x="439864" y="98467"/>
                    <a:pt x="439864" y="2199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10A162-0119-1525-3F3F-B5841371E108}"/>
                </a:ext>
              </a:extLst>
            </p:cNvPr>
            <p:cNvSpPr/>
            <p:nvPr/>
          </p:nvSpPr>
          <p:spPr>
            <a:xfrm>
              <a:off x="13016364" y="1294131"/>
              <a:ext cx="1231802" cy="1231802"/>
            </a:xfrm>
            <a:custGeom>
              <a:avLst/>
              <a:gdLst>
                <a:gd name="connsiteX0" fmla="*/ 439864 w 439864"/>
                <a:gd name="connsiteY0" fmla="*/ 219932 h 439864"/>
                <a:gd name="connsiteX1" fmla="*/ 219932 w 439864"/>
                <a:gd name="connsiteY1" fmla="*/ 0 h 439864"/>
                <a:gd name="connsiteX2" fmla="*/ 0 w 439864"/>
                <a:gd name="connsiteY2" fmla="*/ 219932 h 439864"/>
                <a:gd name="connsiteX3" fmla="*/ 219932 w 439864"/>
                <a:gd name="connsiteY3" fmla="*/ 439864 h 439864"/>
                <a:gd name="connsiteX4" fmla="*/ 439864 w 439864"/>
                <a:gd name="connsiteY4" fmla="*/ 219932 h 439864"/>
                <a:gd name="connsiteX5" fmla="*/ 219932 w 439864"/>
                <a:gd name="connsiteY5" fmla="*/ 411289 h 439864"/>
                <a:gd name="connsiteX6" fmla="*/ 28575 w 439864"/>
                <a:gd name="connsiteY6" fmla="*/ 219932 h 439864"/>
                <a:gd name="connsiteX7" fmla="*/ 219932 w 439864"/>
                <a:gd name="connsiteY7" fmla="*/ 28575 h 439864"/>
                <a:gd name="connsiteX8" fmla="*/ 411289 w 439864"/>
                <a:gd name="connsiteY8" fmla="*/ 219932 h 439864"/>
                <a:gd name="connsiteX9" fmla="*/ 219932 w 439864"/>
                <a:gd name="connsiteY9" fmla="*/ 411289 h 43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864" h="439864">
                  <a:moveTo>
                    <a:pt x="439864" y="219932"/>
                  </a:moveTo>
                  <a:cubicBezTo>
                    <a:pt x="439864" y="98469"/>
                    <a:pt x="341395" y="0"/>
                    <a:pt x="219932" y="0"/>
                  </a:cubicBezTo>
                  <a:cubicBezTo>
                    <a:pt x="98470" y="0"/>
                    <a:pt x="0" y="98469"/>
                    <a:pt x="0" y="219932"/>
                  </a:cubicBezTo>
                  <a:cubicBezTo>
                    <a:pt x="0" y="341395"/>
                    <a:pt x="98470" y="439864"/>
                    <a:pt x="219932" y="439864"/>
                  </a:cubicBezTo>
                  <a:cubicBezTo>
                    <a:pt x="341395" y="439864"/>
                    <a:pt x="439864" y="341395"/>
                    <a:pt x="439864" y="219932"/>
                  </a:cubicBezTo>
                  <a:close/>
                  <a:moveTo>
                    <a:pt x="219932" y="411289"/>
                  </a:moveTo>
                  <a:cubicBezTo>
                    <a:pt x="114252" y="411289"/>
                    <a:pt x="28575" y="325612"/>
                    <a:pt x="28575" y="219932"/>
                  </a:cubicBezTo>
                  <a:cubicBezTo>
                    <a:pt x="28575" y="114252"/>
                    <a:pt x="114252" y="28575"/>
                    <a:pt x="219932" y="28575"/>
                  </a:cubicBezTo>
                  <a:cubicBezTo>
                    <a:pt x="325612" y="28575"/>
                    <a:pt x="411289" y="114252"/>
                    <a:pt x="411289" y="219932"/>
                  </a:cubicBezTo>
                  <a:cubicBezTo>
                    <a:pt x="411128" y="325555"/>
                    <a:pt x="325555" y="411128"/>
                    <a:pt x="219932" y="411289"/>
                  </a:cubicBez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793ECB8-0027-A107-894C-93BD11553F22}"/>
                </a:ext>
              </a:extLst>
            </p:cNvPr>
            <p:cNvGrpSpPr/>
            <p:nvPr/>
          </p:nvGrpSpPr>
          <p:grpSpPr>
            <a:xfrm>
              <a:off x="12636392" y="2683752"/>
              <a:ext cx="1978807" cy="1664737"/>
              <a:chOff x="1220464" y="2970640"/>
              <a:chExt cx="1978807" cy="1664737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4C85A9A-9E47-2F8F-FBC9-4FA4FD55BAD5}"/>
                  </a:ext>
                </a:extLst>
              </p:cNvPr>
              <p:cNvSpPr/>
              <p:nvPr/>
            </p:nvSpPr>
            <p:spPr>
              <a:xfrm>
                <a:off x="1269946" y="3450000"/>
                <a:ext cx="1929325" cy="1185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latin typeface="Roboto"/>
                  </a:rPr>
                  <a:t>Ensuring the correct person you support gets the medication</a:t>
                </a:r>
                <a:endParaRPr 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D3E41EE-438D-3EF3-CCE7-19E1B11069E7}"/>
                  </a:ext>
                </a:extLst>
              </p:cNvPr>
              <p:cNvSpPr/>
              <p:nvPr/>
            </p:nvSpPr>
            <p:spPr>
              <a:xfrm>
                <a:off x="1220464" y="2970640"/>
                <a:ext cx="1962561" cy="413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i="0">
                    <a:solidFill>
                      <a:srgbClr val="002060"/>
                    </a:solidFill>
                    <a:effectLst/>
                    <a:latin typeface="Roboto"/>
                  </a:rPr>
                  <a:t>Right Person</a:t>
                </a:r>
                <a:endParaRPr lang="en-US" sz="2400" b="1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8E1FED6-8B80-41E6-0FA6-BDCB41E6C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1F0EE"/>
                </a:clrFrom>
                <a:clrTo>
                  <a:srgbClr val="F1F0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93726" y="1198766"/>
              <a:ext cx="1047896" cy="1305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74262D-8279-0835-6AF4-1999E3C47887}"/>
              </a:ext>
            </a:extLst>
          </p:cNvPr>
          <p:cNvGrpSpPr/>
          <p:nvPr/>
        </p:nvGrpSpPr>
        <p:grpSpPr>
          <a:xfrm>
            <a:off x="6179191" y="3488181"/>
            <a:ext cx="6040577" cy="3508649"/>
            <a:chOff x="6244094" y="3456803"/>
            <a:chExt cx="6040577" cy="35086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660AF3-897F-A75B-0057-9DDE6E50F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4094" y="4154077"/>
              <a:ext cx="6040577" cy="2811375"/>
            </a:xfrm>
            <a:prstGeom prst="rect">
              <a:avLst/>
            </a:prstGeom>
          </p:spPr>
        </p:pic>
        <p:pic>
          <p:nvPicPr>
            <p:cNvPr id="1076" name="Picture 52" descr="Lefuheal - Leflunomide 10mg / Leflunomide 20mg at ₹ 242/stripe | Leflnomide  in Mumbai | ID: 22178591873">
              <a:extLst>
                <a:ext uri="{FF2B5EF4-FFF2-40B4-BE49-F238E27FC236}">
                  <a16:creationId xmlns:a16="http://schemas.microsoft.com/office/drawing/2014/main" id="{55FB6EDF-2263-5C43-BB91-D84106FF4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37100" y1="48300" x2="68400" y2="50500"/>
                          <a14:foregroundMark x1="64500" y1="48400" x2="83300" y2="51900"/>
                          <a14:foregroundMark x1="86000" y1="51000" x2="86000" y2="59400"/>
                          <a14:foregroundMark x1="86700" y1="50500" x2="87500" y2="58700"/>
                          <a14:foregroundMark x1="87500" y1="58700" x2="87300" y2="59000"/>
                          <a14:foregroundMark x1="37900" y1="69800" x2="78000" y2="67100"/>
                          <a14:foregroundMark x1="78000" y1="67100" x2="78300" y2="67100"/>
                          <a14:foregroundMark x1="85000" y1="69200" x2="86600" y2="69300"/>
                          <a14:foregroundMark x1="86100" y1="66800" x2="86600" y2="71400"/>
                          <a14:backgroundMark x1="20200" y1="25600" x2="20200" y2="63000"/>
                          <a14:backgroundMark x1="28100" y1="24900" x2="24700" y2="67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235" t="42727" r="10485" b="22684"/>
            <a:stretch/>
          </p:blipFill>
          <p:spPr bwMode="auto">
            <a:xfrm>
              <a:off x="9408029" y="3456803"/>
              <a:ext cx="1946173" cy="1098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9B7A9A7-E2E6-4D50-2F6D-C143EC79AE2F}"/>
              </a:ext>
            </a:extLst>
          </p:cNvPr>
          <p:cNvGrpSpPr/>
          <p:nvPr/>
        </p:nvGrpSpPr>
        <p:grpSpPr>
          <a:xfrm>
            <a:off x="6787123" y="649833"/>
            <a:ext cx="2545398" cy="4019490"/>
            <a:chOff x="-3077681" y="4642431"/>
            <a:chExt cx="2545398" cy="4019490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A1C5EE73-F228-3218-B813-E654B13989D7}"/>
                </a:ext>
              </a:extLst>
            </p:cNvPr>
            <p:cNvGrpSpPr/>
            <p:nvPr/>
          </p:nvGrpSpPr>
          <p:grpSpPr>
            <a:xfrm>
              <a:off x="-3077681" y="4642431"/>
              <a:ext cx="2545398" cy="4019490"/>
              <a:chOff x="12559318" y="1294131"/>
              <a:chExt cx="2067845" cy="3600174"/>
            </a:xfrm>
          </p:grpSpPr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F238F41D-A4E7-3057-8A0F-253143691255}"/>
                  </a:ext>
                </a:extLst>
              </p:cNvPr>
              <p:cNvSpPr/>
              <p:nvPr/>
            </p:nvSpPr>
            <p:spPr>
              <a:xfrm>
                <a:off x="12649064" y="1882826"/>
                <a:ext cx="1966135" cy="3011479"/>
              </a:xfrm>
              <a:custGeom>
                <a:avLst/>
                <a:gdLst>
                  <a:gd name="connsiteX0" fmla="*/ 661035 w 702087"/>
                  <a:gd name="connsiteY0" fmla="*/ 0 h 1075369"/>
                  <a:gd name="connsiteX1" fmla="*/ 611600 w 702087"/>
                  <a:gd name="connsiteY1" fmla="*/ 0 h 1075369"/>
                  <a:gd name="connsiteX2" fmla="*/ 612076 w 702087"/>
                  <a:gd name="connsiteY2" fmla="*/ 9525 h 1075369"/>
                  <a:gd name="connsiteX3" fmla="*/ 346053 w 702087"/>
                  <a:gd name="connsiteY3" fmla="*/ 265567 h 1075369"/>
                  <a:gd name="connsiteX4" fmla="*/ 90011 w 702087"/>
                  <a:gd name="connsiteY4" fmla="*/ 9525 h 1075369"/>
                  <a:gd name="connsiteX5" fmla="*/ 90488 w 702087"/>
                  <a:gd name="connsiteY5" fmla="*/ 0 h 1075369"/>
                  <a:gd name="connsiteX6" fmla="*/ 41148 w 702087"/>
                  <a:gd name="connsiteY6" fmla="*/ 0 h 1075369"/>
                  <a:gd name="connsiteX7" fmla="*/ 0 w 702087"/>
                  <a:gd name="connsiteY7" fmla="*/ 41148 h 1075369"/>
                  <a:gd name="connsiteX8" fmla="*/ 0 w 702087"/>
                  <a:gd name="connsiteY8" fmla="*/ 781050 h 1075369"/>
                  <a:gd name="connsiteX9" fmla="*/ 15049 w 702087"/>
                  <a:gd name="connsiteY9" fmla="*/ 812673 h 1075369"/>
                  <a:gd name="connsiteX10" fmla="*/ 318611 w 702087"/>
                  <a:gd name="connsiteY10" fmla="*/ 1065848 h 1075369"/>
                  <a:gd name="connsiteX11" fmla="*/ 370618 w 702087"/>
                  <a:gd name="connsiteY11" fmla="*/ 1066419 h 1075369"/>
                  <a:gd name="connsiteX12" fmla="*/ 686657 w 702087"/>
                  <a:gd name="connsiteY12" fmla="*/ 813626 h 1075369"/>
                  <a:gd name="connsiteX13" fmla="*/ 702088 w 702087"/>
                  <a:gd name="connsiteY13" fmla="*/ 781526 h 1075369"/>
                  <a:gd name="connsiteX14" fmla="*/ 702088 w 702087"/>
                  <a:gd name="connsiteY14" fmla="*/ 41148 h 1075369"/>
                  <a:gd name="connsiteX15" fmla="*/ 661130 w 702087"/>
                  <a:gd name="connsiteY15" fmla="*/ 0 h 1075369"/>
                  <a:gd name="connsiteX16" fmla="*/ 661035 w 702087"/>
                  <a:gd name="connsiteY16" fmla="*/ 0 h 10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2087" h="1075369">
                    <a:moveTo>
                      <a:pt x="661035" y="0"/>
                    </a:moveTo>
                    <a:lnTo>
                      <a:pt x="611600" y="0"/>
                    </a:lnTo>
                    <a:cubicBezTo>
                      <a:pt x="611600" y="3239"/>
                      <a:pt x="612076" y="6382"/>
                      <a:pt x="612076" y="9525"/>
                    </a:cubicBezTo>
                    <a:cubicBezTo>
                      <a:pt x="609324" y="153686"/>
                      <a:pt x="490223" y="268329"/>
                      <a:pt x="346053" y="265567"/>
                    </a:cubicBezTo>
                    <a:cubicBezTo>
                      <a:pt x="205769" y="262890"/>
                      <a:pt x="92688" y="149809"/>
                      <a:pt x="90011" y="9525"/>
                    </a:cubicBezTo>
                    <a:cubicBezTo>
                      <a:pt x="90011" y="6191"/>
                      <a:pt x="90011" y="3048"/>
                      <a:pt x="90488" y="0"/>
                    </a:cubicBezTo>
                    <a:lnTo>
                      <a:pt x="41148" y="0"/>
                    </a:lnTo>
                    <a:cubicBezTo>
                      <a:pt x="18421" y="0"/>
                      <a:pt x="0" y="18422"/>
                      <a:pt x="0" y="41148"/>
                    </a:cubicBezTo>
                    <a:lnTo>
                      <a:pt x="0" y="781050"/>
                    </a:lnTo>
                    <a:cubicBezTo>
                      <a:pt x="47" y="793309"/>
                      <a:pt x="5562" y="804910"/>
                      <a:pt x="15049" y="812673"/>
                    </a:cubicBezTo>
                    <a:lnTo>
                      <a:pt x="318611" y="1065848"/>
                    </a:lnTo>
                    <a:cubicBezTo>
                      <a:pt x="333623" y="1078326"/>
                      <a:pt x="355330" y="1078564"/>
                      <a:pt x="370618" y="1066419"/>
                    </a:cubicBezTo>
                    <a:lnTo>
                      <a:pt x="686657" y="813626"/>
                    </a:lnTo>
                    <a:cubicBezTo>
                      <a:pt x="696439" y="805844"/>
                      <a:pt x="702126" y="794023"/>
                      <a:pt x="702088" y="781526"/>
                    </a:cubicBezTo>
                    <a:lnTo>
                      <a:pt x="702088" y="41148"/>
                    </a:lnTo>
                    <a:cubicBezTo>
                      <a:pt x="702145" y="18479"/>
                      <a:pt x="683800" y="57"/>
                      <a:pt x="661130" y="0"/>
                    </a:cubicBezTo>
                    <a:cubicBezTo>
                      <a:pt x="661102" y="0"/>
                      <a:pt x="661063" y="0"/>
                      <a:pt x="661035" y="0"/>
                    </a:cubicBezTo>
                    <a:close/>
                  </a:path>
                </a:pathLst>
              </a:custGeom>
              <a:solidFill>
                <a:srgbClr val="00B0F0">
                  <a:alpha val="63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36166C4F-9650-03AD-53AD-B6A3FF5045C6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439865 h 439864"/>
                  <a:gd name="connsiteX2" fmla="*/ 0 w 439864"/>
                  <a:gd name="connsiteY2" fmla="*/ 219932 h 439864"/>
                  <a:gd name="connsiteX3" fmla="*/ 219932 w 439864"/>
                  <a:gd name="connsiteY3" fmla="*/ 0 h 439864"/>
                  <a:gd name="connsiteX4" fmla="*/ 439864 w 439864"/>
                  <a:gd name="connsiteY4" fmla="*/ 219932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341398"/>
                      <a:pt x="341398" y="439865"/>
                      <a:pt x="219932" y="439865"/>
                    </a:cubicBezTo>
                    <a:cubicBezTo>
                      <a:pt x="98467" y="439865"/>
                      <a:pt x="0" y="341398"/>
                      <a:pt x="0" y="219932"/>
                    </a:cubicBezTo>
                    <a:cubicBezTo>
                      <a:pt x="0" y="98467"/>
                      <a:pt x="98467" y="0"/>
                      <a:pt x="219932" y="0"/>
                    </a:cubicBezTo>
                    <a:cubicBezTo>
                      <a:pt x="341398" y="0"/>
                      <a:pt x="439864" y="98467"/>
                      <a:pt x="439864" y="219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1A504FD6-AC79-A8CC-9BAF-920221289CE0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0 h 439864"/>
                  <a:gd name="connsiteX2" fmla="*/ 0 w 439864"/>
                  <a:gd name="connsiteY2" fmla="*/ 219932 h 439864"/>
                  <a:gd name="connsiteX3" fmla="*/ 219932 w 439864"/>
                  <a:gd name="connsiteY3" fmla="*/ 439864 h 439864"/>
                  <a:gd name="connsiteX4" fmla="*/ 439864 w 439864"/>
                  <a:gd name="connsiteY4" fmla="*/ 219932 h 439864"/>
                  <a:gd name="connsiteX5" fmla="*/ 219932 w 439864"/>
                  <a:gd name="connsiteY5" fmla="*/ 411289 h 439864"/>
                  <a:gd name="connsiteX6" fmla="*/ 28575 w 439864"/>
                  <a:gd name="connsiteY6" fmla="*/ 219932 h 439864"/>
                  <a:gd name="connsiteX7" fmla="*/ 219932 w 439864"/>
                  <a:gd name="connsiteY7" fmla="*/ 28575 h 439864"/>
                  <a:gd name="connsiteX8" fmla="*/ 411289 w 439864"/>
                  <a:gd name="connsiteY8" fmla="*/ 219932 h 439864"/>
                  <a:gd name="connsiteX9" fmla="*/ 219932 w 439864"/>
                  <a:gd name="connsiteY9" fmla="*/ 411289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98469"/>
                      <a:pt x="341395" y="0"/>
                      <a:pt x="219932" y="0"/>
                    </a:cubicBezTo>
                    <a:cubicBezTo>
                      <a:pt x="98470" y="0"/>
                      <a:pt x="0" y="98469"/>
                      <a:pt x="0" y="219932"/>
                    </a:cubicBezTo>
                    <a:cubicBezTo>
                      <a:pt x="0" y="341395"/>
                      <a:pt x="98470" y="439864"/>
                      <a:pt x="219932" y="439864"/>
                    </a:cubicBezTo>
                    <a:cubicBezTo>
                      <a:pt x="341395" y="439864"/>
                      <a:pt x="439864" y="341395"/>
                      <a:pt x="439864" y="219932"/>
                    </a:cubicBezTo>
                    <a:close/>
                    <a:moveTo>
                      <a:pt x="219932" y="411289"/>
                    </a:moveTo>
                    <a:cubicBezTo>
                      <a:pt x="114252" y="411289"/>
                      <a:pt x="28575" y="325612"/>
                      <a:pt x="28575" y="219932"/>
                    </a:cubicBezTo>
                    <a:cubicBezTo>
                      <a:pt x="28575" y="114252"/>
                      <a:pt x="114252" y="28575"/>
                      <a:pt x="219932" y="28575"/>
                    </a:cubicBezTo>
                    <a:cubicBezTo>
                      <a:pt x="325612" y="28575"/>
                      <a:pt x="411289" y="114252"/>
                      <a:pt x="411289" y="219932"/>
                    </a:cubicBezTo>
                    <a:cubicBezTo>
                      <a:pt x="411128" y="325555"/>
                      <a:pt x="325555" y="411128"/>
                      <a:pt x="219932" y="411289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BABE822C-85DE-FB81-1187-13ED2A1920FA}"/>
                  </a:ext>
                </a:extLst>
              </p:cNvPr>
              <p:cNvGrpSpPr/>
              <p:nvPr/>
            </p:nvGrpSpPr>
            <p:grpSpPr>
              <a:xfrm>
                <a:off x="12559318" y="2683752"/>
                <a:ext cx="2067845" cy="1664737"/>
                <a:chOff x="1143390" y="2970640"/>
                <a:chExt cx="2067845" cy="1664737"/>
              </a:xfrm>
            </p:grpSpPr>
            <p:sp>
              <p:nvSpPr>
                <p:cNvPr id="1035" name="Rectangle 1034">
                  <a:extLst>
                    <a:ext uri="{FF2B5EF4-FFF2-40B4-BE49-F238E27FC236}">
                      <a16:creationId xmlns:a16="http://schemas.microsoft.com/office/drawing/2014/main" id="{DAC342E0-E503-DC33-FBB3-9A5620EC0AFD}"/>
                    </a:ext>
                  </a:extLst>
                </p:cNvPr>
                <p:cNvSpPr/>
                <p:nvPr/>
              </p:nvSpPr>
              <p:spPr>
                <a:xfrm>
                  <a:off x="1269946" y="3450000"/>
                  <a:ext cx="1929325" cy="1185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  <a:latin typeface="Roboto"/>
                    </a:rPr>
                    <a:t>Remember to check medicines against MAR/</a:t>
                  </a:r>
                  <a:r>
                    <a:rPr lang="en-US" sz="2000" err="1">
                      <a:solidFill>
                        <a:schemeClr val="bg1"/>
                      </a:solidFill>
                      <a:latin typeface="Roboto"/>
                    </a:rPr>
                    <a:t>eMAR</a:t>
                  </a:r>
                  <a:r>
                    <a:rPr lang="en-US" sz="2000">
                      <a:solidFill>
                        <a:schemeClr val="bg1"/>
                      </a:solidFill>
                      <a:latin typeface="Roboto"/>
                    </a:rPr>
                    <a:t> chart 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7" name="Rectangle 1036">
                  <a:extLst>
                    <a:ext uri="{FF2B5EF4-FFF2-40B4-BE49-F238E27FC236}">
                      <a16:creationId xmlns:a16="http://schemas.microsoft.com/office/drawing/2014/main" id="{02C1BE35-B3EB-E3FD-F25E-94B6CC53CB76}"/>
                    </a:ext>
                  </a:extLst>
                </p:cNvPr>
                <p:cNvSpPr/>
                <p:nvPr/>
              </p:nvSpPr>
              <p:spPr>
                <a:xfrm>
                  <a:off x="1143390" y="2970640"/>
                  <a:ext cx="2067845" cy="4135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i="0">
                      <a:solidFill>
                        <a:srgbClr val="002060"/>
                      </a:solidFill>
                      <a:effectLst/>
                      <a:latin typeface="Roboto"/>
                    </a:rPr>
                    <a:t>Right Medicine</a:t>
                  </a:r>
                  <a:endParaRPr lang="en-US" sz="2400" b="1">
                    <a:solidFill>
                      <a:srgbClr val="002060"/>
                    </a:solidFill>
                  </a:endParaRPr>
                </a:p>
              </p:txBody>
            </p:sp>
          </p:grpSp>
        </p:grpSp>
        <p:pic>
          <p:nvPicPr>
            <p:cNvPr id="1072" name="Picture 48" descr="We're calling on the government to make sure people in hospital get their  medication on time, every time. | Parkinson's UK">
              <a:extLst>
                <a:ext uri="{FF2B5EF4-FFF2-40B4-BE49-F238E27FC236}">
                  <a16:creationId xmlns:a16="http://schemas.microsoft.com/office/drawing/2014/main" id="{B966AEB0-68AC-B5C9-03CC-39BABD93BD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425" b="97717" l="2050" r="100000">
                          <a14:foregroundMark x1="43336" y1="8904" x2="18733" y2="18950"/>
                          <a14:foregroundMark x1="18733" y1="18950" x2="7922" y2="35616"/>
                          <a14:foregroundMark x1="7922" y1="35616" x2="22181" y2="68379"/>
                          <a14:foregroundMark x1="45107" y1="14612" x2="32805" y2="42466"/>
                          <a14:foregroundMark x1="53495" y1="3653" x2="58062" y2="3425"/>
                          <a14:foregroundMark x1="85461" y1="42123" x2="90401" y2="48402"/>
                          <a14:foregroundMark x1="86580" y1="72717" x2="76048" y2="98059"/>
                          <a14:foregroundMark x1="31034" y1="55594" x2="30475" y2="85046"/>
                          <a14:foregroundMark x1="30475" y1="85046" x2="30662" y2="85502"/>
                          <a14:foregroundMark x1="19385" y1="58790" x2="43989" y2="88242"/>
                          <a14:foregroundMark x1="16962" y1="66438" x2="39422" y2="95320"/>
                          <a14:foregroundMark x1="6710" y1="50913" x2="32246" y2="89612"/>
                          <a14:foregroundMark x1="32246" y1="89612" x2="32432" y2="91781"/>
                          <a14:foregroundMark x1="2144" y1="39155" x2="7083" y2="64840"/>
                          <a14:foregroundMark x1="7083" y1="64840" x2="7083" y2="64840"/>
                          <a14:foregroundMark x1="43989" y1="52283" x2="56664" y2="49315"/>
                          <a14:foregroundMark x1="61230" y1="46575" x2="75676" y2="44635"/>
                          <a14:foregroundMark x1="75676" y1="44635" x2="76048" y2="44635"/>
                          <a14:foregroundMark x1="88350" y1="42466" x2="91519" y2="49543"/>
                          <a14:foregroundMark x1="88630" y1="41667" x2="91799" y2="41667"/>
                          <a14:foregroundMark x1="85182" y1="41667" x2="91799" y2="41667"/>
                          <a14:foregroundMark x1="80615" y1="72489" x2="72134" y2="95320"/>
                          <a14:foregroundMark x1="71761" y1="68379" x2="71761" y2="69977"/>
                          <a14:foregroundMark x1="71761" y1="70776" x2="64399" y2="84475"/>
                          <a14:foregroundMark x1="92171" y1="74315" x2="91799" y2="76826"/>
                          <a14:foregroundMark x1="87884" y1="40639" x2="89003" y2="40639"/>
                          <a14:foregroundMark x1="68034" y1="44178" x2="76142" y2="42694"/>
                          <a14:foregroundMark x1="58341" y1="43265" x2="57782" y2="49543"/>
                          <a14:backgroundMark x1="91519" y1="41781" x2="92917" y2="46347"/>
                          <a14:backgroundMark x1="94408" y1="41210" x2="94967" y2="44521"/>
                          <a14:backgroundMark x1="92358" y1="49201" x2="99907" y2="51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364654" y="4764920"/>
              <a:ext cx="1246076" cy="1130292"/>
            </a:xfrm>
            <a:prstGeom prst="flowChartConnector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7943CF20-5A9D-7AF1-DD08-97EA5B53C669}"/>
              </a:ext>
            </a:extLst>
          </p:cNvPr>
          <p:cNvGrpSpPr/>
          <p:nvPr/>
        </p:nvGrpSpPr>
        <p:grpSpPr>
          <a:xfrm>
            <a:off x="5428968" y="5083295"/>
            <a:ext cx="923759" cy="1723257"/>
            <a:chOff x="5351132" y="4956273"/>
            <a:chExt cx="1287909" cy="2542293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5F7EA141-ED23-9500-6B5E-06A0080B8FF5}"/>
                </a:ext>
              </a:extLst>
            </p:cNvPr>
            <p:cNvGrpSpPr/>
            <p:nvPr/>
          </p:nvGrpSpPr>
          <p:grpSpPr>
            <a:xfrm>
              <a:off x="5351132" y="4956273"/>
              <a:ext cx="1287909" cy="2542293"/>
              <a:chOff x="8356277" y="2341572"/>
              <a:chExt cx="2629624" cy="4413764"/>
            </a:xfrm>
          </p:grpSpPr>
          <p:pic>
            <p:nvPicPr>
              <p:cNvPr id="1047" name="Picture 1046" descr="A screenshot of a phone&#10;&#10;AI-generated content may be incorrect.">
                <a:extLst>
                  <a:ext uri="{FF2B5EF4-FFF2-40B4-BE49-F238E27FC236}">
                    <a16:creationId xmlns:a16="http://schemas.microsoft.com/office/drawing/2014/main" id="{0F7F6077-A0AB-4475-5D49-A73B8C08B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4588" y="2458417"/>
                <a:ext cx="2353003" cy="4248743"/>
              </a:xfrm>
              <a:prstGeom prst="roundRect">
                <a:avLst/>
              </a:prstGeom>
            </p:spPr>
          </p:pic>
          <p:pic>
            <p:nvPicPr>
              <p:cNvPr id="1049" name="Picture 1048">
                <a:extLst>
                  <a:ext uri="{FF2B5EF4-FFF2-40B4-BE49-F238E27FC236}">
                    <a16:creationId xmlns:a16="http://schemas.microsoft.com/office/drawing/2014/main" id="{A2603975-E4D2-F1E1-DCE2-A1D66FDD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EEEEEE"/>
                  </a:clrFrom>
                  <a:clrTo>
                    <a:srgbClr val="EEEEE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8889" b="89778" l="9778" r="89778">
                            <a14:foregroundMark x1="32889" y1="8889" x2="32889" y2="8889"/>
                            <a14:foregroundMark x1="68444" y1="28444" x2="68444" y2="28444"/>
                            <a14:foregroundMark x1="68889" y1="26222" x2="68889" y2="33778"/>
                            <a14:foregroundMark x1="68889" y1="41333" x2="68444" y2="43556"/>
                          </a14:backgroundRemoval>
                        </a14:imgEffect>
                      </a14:imgLayer>
                    </a14:imgProps>
                  </a:ext>
                </a:extLst>
              </a:blip>
              <a:srcRect l="28260" t="4290" r="29013" b="8966"/>
              <a:stretch/>
            </p:blipFill>
            <p:spPr>
              <a:xfrm>
                <a:off x="8356277" y="2341572"/>
                <a:ext cx="2629624" cy="4413764"/>
              </a:xfrm>
              <a:prstGeom prst="rect">
                <a:avLst/>
              </a:prstGeom>
            </p:spPr>
          </p:pic>
        </p:grp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078404D4-0E46-E1DC-5F1E-82EF4031F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clrChange>
                <a:clrFrom>
                  <a:srgbClr val="F1F0EE"/>
                </a:clrFrom>
                <a:clrTo>
                  <a:srgbClr val="F1F0E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8875" y="5188562"/>
              <a:ext cx="272009" cy="30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793BA230-B261-9F1F-BEF2-AD19ACE94668}"/>
                </a:ext>
              </a:extLst>
            </p:cNvPr>
            <p:cNvSpPr/>
            <p:nvPr/>
          </p:nvSpPr>
          <p:spPr>
            <a:xfrm>
              <a:off x="5466508" y="5244626"/>
              <a:ext cx="875015" cy="86331"/>
            </a:xfrm>
            <a:prstGeom prst="rect">
              <a:avLst/>
            </a:prstGeom>
            <a:solidFill>
              <a:srgbClr val="5E0486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400"/>
                <a:t>Mr Earney “</a:t>
              </a:r>
              <a:r>
                <a:rPr lang="en-GB" sz="400" err="1"/>
                <a:t>Learney</a:t>
              </a:r>
              <a:endParaRPr lang="en-GB"/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96C5C418-9271-DDA5-9CDB-8706E3E94A43}"/>
              </a:ext>
            </a:extLst>
          </p:cNvPr>
          <p:cNvGrpSpPr/>
          <p:nvPr/>
        </p:nvGrpSpPr>
        <p:grpSpPr>
          <a:xfrm>
            <a:off x="6504235" y="640973"/>
            <a:ext cx="2999901" cy="5075443"/>
            <a:chOff x="15133098" y="4450379"/>
            <a:chExt cx="2999901" cy="507544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0FF266-6C90-6742-8DB2-F50BF665379D}"/>
                </a:ext>
              </a:extLst>
            </p:cNvPr>
            <p:cNvGrpSpPr/>
            <p:nvPr/>
          </p:nvGrpSpPr>
          <p:grpSpPr>
            <a:xfrm>
              <a:off x="15527492" y="4450379"/>
              <a:ext cx="2435797" cy="4019490"/>
              <a:chOff x="12636392" y="1294131"/>
              <a:chExt cx="1978807" cy="3600174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B55FE90-87ED-DA0F-1B11-9E9E3C30F4E6}"/>
                  </a:ext>
                </a:extLst>
              </p:cNvPr>
              <p:cNvSpPr/>
              <p:nvPr/>
            </p:nvSpPr>
            <p:spPr>
              <a:xfrm>
                <a:off x="12649064" y="1882826"/>
                <a:ext cx="1966135" cy="3011479"/>
              </a:xfrm>
              <a:custGeom>
                <a:avLst/>
                <a:gdLst>
                  <a:gd name="connsiteX0" fmla="*/ 661035 w 702087"/>
                  <a:gd name="connsiteY0" fmla="*/ 0 h 1075369"/>
                  <a:gd name="connsiteX1" fmla="*/ 611600 w 702087"/>
                  <a:gd name="connsiteY1" fmla="*/ 0 h 1075369"/>
                  <a:gd name="connsiteX2" fmla="*/ 612076 w 702087"/>
                  <a:gd name="connsiteY2" fmla="*/ 9525 h 1075369"/>
                  <a:gd name="connsiteX3" fmla="*/ 346053 w 702087"/>
                  <a:gd name="connsiteY3" fmla="*/ 265567 h 1075369"/>
                  <a:gd name="connsiteX4" fmla="*/ 90011 w 702087"/>
                  <a:gd name="connsiteY4" fmla="*/ 9525 h 1075369"/>
                  <a:gd name="connsiteX5" fmla="*/ 90488 w 702087"/>
                  <a:gd name="connsiteY5" fmla="*/ 0 h 1075369"/>
                  <a:gd name="connsiteX6" fmla="*/ 41148 w 702087"/>
                  <a:gd name="connsiteY6" fmla="*/ 0 h 1075369"/>
                  <a:gd name="connsiteX7" fmla="*/ 0 w 702087"/>
                  <a:gd name="connsiteY7" fmla="*/ 41148 h 1075369"/>
                  <a:gd name="connsiteX8" fmla="*/ 0 w 702087"/>
                  <a:gd name="connsiteY8" fmla="*/ 781050 h 1075369"/>
                  <a:gd name="connsiteX9" fmla="*/ 15049 w 702087"/>
                  <a:gd name="connsiteY9" fmla="*/ 812673 h 1075369"/>
                  <a:gd name="connsiteX10" fmla="*/ 318611 w 702087"/>
                  <a:gd name="connsiteY10" fmla="*/ 1065848 h 1075369"/>
                  <a:gd name="connsiteX11" fmla="*/ 370618 w 702087"/>
                  <a:gd name="connsiteY11" fmla="*/ 1066419 h 1075369"/>
                  <a:gd name="connsiteX12" fmla="*/ 686657 w 702087"/>
                  <a:gd name="connsiteY12" fmla="*/ 813626 h 1075369"/>
                  <a:gd name="connsiteX13" fmla="*/ 702088 w 702087"/>
                  <a:gd name="connsiteY13" fmla="*/ 781526 h 1075369"/>
                  <a:gd name="connsiteX14" fmla="*/ 702088 w 702087"/>
                  <a:gd name="connsiteY14" fmla="*/ 41148 h 1075369"/>
                  <a:gd name="connsiteX15" fmla="*/ 661130 w 702087"/>
                  <a:gd name="connsiteY15" fmla="*/ 0 h 1075369"/>
                  <a:gd name="connsiteX16" fmla="*/ 661035 w 702087"/>
                  <a:gd name="connsiteY16" fmla="*/ 0 h 10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2087" h="1075369">
                    <a:moveTo>
                      <a:pt x="661035" y="0"/>
                    </a:moveTo>
                    <a:lnTo>
                      <a:pt x="611600" y="0"/>
                    </a:lnTo>
                    <a:cubicBezTo>
                      <a:pt x="611600" y="3239"/>
                      <a:pt x="612076" y="6382"/>
                      <a:pt x="612076" y="9525"/>
                    </a:cubicBezTo>
                    <a:cubicBezTo>
                      <a:pt x="609324" y="153686"/>
                      <a:pt x="490223" y="268329"/>
                      <a:pt x="346053" y="265567"/>
                    </a:cubicBezTo>
                    <a:cubicBezTo>
                      <a:pt x="205769" y="262890"/>
                      <a:pt x="92688" y="149809"/>
                      <a:pt x="90011" y="9525"/>
                    </a:cubicBezTo>
                    <a:cubicBezTo>
                      <a:pt x="90011" y="6191"/>
                      <a:pt x="90011" y="3048"/>
                      <a:pt x="90488" y="0"/>
                    </a:cubicBezTo>
                    <a:lnTo>
                      <a:pt x="41148" y="0"/>
                    </a:lnTo>
                    <a:cubicBezTo>
                      <a:pt x="18421" y="0"/>
                      <a:pt x="0" y="18422"/>
                      <a:pt x="0" y="41148"/>
                    </a:cubicBezTo>
                    <a:lnTo>
                      <a:pt x="0" y="781050"/>
                    </a:lnTo>
                    <a:cubicBezTo>
                      <a:pt x="47" y="793309"/>
                      <a:pt x="5562" y="804910"/>
                      <a:pt x="15049" y="812673"/>
                    </a:cubicBezTo>
                    <a:lnTo>
                      <a:pt x="318611" y="1065848"/>
                    </a:lnTo>
                    <a:cubicBezTo>
                      <a:pt x="333623" y="1078326"/>
                      <a:pt x="355330" y="1078564"/>
                      <a:pt x="370618" y="1066419"/>
                    </a:cubicBezTo>
                    <a:lnTo>
                      <a:pt x="686657" y="813626"/>
                    </a:lnTo>
                    <a:cubicBezTo>
                      <a:pt x="696439" y="805844"/>
                      <a:pt x="702126" y="794023"/>
                      <a:pt x="702088" y="781526"/>
                    </a:cubicBezTo>
                    <a:lnTo>
                      <a:pt x="702088" y="41148"/>
                    </a:lnTo>
                    <a:cubicBezTo>
                      <a:pt x="702145" y="18479"/>
                      <a:pt x="683800" y="57"/>
                      <a:pt x="661130" y="0"/>
                    </a:cubicBezTo>
                    <a:cubicBezTo>
                      <a:pt x="661102" y="0"/>
                      <a:pt x="661063" y="0"/>
                      <a:pt x="661035" y="0"/>
                    </a:cubicBezTo>
                    <a:close/>
                  </a:path>
                </a:pathLst>
              </a:custGeom>
              <a:solidFill>
                <a:srgbClr val="00B0F0">
                  <a:alpha val="63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924605F-A950-9F76-A686-AD29F11EA30F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439865 h 439864"/>
                  <a:gd name="connsiteX2" fmla="*/ 0 w 439864"/>
                  <a:gd name="connsiteY2" fmla="*/ 219932 h 439864"/>
                  <a:gd name="connsiteX3" fmla="*/ 219932 w 439864"/>
                  <a:gd name="connsiteY3" fmla="*/ 0 h 439864"/>
                  <a:gd name="connsiteX4" fmla="*/ 439864 w 439864"/>
                  <a:gd name="connsiteY4" fmla="*/ 219932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341398"/>
                      <a:pt x="341398" y="439865"/>
                      <a:pt x="219932" y="439865"/>
                    </a:cubicBezTo>
                    <a:cubicBezTo>
                      <a:pt x="98467" y="439865"/>
                      <a:pt x="0" y="341398"/>
                      <a:pt x="0" y="219932"/>
                    </a:cubicBezTo>
                    <a:cubicBezTo>
                      <a:pt x="0" y="98467"/>
                      <a:pt x="98467" y="0"/>
                      <a:pt x="219932" y="0"/>
                    </a:cubicBezTo>
                    <a:cubicBezTo>
                      <a:pt x="341398" y="0"/>
                      <a:pt x="439864" y="98467"/>
                      <a:pt x="439864" y="219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138AEAA-0C01-E174-B847-45831579010A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0 h 439864"/>
                  <a:gd name="connsiteX2" fmla="*/ 0 w 439864"/>
                  <a:gd name="connsiteY2" fmla="*/ 219932 h 439864"/>
                  <a:gd name="connsiteX3" fmla="*/ 219932 w 439864"/>
                  <a:gd name="connsiteY3" fmla="*/ 439864 h 439864"/>
                  <a:gd name="connsiteX4" fmla="*/ 439864 w 439864"/>
                  <a:gd name="connsiteY4" fmla="*/ 219932 h 439864"/>
                  <a:gd name="connsiteX5" fmla="*/ 219932 w 439864"/>
                  <a:gd name="connsiteY5" fmla="*/ 411289 h 439864"/>
                  <a:gd name="connsiteX6" fmla="*/ 28575 w 439864"/>
                  <a:gd name="connsiteY6" fmla="*/ 219932 h 439864"/>
                  <a:gd name="connsiteX7" fmla="*/ 219932 w 439864"/>
                  <a:gd name="connsiteY7" fmla="*/ 28575 h 439864"/>
                  <a:gd name="connsiteX8" fmla="*/ 411289 w 439864"/>
                  <a:gd name="connsiteY8" fmla="*/ 219932 h 439864"/>
                  <a:gd name="connsiteX9" fmla="*/ 219932 w 439864"/>
                  <a:gd name="connsiteY9" fmla="*/ 411289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98469"/>
                      <a:pt x="341395" y="0"/>
                      <a:pt x="219932" y="0"/>
                    </a:cubicBezTo>
                    <a:cubicBezTo>
                      <a:pt x="98470" y="0"/>
                      <a:pt x="0" y="98469"/>
                      <a:pt x="0" y="219932"/>
                    </a:cubicBezTo>
                    <a:cubicBezTo>
                      <a:pt x="0" y="341395"/>
                      <a:pt x="98470" y="439864"/>
                      <a:pt x="219932" y="439864"/>
                    </a:cubicBezTo>
                    <a:cubicBezTo>
                      <a:pt x="341395" y="439864"/>
                      <a:pt x="439864" y="341395"/>
                      <a:pt x="439864" y="219932"/>
                    </a:cubicBezTo>
                    <a:close/>
                    <a:moveTo>
                      <a:pt x="219932" y="411289"/>
                    </a:moveTo>
                    <a:cubicBezTo>
                      <a:pt x="114252" y="411289"/>
                      <a:pt x="28575" y="325612"/>
                      <a:pt x="28575" y="219932"/>
                    </a:cubicBezTo>
                    <a:cubicBezTo>
                      <a:pt x="28575" y="114252"/>
                      <a:pt x="114252" y="28575"/>
                      <a:pt x="219932" y="28575"/>
                    </a:cubicBezTo>
                    <a:cubicBezTo>
                      <a:pt x="325612" y="28575"/>
                      <a:pt x="411289" y="114252"/>
                      <a:pt x="411289" y="219932"/>
                    </a:cubicBezTo>
                    <a:cubicBezTo>
                      <a:pt x="411128" y="325555"/>
                      <a:pt x="325555" y="411128"/>
                      <a:pt x="219932" y="411289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AB2D340-BCF0-55A7-9390-EED4736E9D5B}"/>
                  </a:ext>
                </a:extLst>
              </p:cNvPr>
              <p:cNvGrpSpPr/>
              <p:nvPr/>
            </p:nvGrpSpPr>
            <p:grpSpPr>
              <a:xfrm>
                <a:off x="12636392" y="2683752"/>
                <a:ext cx="1978807" cy="1664737"/>
                <a:chOff x="1220464" y="2970640"/>
                <a:chExt cx="1978807" cy="1664737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E168DFD-2C9D-BF0A-6232-3A0809227087}"/>
                    </a:ext>
                  </a:extLst>
                </p:cNvPr>
                <p:cNvSpPr/>
                <p:nvPr/>
              </p:nvSpPr>
              <p:spPr>
                <a:xfrm>
                  <a:off x="1269946" y="3450000"/>
                  <a:ext cx="1929325" cy="1185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  <a:latin typeface="Roboto"/>
                    </a:rPr>
                    <a:t>Always check dose on the pharmacy label and MAR/</a:t>
                  </a:r>
                  <a:r>
                    <a:rPr lang="en-US" sz="2000" err="1">
                      <a:solidFill>
                        <a:schemeClr val="bg1"/>
                      </a:solidFill>
                      <a:latin typeface="Roboto"/>
                    </a:rPr>
                    <a:t>eMAR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D7874-1C01-7866-47A4-3FB447E1B72E}"/>
                    </a:ext>
                  </a:extLst>
                </p:cNvPr>
                <p:cNvSpPr/>
                <p:nvPr/>
              </p:nvSpPr>
              <p:spPr>
                <a:xfrm>
                  <a:off x="1220464" y="2970640"/>
                  <a:ext cx="1962561" cy="4135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i="0">
                      <a:solidFill>
                        <a:srgbClr val="002060"/>
                      </a:solidFill>
                      <a:effectLst/>
                      <a:latin typeface="Roboto"/>
                    </a:rPr>
                    <a:t>Right Dose</a:t>
                  </a:r>
                  <a:endParaRPr lang="en-US" sz="2400" b="1">
                    <a:solidFill>
                      <a:srgbClr val="002060"/>
                    </a:solidFill>
                  </a:endParaRPr>
                </a:p>
              </p:txBody>
            </p:sp>
          </p:grpSp>
        </p:grpSp>
        <p:pic>
          <p:nvPicPr>
            <p:cNvPr id="1060" name="Picture 36" descr="2+ Thousand Medicine Measuring Cap Royalty-Free Images, Stock Photos &amp;  Pictures | Shutterstock">
              <a:extLst>
                <a:ext uri="{FF2B5EF4-FFF2-40B4-BE49-F238E27FC236}">
                  <a16:creationId xmlns:a16="http://schemas.microsoft.com/office/drawing/2014/main" id="{494880B4-7081-7B13-0F02-FB3A18C79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95" b="88933" l="0" r="100000">
                          <a14:foregroundMark x1="82692" y1="20158" x2="99519" y2="22530"/>
                          <a14:foregroundMark x1="73558" y1="36759" x2="99519" y2="36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426168" y="4614854"/>
              <a:ext cx="982386" cy="1196310"/>
            </a:xfrm>
            <a:prstGeom prst="flowChartConnector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PP Disposable medicine cup, 30 ml, graduated, transparent, Med-Comfort  Basic: buy sustainably produced, medical polypropylene cup with measuring  function for dosing liquids and dispensing medication as ward supplies. |  transparent | 09175-T">
              <a:extLst>
                <a:ext uri="{FF2B5EF4-FFF2-40B4-BE49-F238E27FC236}">
                  <a16:creationId xmlns:a16="http://schemas.microsoft.com/office/drawing/2014/main" id="{10B103FC-BB7B-0EE7-0298-1AC36C799F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133098" y="7898942"/>
              <a:ext cx="788788" cy="84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Double Ended Spoon | 2.5 and 5ml Double Ended Measuring Spoon">
              <a:extLst>
                <a:ext uri="{FF2B5EF4-FFF2-40B4-BE49-F238E27FC236}">
                  <a16:creationId xmlns:a16="http://schemas.microsoft.com/office/drawing/2014/main" id="{430D742E-7D80-7FDF-12FE-F1DD2177FC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email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39" t="16897" r="29259" b="20926"/>
            <a:stretch/>
          </p:blipFill>
          <p:spPr bwMode="auto">
            <a:xfrm>
              <a:off x="17016120" y="8025994"/>
              <a:ext cx="1116879" cy="1499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Detailed Syringe Illustration With Measurement Scale Vector, Syringe Needle,  Syringe, Medical Device PNG and Vector with Transparent Background for Free  Download">
              <a:extLst>
                <a:ext uri="{FF2B5EF4-FFF2-40B4-BE49-F238E27FC236}">
                  <a16:creationId xmlns:a16="http://schemas.microsoft.com/office/drawing/2014/main" id="{98180B4E-56D2-0DA4-ABC7-5446C3867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email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828" b="89860" l="4013" r="92754">
                          <a14:foregroundMark x1="92419" y1="47582" x2="92865" y2="53822"/>
                          <a14:foregroundMark x1="4013" y1="50390" x2="10368" y2="54446"/>
                          <a14:foregroundMark x1="10368" y1="54446" x2="10925" y2="5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216" t="38470" b="30755"/>
            <a:stretch/>
          </p:blipFill>
          <p:spPr bwMode="auto">
            <a:xfrm rot="19602989">
              <a:off x="15649587" y="8212435"/>
              <a:ext cx="2342542" cy="60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1518DF23-4172-5D46-1386-3E1286749E60}"/>
              </a:ext>
            </a:extLst>
          </p:cNvPr>
          <p:cNvGrpSpPr/>
          <p:nvPr/>
        </p:nvGrpSpPr>
        <p:grpSpPr>
          <a:xfrm>
            <a:off x="6943735" y="648732"/>
            <a:ext cx="2435797" cy="4019490"/>
            <a:chOff x="-3085748" y="130155"/>
            <a:chExt cx="2435797" cy="401949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3042817-CB4A-E77C-A75F-8DF531E4AF24}"/>
                </a:ext>
              </a:extLst>
            </p:cNvPr>
            <p:cNvGrpSpPr/>
            <p:nvPr/>
          </p:nvGrpSpPr>
          <p:grpSpPr>
            <a:xfrm>
              <a:off x="-3085748" y="130155"/>
              <a:ext cx="2435797" cy="4019490"/>
              <a:chOff x="12636392" y="1294131"/>
              <a:chExt cx="1978807" cy="360017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49894CB-F4DE-4918-A15D-3DFD82A2F44B}"/>
                  </a:ext>
                </a:extLst>
              </p:cNvPr>
              <p:cNvSpPr/>
              <p:nvPr/>
            </p:nvSpPr>
            <p:spPr>
              <a:xfrm>
                <a:off x="12649064" y="1882826"/>
                <a:ext cx="1966135" cy="3011479"/>
              </a:xfrm>
              <a:custGeom>
                <a:avLst/>
                <a:gdLst>
                  <a:gd name="connsiteX0" fmla="*/ 661035 w 702087"/>
                  <a:gd name="connsiteY0" fmla="*/ 0 h 1075369"/>
                  <a:gd name="connsiteX1" fmla="*/ 611600 w 702087"/>
                  <a:gd name="connsiteY1" fmla="*/ 0 h 1075369"/>
                  <a:gd name="connsiteX2" fmla="*/ 612076 w 702087"/>
                  <a:gd name="connsiteY2" fmla="*/ 9525 h 1075369"/>
                  <a:gd name="connsiteX3" fmla="*/ 346053 w 702087"/>
                  <a:gd name="connsiteY3" fmla="*/ 265567 h 1075369"/>
                  <a:gd name="connsiteX4" fmla="*/ 90011 w 702087"/>
                  <a:gd name="connsiteY4" fmla="*/ 9525 h 1075369"/>
                  <a:gd name="connsiteX5" fmla="*/ 90488 w 702087"/>
                  <a:gd name="connsiteY5" fmla="*/ 0 h 1075369"/>
                  <a:gd name="connsiteX6" fmla="*/ 41148 w 702087"/>
                  <a:gd name="connsiteY6" fmla="*/ 0 h 1075369"/>
                  <a:gd name="connsiteX7" fmla="*/ 0 w 702087"/>
                  <a:gd name="connsiteY7" fmla="*/ 41148 h 1075369"/>
                  <a:gd name="connsiteX8" fmla="*/ 0 w 702087"/>
                  <a:gd name="connsiteY8" fmla="*/ 781050 h 1075369"/>
                  <a:gd name="connsiteX9" fmla="*/ 15049 w 702087"/>
                  <a:gd name="connsiteY9" fmla="*/ 812673 h 1075369"/>
                  <a:gd name="connsiteX10" fmla="*/ 318611 w 702087"/>
                  <a:gd name="connsiteY10" fmla="*/ 1065848 h 1075369"/>
                  <a:gd name="connsiteX11" fmla="*/ 370618 w 702087"/>
                  <a:gd name="connsiteY11" fmla="*/ 1066419 h 1075369"/>
                  <a:gd name="connsiteX12" fmla="*/ 686657 w 702087"/>
                  <a:gd name="connsiteY12" fmla="*/ 813626 h 1075369"/>
                  <a:gd name="connsiteX13" fmla="*/ 702088 w 702087"/>
                  <a:gd name="connsiteY13" fmla="*/ 781526 h 1075369"/>
                  <a:gd name="connsiteX14" fmla="*/ 702088 w 702087"/>
                  <a:gd name="connsiteY14" fmla="*/ 41148 h 1075369"/>
                  <a:gd name="connsiteX15" fmla="*/ 661130 w 702087"/>
                  <a:gd name="connsiteY15" fmla="*/ 0 h 1075369"/>
                  <a:gd name="connsiteX16" fmla="*/ 661035 w 702087"/>
                  <a:gd name="connsiteY16" fmla="*/ 0 h 10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2087" h="1075369">
                    <a:moveTo>
                      <a:pt x="661035" y="0"/>
                    </a:moveTo>
                    <a:lnTo>
                      <a:pt x="611600" y="0"/>
                    </a:lnTo>
                    <a:cubicBezTo>
                      <a:pt x="611600" y="3239"/>
                      <a:pt x="612076" y="6382"/>
                      <a:pt x="612076" y="9525"/>
                    </a:cubicBezTo>
                    <a:cubicBezTo>
                      <a:pt x="609324" y="153686"/>
                      <a:pt x="490223" y="268329"/>
                      <a:pt x="346053" y="265567"/>
                    </a:cubicBezTo>
                    <a:cubicBezTo>
                      <a:pt x="205769" y="262890"/>
                      <a:pt x="92688" y="149809"/>
                      <a:pt x="90011" y="9525"/>
                    </a:cubicBezTo>
                    <a:cubicBezTo>
                      <a:pt x="90011" y="6191"/>
                      <a:pt x="90011" y="3048"/>
                      <a:pt x="90488" y="0"/>
                    </a:cubicBezTo>
                    <a:lnTo>
                      <a:pt x="41148" y="0"/>
                    </a:lnTo>
                    <a:cubicBezTo>
                      <a:pt x="18421" y="0"/>
                      <a:pt x="0" y="18422"/>
                      <a:pt x="0" y="41148"/>
                    </a:cubicBezTo>
                    <a:lnTo>
                      <a:pt x="0" y="781050"/>
                    </a:lnTo>
                    <a:cubicBezTo>
                      <a:pt x="47" y="793309"/>
                      <a:pt x="5562" y="804910"/>
                      <a:pt x="15049" y="812673"/>
                    </a:cubicBezTo>
                    <a:lnTo>
                      <a:pt x="318611" y="1065848"/>
                    </a:lnTo>
                    <a:cubicBezTo>
                      <a:pt x="333623" y="1078326"/>
                      <a:pt x="355330" y="1078564"/>
                      <a:pt x="370618" y="1066419"/>
                    </a:cubicBezTo>
                    <a:lnTo>
                      <a:pt x="686657" y="813626"/>
                    </a:lnTo>
                    <a:cubicBezTo>
                      <a:pt x="696439" y="805844"/>
                      <a:pt x="702126" y="794023"/>
                      <a:pt x="702088" y="781526"/>
                    </a:cubicBezTo>
                    <a:lnTo>
                      <a:pt x="702088" y="41148"/>
                    </a:lnTo>
                    <a:cubicBezTo>
                      <a:pt x="702145" y="18479"/>
                      <a:pt x="683800" y="57"/>
                      <a:pt x="661130" y="0"/>
                    </a:cubicBezTo>
                    <a:cubicBezTo>
                      <a:pt x="661102" y="0"/>
                      <a:pt x="661063" y="0"/>
                      <a:pt x="661035" y="0"/>
                    </a:cubicBezTo>
                    <a:close/>
                  </a:path>
                </a:pathLst>
              </a:custGeom>
              <a:solidFill>
                <a:srgbClr val="00B0F0">
                  <a:alpha val="63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C5D10A-DA04-DED1-6E99-9083F2C7013F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439865 h 439864"/>
                  <a:gd name="connsiteX2" fmla="*/ 0 w 439864"/>
                  <a:gd name="connsiteY2" fmla="*/ 219932 h 439864"/>
                  <a:gd name="connsiteX3" fmla="*/ 219932 w 439864"/>
                  <a:gd name="connsiteY3" fmla="*/ 0 h 439864"/>
                  <a:gd name="connsiteX4" fmla="*/ 439864 w 439864"/>
                  <a:gd name="connsiteY4" fmla="*/ 219932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341398"/>
                      <a:pt x="341398" y="439865"/>
                      <a:pt x="219932" y="439865"/>
                    </a:cubicBezTo>
                    <a:cubicBezTo>
                      <a:pt x="98467" y="439865"/>
                      <a:pt x="0" y="341398"/>
                      <a:pt x="0" y="219932"/>
                    </a:cubicBezTo>
                    <a:cubicBezTo>
                      <a:pt x="0" y="98467"/>
                      <a:pt x="98467" y="0"/>
                      <a:pt x="219932" y="0"/>
                    </a:cubicBezTo>
                    <a:cubicBezTo>
                      <a:pt x="341398" y="0"/>
                      <a:pt x="439864" y="98467"/>
                      <a:pt x="439864" y="219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AF9C93-65DA-1782-37DB-CCAC61F477CC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0 h 439864"/>
                  <a:gd name="connsiteX2" fmla="*/ 0 w 439864"/>
                  <a:gd name="connsiteY2" fmla="*/ 219932 h 439864"/>
                  <a:gd name="connsiteX3" fmla="*/ 219932 w 439864"/>
                  <a:gd name="connsiteY3" fmla="*/ 439864 h 439864"/>
                  <a:gd name="connsiteX4" fmla="*/ 439864 w 439864"/>
                  <a:gd name="connsiteY4" fmla="*/ 219932 h 439864"/>
                  <a:gd name="connsiteX5" fmla="*/ 219932 w 439864"/>
                  <a:gd name="connsiteY5" fmla="*/ 411289 h 439864"/>
                  <a:gd name="connsiteX6" fmla="*/ 28575 w 439864"/>
                  <a:gd name="connsiteY6" fmla="*/ 219932 h 439864"/>
                  <a:gd name="connsiteX7" fmla="*/ 219932 w 439864"/>
                  <a:gd name="connsiteY7" fmla="*/ 28575 h 439864"/>
                  <a:gd name="connsiteX8" fmla="*/ 411289 w 439864"/>
                  <a:gd name="connsiteY8" fmla="*/ 219932 h 439864"/>
                  <a:gd name="connsiteX9" fmla="*/ 219932 w 439864"/>
                  <a:gd name="connsiteY9" fmla="*/ 411289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98469"/>
                      <a:pt x="341395" y="0"/>
                      <a:pt x="219932" y="0"/>
                    </a:cubicBezTo>
                    <a:cubicBezTo>
                      <a:pt x="98470" y="0"/>
                      <a:pt x="0" y="98469"/>
                      <a:pt x="0" y="219932"/>
                    </a:cubicBezTo>
                    <a:cubicBezTo>
                      <a:pt x="0" y="341395"/>
                      <a:pt x="98470" y="439864"/>
                      <a:pt x="219932" y="439864"/>
                    </a:cubicBezTo>
                    <a:cubicBezTo>
                      <a:pt x="341395" y="439864"/>
                      <a:pt x="439864" y="341395"/>
                      <a:pt x="439864" y="219932"/>
                    </a:cubicBezTo>
                    <a:close/>
                    <a:moveTo>
                      <a:pt x="219932" y="411289"/>
                    </a:moveTo>
                    <a:cubicBezTo>
                      <a:pt x="114252" y="411289"/>
                      <a:pt x="28575" y="325612"/>
                      <a:pt x="28575" y="219932"/>
                    </a:cubicBezTo>
                    <a:cubicBezTo>
                      <a:pt x="28575" y="114252"/>
                      <a:pt x="114252" y="28575"/>
                      <a:pt x="219932" y="28575"/>
                    </a:cubicBezTo>
                    <a:cubicBezTo>
                      <a:pt x="325612" y="28575"/>
                      <a:pt x="411289" y="114252"/>
                      <a:pt x="411289" y="219932"/>
                    </a:cubicBezTo>
                    <a:cubicBezTo>
                      <a:pt x="411128" y="325555"/>
                      <a:pt x="325555" y="411128"/>
                      <a:pt x="219932" y="411289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43A10DDD-E7C8-9C32-DEDB-C050885A02CC}"/>
                  </a:ext>
                </a:extLst>
              </p:cNvPr>
              <p:cNvGrpSpPr/>
              <p:nvPr/>
            </p:nvGrpSpPr>
            <p:grpSpPr>
              <a:xfrm>
                <a:off x="12636392" y="2683752"/>
                <a:ext cx="1978807" cy="1664737"/>
                <a:chOff x="1220464" y="2970640"/>
                <a:chExt cx="1978807" cy="1664737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3A2A417-6197-68D3-617C-DE4D98225DAE}"/>
                    </a:ext>
                  </a:extLst>
                </p:cNvPr>
                <p:cNvSpPr/>
                <p:nvPr/>
              </p:nvSpPr>
              <p:spPr>
                <a:xfrm>
                  <a:off x="1269946" y="3450000"/>
                  <a:ext cx="1929325" cy="1185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  <a:latin typeface="Roboto"/>
                    </a:rPr>
                    <a:t>Remember to check if you are administering out of right slot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41AB51C-F809-A011-DE14-C30356368344}"/>
                    </a:ext>
                  </a:extLst>
                </p:cNvPr>
                <p:cNvSpPr/>
                <p:nvPr/>
              </p:nvSpPr>
              <p:spPr>
                <a:xfrm>
                  <a:off x="1220464" y="2970640"/>
                  <a:ext cx="1962561" cy="4135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i="0">
                      <a:solidFill>
                        <a:srgbClr val="002060"/>
                      </a:solidFill>
                      <a:effectLst/>
                      <a:latin typeface="Roboto"/>
                    </a:rPr>
                    <a:t>Right Time</a:t>
                  </a:r>
                  <a:endParaRPr lang="en-US" sz="2400" b="1">
                    <a:solidFill>
                      <a:srgbClr val="002060"/>
                    </a:solidFill>
                  </a:endParaRPr>
                </a:p>
              </p:txBody>
            </p:sp>
          </p:grpSp>
        </p:grpSp>
        <p:pic>
          <p:nvPicPr>
            <p:cNvPr id="1070" name="Picture 46" descr="Pharmacies in dispute with DH over blister pack provision">
              <a:extLst>
                <a:ext uri="{FF2B5EF4-FFF2-40B4-BE49-F238E27FC236}">
                  <a16:creationId xmlns:a16="http://schemas.microsoft.com/office/drawing/2014/main" id="{3B391DBD-61CE-46F6-67AB-26AB079091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674"/>
            <a:stretch/>
          </p:blipFill>
          <p:spPr bwMode="auto">
            <a:xfrm>
              <a:off x="-2442083" y="311684"/>
              <a:ext cx="1128467" cy="1057227"/>
            </a:xfrm>
            <a:prstGeom prst="flowChartConnector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326C709-8CB3-4041-F8F8-047DA5396ACC}"/>
              </a:ext>
            </a:extLst>
          </p:cNvPr>
          <p:cNvGrpSpPr/>
          <p:nvPr/>
        </p:nvGrpSpPr>
        <p:grpSpPr>
          <a:xfrm>
            <a:off x="6918917" y="655932"/>
            <a:ext cx="2435797" cy="4019490"/>
            <a:chOff x="15424553" y="-61897"/>
            <a:chExt cx="2435797" cy="40194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D681948-81E6-BDB2-EF9B-750BD5EF7F75}"/>
                </a:ext>
              </a:extLst>
            </p:cNvPr>
            <p:cNvGrpSpPr/>
            <p:nvPr/>
          </p:nvGrpSpPr>
          <p:grpSpPr>
            <a:xfrm>
              <a:off x="15424553" y="-61897"/>
              <a:ext cx="2435797" cy="4019490"/>
              <a:chOff x="12636392" y="1294131"/>
              <a:chExt cx="1978807" cy="3600174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D060976-C043-E604-69E2-68FE114C5D44}"/>
                  </a:ext>
                </a:extLst>
              </p:cNvPr>
              <p:cNvSpPr/>
              <p:nvPr/>
            </p:nvSpPr>
            <p:spPr>
              <a:xfrm>
                <a:off x="12649064" y="1882826"/>
                <a:ext cx="1966135" cy="3011479"/>
              </a:xfrm>
              <a:custGeom>
                <a:avLst/>
                <a:gdLst>
                  <a:gd name="connsiteX0" fmla="*/ 661035 w 702087"/>
                  <a:gd name="connsiteY0" fmla="*/ 0 h 1075369"/>
                  <a:gd name="connsiteX1" fmla="*/ 611600 w 702087"/>
                  <a:gd name="connsiteY1" fmla="*/ 0 h 1075369"/>
                  <a:gd name="connsiteX2" fmla="*/ 612076 w 702087"/>
                  <a:gd name="connsiteY2" fmla="*/ 9525 h 1075369"/>
                  <a:gd name="connsiteX3" fmla="*/ 346053 w 702087"/>
                  <a:gd name="connsiteY3" fmla="*/ 265567 h 1075369"/>
                  <a:gd name="connsiteX4" fmla="*/ 90011 w 702087"/>
                  <a:gd name="connsiteY4" fmla="*/ 9525 h 1075369"/>
                  <a:gd name="connsiteX5" fmla="*/ 90488 w 702087"/>
                  <a:gd name="connsiteY5" fmla="*/ 0 h 1075369"/>
                  <a:gd name="connsiteX6" fmla="*/ 41148 w 702087"/>
                  <a:gd name="connsiteY6" fmla="*/ 0 h 1075369"/>
                  <a:gd name="connsiteX7" fmla="*/ 0 w 702087"/>
                  <a:gd name="connsiteY7" fmla="*/ 41148 h 1075369"/>
                  <a:gd name="connsiteX8" fmla="*/ 0 w 702087"/>
                  <a:gd name="connsiteY8" fmla="*/ 781050 h 1075369"/>
                  <a:gd name="connsiteX9" fmla="*/ 15049 w 702087"/>
                  <a:gd name="connsiteY9" fmla="*/ 812673 h 1075369"/>
                  <a:gd name="connsiteX10" fmla="*/ 318611 w 702087"/>
                  <a:gd name="connsiteY10" fmla="*/ 1065848 h 1075369"/>
                  <a:gd name="connsiteX11" fmla="*/ 370618 w 702087"/>
                  <a:gd name="connsiteY11" fmla="*/ 1066419 h 1075369"/>
                  <a:gd name="connsiteX12" fmla="*/ 686657 w 702087"/>
                  <a:gd name="connsiteY12" fmla="*/ 813626 h 1075369"/>
                  <a:gd name="connsiteX13" fmla="*/ 702088 w 702087"/>
                  <a:gd name="connsiteY13" fmla="*/ 781526 h 1075369"/>
                  <a:gd name="connsiteX14" fmla="*/ 702088 w 702087"/>
                  <a:gd name="connsiteY14" fmla="*/ 41148 h 1075369"/>
                  <a:gd name="connsiteX15" fmla="*/ 661130 w 702087"/>
                  <a:gd name="connsiteY15" fmla="*/ 0 h 1075369"/>
                  <a:gd name="connsiteX16" fmla="*/ 661035 w 702087"/>
                  <a:gd name="connsiteY16" fmla="*/ 0 h 10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2087" h="1075369">
                    <a:moveTo>
                      <a:pt x="661035" y="0"/>
                    </a:moveTo>
                    <a:lnTo>
                      <a:pt x="611600" y="0"/>
                    </a:lnTo>
                    <a:cubicBezTo>
                      <a:pt x="611600" y="3239"/>
                      <a:pt x="612076" y="6382"/>
                      <a:pt x="612076" y="9525"/>
                    </a:cubicBezTo>
                    <a:cubicBezTo>
                      <a:pt x="609324" y="153686"/>
                      <a:pt x="490223" y="268329"/>
                      <a:pt x="346053" y="265567"/>
                    </a:cubicBezTo>
                    <a:cubicBezTo>
                      <a:pt x="205769" y="262890"/>
                      <a:pt x="92688" y="149809"/>
                      <a:pt x="90011" y="9525"/>
                    </a:cubicBezTo>
                    <a:cubicBezTo>
                      <a:pt x="90011" y="6191"/>
                      <a:pt x="90011" y="3048"/>
                      <a:pt x="90488" y="0"/>
                    </a:cubicBezTo>
                    <a:lnTo>
                      <a:pt x="41148" y="0"/>
                    </a:lnTo>
                    <a:cubicBezTo>
                      <a:pt x="18421" y="0"/>
                      <a:pt x="0" y="18422"/>
                      <a:pt x="0" y="41148"/>
                    </a:cubicBezTo>
                    <a:lnTo>
                      <a:pt x="0" y="781050"/>
                    </a:lnTo>
                    <a:cubicBezTo>
                      <a:pt x="47" y="793309"/>
                      <a:pt x="5562" y="804910"/>
                      <a:pt x="15049" y="812673"/>
                    </a:cubicBezTo>
                    <a:lnTo>
                      <a:pt x="318611" y="1065848"/>
                    </a:lnTo>
                    <a:cubicBezTo>
                      <a:pt x="333623" y="1078326"/>
                      <a:pt x="355330" y="1078564"/>
                      <a:pt x="370618" y="1066419"/>
                    </a:cubicBezTo>
                    <a:lnTo>
                      <a:pt x="686657" y="813626"/>
                    </a:lnTo>
                    <a:cubicBezTo>
                      <a:pt x="696439" y="805844"/>
                      <a:pt x="702126" y="794023"/>
                      <a:pt x="702088" y="781526"/>
                    </a:cubicBezTo>
                    <a:lnTo>
                      <a:pt x="702088" y="41148"/>
                    </a:lnTo>
                    <a:cubicBezTo>
                      <a:pt x="702145" y="18479"/>
                      <a:pt x="683800" y="57"/>
                      <a:pt x="661130" y="0"/>
                    </a:cubicBezTo>
                    <a:cubicBezTo>
                      <a:pt x="661102" y="0"/>
                      <a:pt x="661063" y="0"/>
                      <a:pt x="661035" y="0"/>
                    </a:cubicBezTo>
                    <a:close/>
                  </a:path>
                </a:pathLst>
              </a:custGeom>
              <a:solidFill>
                <a:srgbClr val="00B0F0">
                  <a:alpha val="63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19D00BB-8B42-FC73-EFC5-4EA4EA18F3E1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439865 h 439864"/>
                  <a:gd name="connsiteX2" fmla="*/ 0 w 439864"/>
                  <a:gd name="connsiteY2" fmla="*/ 219932 h 439864"/>
                  <a:gd name="connsiteX3" fmla="*/ 219932 w 439864"/>
                  <a:gd name="connsiteY3" fmla="*/ 0 h 439864"/>
                  <a:gd name="connsiteX4" fmla="*/ 439864 w 439864"/>
                  <a:gd name="connsiteY4" fmla="*/ 219932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341398"/>
                      <a:pt x="341398" y="439865"/>
                      <a:pt x="219932" y="439865"/>
                    </a:cubicBezTo>
                    <a:cubicBezTo>
                      <a:pt x="98467" y="439865"/>
                      <a:pt x="0" y="341398"/>
                      <a:pt x="0" y="219932"/>
                    </a:cubicBezTo>
                    <a:cubicBezTo>
                      <a:pt x="0" y="98467"/>
                      <a:pt x="98467" y="0"/>
                      <a:pt x="219932" y="0"/>
                    </a:cubicBezTo>
                    <a:cubicBezTo>
                      <a:pt x="341398" y="0"/>
                      <a:pt x="439864" y="98467"/>
                      <a:pt x="439864" y="219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BC8CCDD-8577-2C51-C690-0A7D4108478E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0 h 439864"/>
                  <a:gd name="connsiteX2" fmla="*/ 0 w 439864"/>
                  <a:gd name="connsiteY2" fmla="*/ 219932 h 439864"/>
                  <a:gd name="connsiteX3" fmla="*/ 219932 w 439864"/>
                  <a:gd name="connsiteY3" fmla="*/ 439864 h 439864"/>
                  <a:gd name="connsiteX4" fmla="*/ 439864 w 439864"/>
                  <a:gd name="connsiteY4" fmla="*/ 219932 h 439864"/>
                  <a:gd name="connsiteX5" fmla="*/ 219932 w 439864"/>
                  <a:gd name="connsiteY5" fmla="*/ 411289 h 439864"/>
                  <a:gd name="connsiteX6" fmla="*/ 28575 w 439864"/>
                  <a:gd name="connsiteY6" fmla="*/ 219932 h 439864"/>
                  <a:gd name="connsiteX7" fmla="*/ 219932 w 439864"/>
                  <a:gd name="connsiteY7" fmla="*/ 28575 h 439864"/>
                  <a:gd name="connsiteX8" fmla="*/ 411289 w 439864"/>
                  <a:gd name="connsiteY8" fmla="*/ 219932 h 439864"/>
                  <a:gd name="connsiteX9" fmla="*/ 219932 w 439864"/>
                  <a:gd name="connsiteY9" fmla="*/ 411289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98469"/>
                      <a:pt x="341395" y="0"/>
                      <a:pt x="219932" y="0"/>
                    </a:cubicBezTo>
                    <a:cubicBezTo>
                      <a:pt x="98470" y="0"/>
                      <a:pt x="0" y="98469"/>
                      <a:pt x="0" y="219932"/>
                    </a:cubicBezTo>
                    <a:cubicBezTo>
                      <a:pt x="0" y="341395"/>
                      <a:pt x="98470" y="439864"/>
                      <a:pt x="219932" y="439864"/>
                    </a:cubicBezTo>
                    <a:cubicBezTo>
                      <a:pt x="341395" y="439864"/>
                      <a:pt x="439864" y="341395"/>
                      <a:pt x="439864" y="219932"/>
                    </a:cubicBezTo>
                    <a:close/>
                    <a:moveTo>
                      <a:pt x="219932" y="411289"/>
                    </a:moveTo>
                    <a:cubicBezTo>
                      <a:pt x="114252" y="411289"/>
                      <a:pt x="28575" y="325612"/>
                      <a:pt x="28575" y="219932"/>
                    </a:cubicBezTo>
                    <a:cubicBezTo>
                      <a:pt x="28575" y="114252"/>
                      <a:pt x="114252" y="28575"/>
                      <a:pt x="219932" y="28575"/>
                    </a:cubicBezTo>
                    <a:cubicBezTo>
                      <a:pt x="325612" y="28575"/>
                      <a:pt x="411289" y="114252"/>
                      <a:pt x="411289" y="219932"/>
                    </a:cubicBezTo>
                    <a:cubicBezTo>
                      <a:pt x="411128" y="325555"/>
                      <a:pt x="325555" y="411128"/>
                      <a:pt x="219932" y="411289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74CE592-43A1-6B14-48E7-473D4D304409}"/>
                  </a:ext>
                </a:extLst>
              </p:cNvPr>
              <p:cNvGrpSpPr/>
              <p:nvPr/>
            </p:nvGrpSpPr>
            <p:grpSpPr>
              <a:xfrm>
                <a:off x="12636392" y="2683752"/>
                <a:ext cx="1978807" cy="1940406"/>
                <a:chOff x="1220464" y="2970640"/>
                <a:chExt cx="1978807" cy="1940406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5099459-E979-C042-C4FE-626151398057}"/>
                    </a:ext>
                  </a:extLst>
                </p:cNvPr>
                <p:cNvSpPr/>
                <p:nvPr/>
              </p:nvSpPr>
              <p:spPr>
                <a:xfrm>
                  <a:off x="1269946" y="3450000"/>
                  <a:ext cx="1929325" cy="14610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  <a:latin typeface="Roboto"/>
                    </a:rPr>
                    <a:t>Check that you are administering medication via correct route i.e., Oral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813E7A1-F0F1-11B5-CB02-90592FE7501C}"/>
                    </a:ext>
                  </a:extLst>
                </p:cNvPr>
                <p:cNvSpPr/>
                <p:nvPr/>
              </p:nvSpPr>
              <p:spPr>
                <a:xfrm>
                  <a:off x="1220464" y="2970640"/>
                  <a:ext cx="1962561" cy="4135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i="0">
                      <a:solidFill>
                        <a:srgbClr val="002060"/>
                      </a:solidFill>
                      <a:effectLst/>
                      <a:latin typeface="Roboto"/>
                    </a:rPr>
                    <a:t>Right Route</a:t>
                  </a:r>
                  <a:endParaRPr lang="en-US" sz="2400" b="1">
                    <a:solidFill>
                      <a:srgbClr val="002060"/>
                    </a:solidFill>
                  </a:endParaRPr>
                </a:p>
              </p:txBody>
            </p:sp>
          </p:grpSp>
        </p:grpSp>
        <p:pic>
          <p:nvPicPr>
            <p:cNvPr id="1058" name="Picture 34" descr="900+ Old Man Taking Pill Stock Photos, Pictures &amp; Royalty-Free Images -  iStock | Taking medicine">
              <a:extLst>
                <a:ext uri="{FF2B5EF4-FFF2-40B4-BE49-F238E27FC236}">
                  <a16:creationId xmlns:a16="http://schemas.microsoft.com/office/drawing/2014/main" id="{0407D6A5-3137-7911-262C-C9D7EFF73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email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619" b="100000" l="0" r="100000">
                          <a14:foregroundMark x1="44000" y1="21862" x2="18571" y2="55466"/>
                          <a14:foregroundMark x1="57429" y1="9312" x2="60857" y2="27126"/>
                          <a14:foregroundMark x1="37714" y1="12955" x2="0" y2="43320"/>
                          <a14:foregroundMark x1="22000" y1="8907" x2="12286" y2="25101"/>
                          <a14:foregroundMark x1="40857" y1="3644" x2="6571" y2="19433"/>
                          <a14:foregroundMark x1="6286" y1="19433" x2="0" y2="37247"/>
                          <a14:foregroundMark x1="0" y1="70850" x2="11429" y2="82186"/>
                          <a14:foregroundMark x1="60286" y1="68421" x2="74857" y2="95951"/>
                          <a14:foregroundMark x1="71143" y1="66397" x2="93714" y2="90283"/>
                          <a14:foregroundMark x1="63429" y1="61538" x2="71143" y2="73684"/>
                          <a14:foregroundMark x1="96571" y1="97976" x2="76857" y2="99595"/>
                          <a14:foregroundMark x1="4000" y1="3644" x2="54857" y2="4453"/>
                          <a14:foregroundMark x1="47143" y1="4049" x2="58000" y2="5263"/>
                          <a14:foregroundMark x1="53429" y1="5263" x2="30571" y2="6478"/>
                          <a14:foregroundMark x1="44571" y1="2834" x2="56286" y2="2024"/>
                          <a14:foregroundMark x1="67429" y1="16194" x2="69143" y2="21457"/>
                          <a14:foregroundMark x1="4286" y1="77733" x2="13714" y2="89069"/>
                          <a14:foregroundMark x1="67143" y1="19433" x2="67143" y2="21862"/>
                          <a14:backgroundMark x1="69429" y1="21862" x2="66286" y2="259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211389">
              <a:off x="16013650" y="20167"/>
              <a:ext cx="1233227" cy="1219442"/>
            </a:xfrm>
            <a:prstGeom prst="flowChartConnector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B098A8F-A184-FE62-225D-CBE9D6560CBB}"/>
              </a:ext>
            </a:extLst>
          </p:cNvPr>
          <p:cNvGrpSpPr/>
          <p:nvPr/>
        </p:nvGrpSpPr>
        <p:grpSpPr>
          <a:xfrm>
            <a:off x="6900528" y="649786"/>
            <a:ext cx="2435797" cy="4019490"/>
            <a:chOff x="12600377" y="0"/>
            <a:chExt cx="2435797" cy="401949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BBAA44-4C47-F152-AEC9-214A3018F077}"/>
                </a:ext>
              </a:extLst>
            </p:cNvPr>
            <p:cNvGrpSpPr/>
            <p:nvPr/>
          </p:nvGrpSpPr>
          <p:grpSpPr>
            <a:xfrm>
              <a:off x="12600377" y="0"/>
              <a:ext cx="2435797" cy="4019490"/>
              <a:chOff x="12636392" y="1294131"/>
              <a:chExt cx="1978807" cy="360017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4787DC1-F707-D08A-F5F0-B9373A1A2200}"/>
                  </a:ext>
                </a:extLst>
              </p:cNvPr>
              <p:cNvSpPr/>
              <p:nvPr/>
            </p:nvSpPr>
            <p:spPr>
              <a:xfrm>
                <a:off x="12649064" y="1882826"/>
                <a:ext cx="1966135" cy="3011479"/>
              </a:xfrm>
              <a:custGeom>
                <a:avLst/>
                <a:gdLst>
                  <a:gd name="connsiteX0" fmla="*/ 661035 w 702087"/>
                  <a:gd name="connsiteY0" fmla="*/ 0 h 1075369"/>
                  <a:gd name="connsiteX1" fmla="*/ 611600 w 702087"/>
                  <a:gd name="connsiteY1" fmla="*/ 0 h 1075369"/>
                  <a:gd name="connsiteX2" fmla="*/ 612076 w 702087"/>
                  <a:gd name="connsiteY2" fmla="*/ 9525 h 1075369"/>
                  <a:gd name="connsiteX3" fmla="*/ 346053 w 702087"/>
                  <a:gd name="connsiteY3" fmla="*/ 265567 h 1075369"/>
                  <a:gd name="connsiteX4" fmla="*/ 90011 w 702087"/>
                  <a:gd name="connsiteY4" fmla="*/ 9525 h 1075369"/>
                  <a:gd name="connsiteX5" fmla="*/ 90488 w 702087"/>
                  <a:gd name="connsiteY5" fmla="*/ 0 h 1075369"/>
                  <a:gd name="connsiteX6" fmla="*/ 41148 w 702087"/>
                  <a:gd name="connsiteY6" fmla="*/ 0 h 1075369"/>
                  <a:gd name="connsiteX7" fmla="*/ 0 w 702087"/>
                  <a:gd name="connsiteY7" fmla="*/ 41148 h 1075369"/>
                  <a:gd name="connsiteX8" fmla="*/ 0 w 702087"/>
                  <a:gd name="connsiteY8" fmla="*/ 781050 h 1075369"/>
                  <a:gd name="connsiteX9" fmla="*/ 15049 w 702087"/>
                  <a:gd name="connsiteY9" fmla="*/ 812673 h 1075369"/>
                  <a:gd name="connsiteX10" fmla="*/ 318611 w 702087"/>
                  <a:gd name="connsiteY10" fmla="*/ 1065848 h 1075369"/>
                  <a:gd name="connsiteX11" fmla="*/ 370618 w 702087"/>
                  <a:gd name="connsiteY11" fmla="*/ 1066419 h 1075369"/>
                  <a:gd name="connsiteX12" fmla="*/ 686657 w 702087"/>
                  <a:gd name="connsiteY12" fmla="*/ 813626 h 1075369"/>
                  <a:gd name="connsiteX13" fmla="*/ 702088 w 702087"/>
                  <a:gd name="connsiteY13" fmla="*/ 781526 h 1075369"/>
                  <a:gd name="connsiteX14" fmla="*/ 702088 w 702087"/>
                  <a:gd name="connsiteY14" fmla="*/ 41148 h 1075369"/>
                  <a:gd name="connsiteX15" fmla="*/ 661130 w 702087"/>
                  <a:gd name="connsiteY15" fmla="*/ 0 h 1075369"/>
                  <a:gd name="connsiteX16" fmla="*/ 661035 w 702087"/>
                  <a:gd name="connsiteY16" fmla="*/ 0 h 10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2087" h="1075369">
                    <a:moveTo>
                      <a:pt x="661035" y="0"/>
                    </a:moveTo>
                    <a:lnTo>
                      <a:pt x="611600" y="0"/>
                    </a:lnTo>
                    <a:cubicBezTo>
                      <a:pt x="611600" y="3239"/>
                      <a:pt x="612076" y="6382"/>
                      <a:pt x="612076" y="9525"/>
                    </a:cubicBezTo>
                    <a:cubicBezTo>
                      <a:pt x="609324" y="153686"/>
                      <a:pt x="490223" y="268329"/>
                      <a:pt x="346053" y="265567"/>
                    </a:cubicBezTo>
                    <a:cubicBezTo>
                      <a:pt x="205769" y="262890"/>
                      <a:pt x="92688" y="149809"/>
                      <a:pt x="90011" y="9525"/>
                    </a:cubicBezTo>
                    <a:cubicBezTo>
                      <a:pt x="90011" y="6191"/>
                      <a:pt x="90011" y="3048"/>
                      <a:pt x="90488" y="0"/>
                    </a:cubicBezTo>
                    <a:lnTo>
                      <a:pt x="41148" y="0"/>
                    </a:lnTo>
                    <a:cubicBezTo>
                      <a:pt x="18421" y="0"/>
                      <a:pt x="0" y="18422"/>
                      <a:pt x="0" y="41148"/>
                    </a:cubicBezTo>
                    <a:lnTo>
                      <a:pt x="0" y="781050"/>
                    </a:lnTo>
                    <a:cubicBezTo>
                      <a:pt x="47" y="793309"/>
                      <a:pt x="5562" y="804910"/>
                      <a:pt x="15049" y="812673"/>
                    </a:cubicBezTo>
                    <a:lnTo>
                      <a:pt x="318611" y="1065848"/>
                    </a:lnTo>
                    <a:cubicBezTo>
                      <a:pt x="333623" y="1078326"/>
                      <a:pt x="355330" y="1078564"/>
                      <a:pt x="370618" y="1066419"/>
                    </a:cubicBezTo>
                    <a:lnTo>
                      <a:pt x="686657" y="813626"/>
                    </a:lnTo>
                    <a:cubicBezTo>
                      <a:pt x="696439" y="805844"/>
                      <a:pt x="702126" y="794023"/>
                      <a:pt x="702088" y="781526"/>
                    </a:cubicBezTo>
                    <a:lnTo>
                      <a:pt x="702088" y="41148"/>
                    </a:lnTo>
                    <a:cubicBezTo>
                      <a:pt x="702145" y="18479"/>
                      <a:pt x="683800" y="57"/>
                      <a:pt x="661130" y="0"/>
                    </a:cubicBezTo>
                    <a:cubicBezTo>
                      <a:pt x="661102" y="0"/>
                      <a:pt x="661063" y="0"/>
                      <a:pt x="661035" y="0"/>
                    </a:cubicBezTo>
                    <a:close/>
                  </a:path>
                </a:pathLst>
              </a:custGeom>
              <a:solidFill>
                <a:srgbClr val="00B0F0">
                  <a:alpha val="63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00CB393-6598-CAA0-196E-DA08F9C8D53B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439865 h 439864"/>
                  <a:gd name="connsiteX2" fmla="*/ 0 w 439864"/>
                  <a:gd name="connsiteY2" fmla="*/ 219932 h 439864"/>
                  <a:gd name="connsiteX3" fmla="*/ 219932 w 439864"/>
                  <a:gd name="connsiteY3" fmla="*/ 0 h 439864"/>
                  <a:gd name="connsiteX4" fmla="*/ 439864 w 439864"/>
                  <a:gd name="connsiteY4" fmla="*/ 219932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341398"/>
                      <a:pt x="341398" y="439865"/>
                      <a:pt x="219932" y="439865"/>
                    </a:cubicBezTo>
                    <a:cubicBezTo>
                      <a:pt x="98467" y="439865"/>
                      <a:pt x="0" y="341398"/>
                      <a:pt x="0" y="219932"/>
                    </a:cubicBezTo>
                    <a:cubicBezTo>
                      <a:pt x="0" y="98467"/>
                      <a:pt x="98467" y="0"/>
                      <a:pt x="219932" y="0"/>
                    </a:cubicBezTo>
                    <a:cubicBezTo>
                      <a:pt x="341398" y="0"/>
                      <a:pt x="439864" y="98467"/>
                      <a:pt x="439864" y="219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674D5F1-92F8-1BAE-36D4-243F683F38E7}"/>
                  </a:ext>
                </a:extLst>
              </p:cNvPr>
              <p:cNvSpPr/>
              <p:nvPr/>
            </p:nvSpPr>
            <p:spPr>
              <a:xfrm>
                <a:off x="13016364" y="1294131"/>
                <a:ext cx="1231802" cy="1231802"/>
              </a:xfrm>
              <a:custGeom>
                <a:avLst/>
                <a:gdLst>
                  <a:gd name="connsiteX0" fmla="*/ 439864 w 439864"/>
                  <a:gd name="connsiteY0" fmla="*/ 219932 h 439864"/>
                  <a:gd name="connsiteX1" fmla="*/ 219932 w 439864"/>
                  <a:gd name="connsiteY1" fmla="*/ 0 h 439864"/>
                  <a:gd name="connsiteX2" fmla="*/ 0 w 439864"/>
                  <a:gd name="connsiteY2" fmla="*/ 219932 h 439864"/>
                  <a:gd name="connsiteX3" fmla="*/ 219932 w 439864"/>
                  <a:gd name="connsiteY3" fmla="*/ 439864 h 439864"/>
                  <a:gd name="connsiteX4" fmla="*/ 439864 w 439864"/>
                  <a:gd name="connsiteY4" fmla="*/ 219932 h 439864"/>
                  <a:gd name="connsiteX5" fmla="*/ 219932 w 439864"/>
                  <a:gd name="connsiteY5" fmla="*/ 411289 h 439864"/>
                  <a:gd name="connsiteX6" fmla="*/ 28575 w 439864"/>
                  <a:gd name="connsiteY6" fmla="*/ 219932 h 439864"/>
                  <a:gd name="connsiteX7" fmla="*/ 219932 w 439864"/>
                  <a:gd name="connsiteY7" fmla="*/ 28575 h 439864"/>
                  <a:gd name="connsiteX8" fmla="*/ 411289 w 439864"/>
                  <a:gd name="connsiteY8" fmla="*/ 219932 h 439864"/>
                  <a:gd name="connsiteX9" fmla="*/ 219932 w 439864"/>
                  <a:gd name="connsiteY9" fmla="*/ 411289 h 43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9864" h="439864">
                    <a:moveTo>
                      <a:pt x="439864" y="219932"/>
                    </a:moveTo>
                    <a:cubicBezTo>
                      <a:pt x="439864" y="98469"/>
                      <a:pt x="341395" y="0"/>
                      <a:pt x="219932" y="0"/>
                    </a:cubicBezTo>
                    <a:cubicBezTo>
                      <a:pt x="98470" y="0"/>
                      <a:pt x="0" y="98469"/>
                      <a:pt x="0" y="219932"/>
                    </a:cubicBezTo>
                    <a:cubicBezTo>
                      <a:pt x="0" y="341395"/>
                      <a:pt x="98470" y="439864"/>
                      <a:pt x="219932" y="439864"/>
                    </a:cubicBezTo>
                    <a:cubicBezTo>
                      <a:pt x="341395" y="439864"/>
                      <a:pt x="439864" y="341395"/>
                      <a:pt x="439864" y="219932"/>
                    </a:cubicBezTo>
                    <a:close/>
                    <a:moveTo>
                      <a:pt x="219932" y="411289"/>
                    </a:moveTo>
                    <a:cubicBezTo>
                      <a:pt x="114252" y="411289"/>
                      <a:pt x="28575" y="325612"/>
                      <a:pt x="28575" y="219932"/>
                    </a:cubicBezTo>
                    <a:cubicBezTo>
                      <a:pt x="28575" y="114252"/>
                      <a:pt x="114252" y="28575"/>
                      <a:pt x="219932" y="28575"/>
                    </a:cubicBezTo>
                    <a:cubicBezTo>
                      <a:pt x="325612" y="28575"/>
                      <a:pt x="411289" y="114252"/>
                      <a:pt x="411289" y="219932"/>
                    </a:cubicBezTo>
                    <a:cubicBezTo>
                      <a:pt x="411128" y="325555"/>
                      <a:pt x="325555" y="411128"/>
                      <a:pt x="219932" y="411289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6D72633-4831-9A2B-F2A5-0A7B173B051F}"/>
                  </a:ext>
                </a:extLst>
              </p:cNvPr>
              <p:cNvGrpSpPr/>
              <p:nvPr/>
            </p:nvGrpSpPr>
            <p:grpSpPr>
              <a:xfrm>
                <a:off x="12636392" y="2683752"/>
                <a:ext cx="1978807" cy="1664737"/>
                <a:chOff x="1220464" y="2970640"/>
                <a:chExt cx="1978807" cy="1664737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355C289-0842-EAC9-232A-C8F5B419A123}"/>
                    </a:ext>
                  </a:extLst>
                </p:cNvPr>
                <p:cNvSpPr/>
                <p:nvPr/>
              </p:nvSpPr>
              <p:spPr>
                <a:xfrm>
                  <a:off x="1269946" y="3450000"/>
                  <a:ext cx="1929325" cy="11853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  <a:latin typeface="Roboto"/>
                    </a:rPr>
                    <a:t>Remember that your client  has got right to refuse medication</a:t>
                  </a:r>
                  <a:endParaRPr lang="en-US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A2C932E-7F50-03BA-7796-F2C712F65922}"/>
                    </a:ext>
                  </a:extLst>
                </p:cNvPr>
                <p:cNvSpPr/>
                <p:nvPr/>
              </p:nvSpPr>
              <p:spPr>
                <a:xfrm>
                  <a:off x="1220464" y="2970640"/>
                  <a:ext cx="1962561" cy="4135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i="0">
                      <a:solidFill>
                        <a:srgbClr val="002060"/>
                      </a:solidFill>
                      <a:effectLst/>
                      <a:latin typeface="Roboto"/>
                    </a:rPr>
                    <a:t>Right to Refuse </a:t>
                  </a:r>
                  <a:endParaRPr lang="en-US" sz="2400" b="1">
                    <a:solidFill>
                      <a:srgbClr val="002060"/>
                    </a:solidFill>
                  </a:endParaRPr>
                </a:p>
              </p:txBody>
            </p:sp>
          </p:grpSp>
        </p:grpSp>
        <p:pic>
          <p:nvPicPr>
            <p:cNvPr id="1056" name="Picture 32" descr="Hand Of Young Man Implying NO Sign, Rejecting Expression Or Prevention  Stock Photo, Picture and Royalty Free Image. Image 119761471.">
              <a:extLst>
                <a:ext uri="{FF2B5EF4-FFF2-40B4-BE49-F238E27FC236}">
                  <a16:creationId xmlns:a16="http://schemas.microsoft.com/office/drawing/2014/main" id="{36035182-004B-AFBA-BF93-DD4795F4E8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 cstate="email">
              <a:clrChange>
                <a:clrFrom>
                  <a:srgbClr val="CBD0D6"/>
                </a:clrFrom>
                <a:clrTo>
                  <a:srgbClr val="CBD0D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069" b="100000" l="0" r="100000">
                          <a14:foregroundMark x1="47802" y1="15207" x2="45604" y2="5069"/>
                          <a14:backgroundMark x1="0" y1="99539" x2="0" y2="99539"/>
                          <a14:backgroundMark x1="65385" y1="25806" x2="87363" y2="13364"/>
                          <a14:backgroundMark x1="99451" y1="50691" x2="98352" y2="51152"/>
                          <a14:backgroundMark x1="36264" y1="24424" x2="39560" y2="14747"/>
                          <a14:backgroundMark x1="92308" y1="33641" x2="74725" y2="58065"/>
                          <a14:backgroundMark x1="53846" y1="43318" x2="53846" y2="47926"/>
                          <a14:backgroundMark x1="36264" y1="37327" x2="34615" y2="41014"/>
                          <a14:backgroundMark x1="20330" y1="46544" x2="21978" y2="51613"/>
                          <a14:backgroundMark x1="50000" y1="99539" x2="54396" y2="995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426924" y="47907"/>
              <a:ext cx="936761" cy="1117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3" name="Rectangle 3">
            <a:extLst>
              <a:ext uri="{FF2B5EF4-FFF2-40B4-BE49-F238E27FC236}">
                <a16:creationId xmlns:a16="http://schemas.microsoft.com/office/drawing/2014/main" id="{C5E62DD6-85BA-271E-6BC6-90612CEABBA0}"/>
              </a:ext>
            </a:extLst>
          </p:cNvPr>
          <p:cNvSpPr txBox="1">
            <a:spLocks noChangeArrowheads="1"/>
          </p:cNvSpPr>
          <p:nvPr/>
        </p:nvSpPr>
        <p:spPr>
          <a:xfrm>
            <a:off x="7054955" y="1667097"/>
            <a:ext cx="3943350" cy="35290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PERSON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MEDICINE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DOSE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TIME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ROUTE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to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REFUSE</a:t>
            </a:r>
            <a:endParaRPr lang="en-GB" sz="3200" b="1">
              <a:latin typeface="+mj-lt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GB" sz="3200">
              <a:latin typeface="+mj-lt"/>
            </a:endParaRPr>
          </a:p>
        </p:txBody>
      </p:sp>
      <p:pic>
        <p:nvPicPr>
          <p:cNvPr id="2" name="Picture 52" descr="Lefuheal - Leflunomide 10mg / Leflunomide 20mg at ₹ 242/stripe | Leflnomide  in Mumbai | ID: 22178591873">
            <a:extLst>
              <a:ext uri="{FF2B5EF4-FFF2-40B4-BE49-F238E27FC236}">
                <a16:creationId xmlns:a16="http://schemas.microsoft.com/office/drawing/2014/main" id="{CD8BADEA-BC5C-E5AC-B2B8-848E8BBD4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37100" y1="48300" x2="68400" y2="50500"/>
                        <a14:foregroundMark x1="64500" y1="48400" x2="83300" y2="51900"/>
                        <a14:foregroundMark x1="86000" y1="51000" x2="86000" y2="59400"/>
                        <a14:foregroundMark x1="86700" y1="50500" x2="87500" y2="58700"/>
                        <a14:foregroundMark x1="87500" y1="58700" x2="87300" y2="59000"/>
                        <a14:foregroundMark x1="37900" y1="69800" x2="78000" y2="67100"/>
                        <a14:foregroundMark x1="78000" y1="67100" x2="78300" y2="67100"/>
                        <a14:foregroundMark x1="85000" y1="69200" x2="86600" y2="69300"/>
                        <a14:foregroundMark x1="86100" y1="66800" x2="86600" y2="71400"/>
                        <a14:backgroundMark x1="20200" y1="25600" x2="20200" y2="63000"/>
                        <a14:backgroundMark x1="28100" y1="24900" x2="24700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 t="42727" r="10485" b="22684"/>
          <a:stretch/>
        </p:blipFill>
        <p:spPr bwMode="auto">
          <a:xfrm rot="21437030">
            <a:off x="2938900" y="5838766"/>
            <a:ext cx="1348005" cy="7608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2" descr="Lefuheal - Leflunomide 10mg / Leflunomide 20mg at ₹ 242/stripe | Leflnomide  in Mumbai | ID: 22178591873">
            <a:extLst>
              <a:ext uri="{FF2B5EF4-FFF2-40B4-BE49-F238E27FC236}">
                <a16:creationId xmlns:a16="http://schemas.microsoft.com/office/drawing/2014/main" id="{75E5C307-96B6-6E87-3A2C-014FEC7D8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37100" y1="48300" x2="68400" y2="50500"/>
                        <a14:foregroundMark x1="64500" y1="48400" x2="83300" y2="51900"/>
                        <a14:foregroundMark x1="86000" y1="51000" x2="86000" y2="59400"/>
                        <a14:foregroundMark x1="86700" y1="50500" x2="87500" y2="58700"/>
                        <a14:foregroundMark x1="87500" y1="58700" x2="87300" y2="59000"/>
                        <a14:foregroundMark x1="37900" y1="69800" x2="78000" y2="67100"/>
                        <a14:foregroundMark x1="78000" y1="67100" x2="78300" y2="67100"/>
                        <a14:foregroundMark x1="85000" y1="69200" x2="86600" y2="69300"/>
                        <a14:foregroundMark x1="86100" y1="66800" x2="86600" y2="71400"/>
                        <a14:backgroundMark x1="20200" y1="25600" x2="20200" y2="63000"/>
                        <a14:backgroundMark x1="28100" y1="24900" x2="24700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 t="42727" r="10485" b="22684"/>
          <a:stretch/>
        </p:blipFill>
        <p:spPr bwMode="auto">
          <a:xfrm rot="21437030">
            <a:off x="2931000" y="5838766"/>
            <a:ext cx="1348005" cy="760869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Senior man rejecting someone showing a gesture of disgust. | Premium Photo">
            <a:extLst>
              <a:ext uri="{FF2B5EF4-FFF2-40B4-BE49-F238E27FC236}">
                <a16:creationId xmlns:a16="http://schemas.microsoft.com/office/drawing/2014/main" id="{D338DEC9-7E9A-7398-3004-FFD0402AE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backgroundMark x1="45652" y1="6923" x2="48913" y2="16923"/>
                        <a14:backgroundMark x1="58696" y1="36923" x2="58696" y2="36923"/>
                        <a14:backgroundMark x1="67391" y1="7692" x2="78261" y2="11538"/>
                        <a14:backgroundMark x1="84783" y1="37692" x2="81522" y2="10769"/>
                        <a14:backgroundMark x1="84783" y1="5385" x2="98913" y2="1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7887" y="3634851"/>
            <a:ext cx="1091894" cy="1539544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Senior man rejecting someone showing a gesture of disgust. | Premium Photo">
            <a:extLst>
              <a:ext uri="{FF2B5EF4-FFF2-40B4-BE49-F238E27FC236}">
                <a16:creationId xmlns:a16="http://schemas.microsoft.com/office/drawing/2014/main" id="{72219E74-560B-644A-E25C-B507D8369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52041" y1="21368" x2="42857" y2="92308"/>
                        <a14:foregroundMark x1="53061" y1="14530" x2="52041" y2="21368"/>
                        <a14:foregroundMark x1="53061" y1="11111" x2="53061" y2="14530"/>
                        <a14:foregroundMark x1="53061" y1="10256" x2="53061" y2="11111"/>
                        <a14:foregroundMark x1="53061" y1="9402" x2="53061" y2="10256"/>
                        <a14:backgroundMark x1="9184" y1="1709" x2="0" y2="13675"/>
                        <a14:backgroundMark x1="26531" y1="17094" x2="30612" y2="4274"/>
                        <a14:backgroundMark x1="57143" y1="0" x2="50000" y2="7692"/>
                        <a14:backgroundMark x1="98980" y1="19658" x2="82653" y2="35897"/>
                        <a14:backgroundMark x1="98980" y1="93162" x2="96939" y2="99145"/>
                        <a14:backgroundMark x1="76531" y1="83761" x2="77551" y2="99145"/>
                        <a14:backgroundMark x1="55102" y1="98291" x2="55102" y2="99145"/>
                        <a14:backgroundMark x1="42857" y1="97436" x2="42857" y2="97436"/>
                        <a14:backgroundMark x1="41837" y1="96581" x2="42857" y2="99145"/>
                        <a14:backgroundMark x1="45918" y1="95726" x2="41837" y2="95726"/>
                        <a14:backgroundMark x1="48980" y1="14530" x2="48980" y2="14530"/>
                        <a14:backgroundMark x1="51020" y1="11111" x2="51020" y2="11111"/>
                        <a14:backgroundMark x1="54082" y1="10256" x2="54082" y2="10256"/>
                        <a14:backgroundMark x1="46939" y1="0" x2="46939" y2="0"/>
                        <a14:backgroundMark x1="42857" y1="21368" x2="42857" y2="21368"/>
                        <a14:backgroundMark x1="53061" y1="9402" x2="53061" y2="9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467" y="3590906"/>
            <a:ext cx="1166740" cy="1386348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Senior man rejecting someone showing a gesture of disgust. | Premium Photo">
            <a:extLst>
              <a:ext uri="{FF2B5EF4-FFF2-40B4-BE49-F238E27FC236}">
                <a16:creationId xmlns:a16="http://schemas.microsoft.com/office/drawing/2014/main" id="{E759FC0D-E796-529E-08E8-ACF1A9C2E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16" b="98082" l="9585" r="89617">
                        <a14:foregroundMark x1="49840" y1="10072" x2="47604" y2="20863"/>
                        <a14:foregroundMark x1="52716" y1="5516" x2="54153" y2="5516"/>
                        <a14:foregroundMark x1="44409" y1="44365" x2="57827" y2="53237"/>
                        <a14:foregroundMark x1="57827" y1="53237" x2="61661" y2="51559"/>
                        <a14:foregroundMark x1="62300" y1="47962" x2="63898" y2="56835"/>
                        <a14:foregroundMark x1="42173" y1="45084" x2="31949" y2="49400"/>
                        <a14:foregroundMark x1="30671" y1="53477" x2="30192" y2="68825"/>
                        <a14:foregroundMark x1="30511" y1="59472" x2="27636" y2="71223"/>
                        <a14:foregroundMark x1="27636" y1="71223" x2="27636" y2="71223"/>
                        <a14:foregroundMark x1="26677" y1="70504" x2="25559" y2="74101"/>
                        <a14:foregroundMark x1="35144" y1="48441" x2="27955" y2="57794"/>
                        <a14:foregroundMark x1="27955" y1="57794" x2="25240" y2="72902"/>
                        <a14:foregroundMark x1="43291" y1="40767" x2="34984" y2="44844"/>
                        <a14:foregroundMark x1="34984" y1="44844" x2="28914" y2="54916"/>
                        <a14:foregroundMark x1="28914" y1="54916" x2="27796" y2="59233"/>
                        <a14:foregroundMark x1="44888" y1="72662" x2="48882" y2="94724"/>
                        <a14:foregroundMark x1="39776" y1="52518" x2="36581" y2="98082"/>
                        <a14:foregroundMark x1="66613" y1="51559" x2="68439" y2="60141"/>
                        <a14:foregroundMark x1="66773" y1="49161" x2="69774" y2="59396"/>
                        <a14:foregroundMark x1="64058" y1="46043" x2="67252" y2="49880"/>
                        <a14:foregroundMark x1="69010" y1="65707" x2="71246" y2="79616"/>
                        <a14:backgroundMark x1="71460" y1="52497" x2="72684" y2="54436"/>
                        <a14:backgroundMark x1="64058" y1="40767" x2="65859" y2="43620"/>
                        <a14:backgroundMark x1="72684" y1="54436" x2="73642" y2="57794"/>
                        <a14:backgroundMark x1="68051" y1="94724" x2="72524" y2="97602"/>
                        <a14:backgroundMark x1="72204" y1="62590" x2="74441" y2="70504"/>
                        <a14:backgroundMark x1="70927" y1="58753" x2="75719" y2="7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253"/>
          <a:stretch/>
        </p:blipFill>
        <p:spPr bwMode="auto">
          <a:xfrm>
            <a:off x="-347001" y="1043086"/>
            <a:ext cx="7442588" cy="4697329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Clock png images | PNGEgg">
            <a:extLst>
              <a:ext uri="{FF2B5EF4-FFF2-40B4-BE49-F238E27FC236}">
                <a16:creationId xmlns:a16="http://schemas.microsoft.com/office/drawing/2014/main" id="{274581FB-88DA-3151-3D9C-A7F00DD98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3" t="3280" r="4413" b="4051"/>
          <a:stretch/>
        </p:blipFill>
        <p:spPr bwMode="auto">
          <a:xfrm>
            <a:off x="567690" y="902221"/>
            <a:ext cx="1246075" cy="1273921"/>
          </a:xfrm>
          <a:prstGeom prst="flowChartConnector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Oramorph 10mg/5mls 300ml for Sale - WellNess Pharmacy without prescription">
            <a:extLst>
              <a:ext uri="{FF2B5EF4-FFF2-40B4-BE49-F238E27FC236}">
                <a16:creationId xmlns:a16="http://schemas.microsoft.com/office/drawing/2014/main" id="{0134BCC4-E20C-9D44-7CA2-684EA66B3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email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backgroundMark x1="90984" y1="96287" x2="90984" y2="96287"/>
                        <a14:backgroundMark x1="82377" y1="97567" x2="90984" y2="96031"/>
                        <a14:backgroundMark x1="77049" y1="97439" x2="77049" y2="97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507054" y="4977254"/>
            <a:ext cx="632049" cy="185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Oramorph 10mg/5mls 300ml for Sale - WellNess Pharmacy without prescription">
            <a:extLst>
              <a:ext uri="{FF2B5EF4-FFF2-40B4-BE49-F238E27FC236}">
                <a16:creationId xmlns:a16="http://schemas.microsoft.com/office/drawing/2014/main" id="{3B10BB45-E78C-114F-3BA9-2351D9C12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email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backgroundMark x1="90984" y1="96287" x2="90984" y2="96287"/>
                        <a14:backgroundMark x1="82377" y1="97567" x2="90984" y2="96031"/>
                        <a14:backgroundMark x1="77049" y1="97439" x2="77049" y2="97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8767" y="4968126"/>
            <a:ext cx="632049" cy="1858567"/>
          </a:xfrm>
          <a:prstGeom prst="rect">
            <a:avLst/>
          </a:pr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nsparent Water PNG Transparent, Transparent Glass Of Water, Glass Of  Water Clipart, Transparent, Glass PNG Image For Free Download">
            <a:extLst>
              <a:ext uri="{FF2B5EF4-FFF2-40B4-BE49-F238E27FC236}">
                <a16:creationId xmlns:a16="http://schemas.microsoft.com/office/drawing/2014/main" id="{0EF22104-297F-D604-0254-002C9363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902" y="5191263"/>
            <a:ext cx="1446494" cy="144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ransparent Water PNG Transparent, Transparent Glass Of Water, Glass Of  Water Clipart, Transparent, Glass PNG Image For Free Download">
            <a:extLst>
              <a:ext uri="{FF2B5EF4-FFF2-40B4-BE49-F238E27FC236}">
                <a16:creationId xmlns:a16="http://schemas.microsoft.com/office/drawing/2014/main" id="{08CBBDE8-63C3-EA48-491B-86CC7191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180" y="5190949"/>
            <a:ext cx="1446494" cy="1446494"/>
          </a:xfrm>
          <a:prstGeom prst="rect">
            <a:avLst/>
          </a:pr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DB6347-3D88-419F-2838-D46E773AEBC8}"/>
              </a:ext>
            </a:extLst>
          </p:cNvPr>
          <p:cNvSpPr txBox="1">
            <a:spLocks/>
          </p:cNvSpPr>
          <p:nvPr/>
        </p:nvSpPr>
        <p:spPr>
          <a:xfrm>
            <a:off x="838200" y="22179"/>
            <a:ext cx="10451099" cy="13216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/>
              <a:t>The 6 Rights of Safe Medicines Administration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8BE3F-70FE-B679-1D57-328F990FA43D}"/>
              </a:ext>
            </a:extLst>
          </p:cNvPr>
          <p:cNvSpPr txBox="1"/>
          <p:nvPr/>
        </p:nvSpPr>
        <p:spPr>
          <a:xfrm>
            <a:off x="6940516" y="5656154"/>
            <a:ext cx="9157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R</a:t>
            </a:r>
            <a:r>
              <a:rPr lang="en-GB" sz="3200">
                <a:latin typeface="+mj-lt"/>
              </a:rPr>
              <a:t>IGHT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RECORDING</a:t>
            </a:r>
            <a:endParaRPr lang="en-GB" sz="3200" b="1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B71BC6-0F2D-378B-E1A6-8416829CC10F}"/>
              </a:ext>
            </a:extLst>
          </p:cNvPr>
          <p:cNvSpPr/>
          <p:nvPr/>
        </p:nvSpPr>
        <p:spPr>
          <a:xfrm>
            <a:off x="-116900" y="-97033"/>
            <a:ext cx="12346616" cy="709386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rgbClr val="002060"/>
                </a:solidFill>
              </a:rPr>
              <a:t>Prior to administration of medication, </a:t>
            </a:r>
          </a:p>
          <a:p>
            <a:pPr algn="ctr"/>
            <a:r>
              <a:rPr lang="en-GB" sz="3600">
                <a:solidFill>
                  <a:srgbClr val="002060"/>
                </a:solidFill>
              </a:rPr>
              <a:t>there are some key checks that you should carry out </a:t>
            </a:r>
          </a:p>
          <a:p>
            <a:pPr algn="ctr"/>
            <a:r>
              <a:rPr lang="en-GB" sz="3600">
                <a:solidFill>
                  <a:srgbClr val="002060"/>
                </a:solidFill>
              </a:rPr>
              <a:t>to enable the safe administration of medicines, </a:t>
            </a:r>
          </a:p>
          <a:p>
            <a:pPr algn="ctr"/>
            <a:r>
              <a:rPr lang="en-GB" sz="3600">
                <a:solidFill>
                  <a:srgbClr val="002060"/>
                </a:solidFill>
              </a:rPr>
              <a:t>commonly knows as: </a:t>
            </a:r>
          </a:p>
          <a:p>
            <a:pPr algn="ctr"/>
            <a:endParaRPr lang="en-GB" sz="3600">
              <a:solidFill>
                <a:srgbClr val="002060"/>
              </a:solidFill>
            </a:endParaRPr>
          </a:p>
          <a:p>
            <a:pPr algn="ctr"/>
            <a:r>
              <a:rPr lang="en-GB" sz="3600">
                <a:solidFill>
                  <a:srgbClr val="002060"/>
                </a:solidFill>
              </a:rPr>
              <a:t>“The 6Rs” or “The 6 Rights” </a:t>
            </a:r>
          </a:p>
        </p:txBody>
      </p:sp>
    </p:spTree>
    <p:extLst>
      <p:ext uri="{BB962C8B-B14F-4D97-AF65-F5344CB8AC3E}">
        <p14:creationId xmlns:p14="http://schemas.microsoft.com/office/powerpoint/2010/main" val="17060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" grpId="0"/>
      <p:bldP spid="9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blue scrubs holding her head&#10;&#10;AI-generated content may be incorrect.">
            <a:extLst>
              <a:ext uri="{FF2B5EF4-FFF2-40B4-BE49-F238E27FC236}">
                <a16:creationId xmlns:a16="http://schemas.microsoft.com/office/drawing/2014/main" id="{7B42235C-B2F3-5B73-57AF-7316FBDE52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878" y="384813"/>
            <a:ext cx="7178122" cy="6858000"/>
          </a:xfrm>
          <a:prstGeom prst="rect">
            <a:avLst/>
          </a:prstGeom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3531C028-30C9-44BC-9C27-19DA67A17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200" b="1">
                <a:solidFill>
                  <a:srgbClr val="00B050"/>
                </a:solidFill>
                <a:latin typeface="+mn-lt"/>
              </a:rPr>
              <a:t>RIGHT </a:t>
            </a:r>
            <a:r>
              <a:rPr lang="en-GB" altLang="en-US" sz="3200" b="1">
                <a:latin typeface="+mn-lt"/>
              </a:rPr>
              <a:t>ADMINISTRATION GONE </a:t>
            </a:r>
            <a:r>
              <a:rPr lang="en-GB" altLang="en-US" sz="3200" b="1">
                <a:solidFill>
                  <a:srgbClr val="FF0000"/>
                </a:solidFill>
                <a:latin typeface="+mn-lt"/>
              </a:rPr>
              <a:t>WRONG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66A9534-EE3E-4FC2-97DF-2C78713B4C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  <a:latin typeface="+mj-lt"/>
              </a:rPr>
              <a:t>W</a:t>
            </a:r>
            <a:r>
              <a:rPr lang="en-GB" sz="3200">
                <a:latin typeface="+mj-lt"/>
              </a:rPr>
              <a:t>RONG 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PERSON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</a:rPr>
              <a:t>W</a:t>
            </a:r>
            <a:r>
              <a:rPr lang="en-GB" sz="3200"/>
              <a:t>RONG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MEDICINE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</a:rPr>
              <a:t>W</a:t>
            </a:r>
            <a:r>
              <a:rPr lang="en-GB" sz="3200"/>
              <a:t>RONG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DOSE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</a:rPr>
              <a:t>W</a:t>
            </a:r>
            <a:r>
              <a:rPr lang="en-GB" sz="3200"/>
              <a:t>RONG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TIME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</a:rPr>
              <a:t>W</a:t>
            </a:r>
            <a:r>
              <a:rPr lang="en-GB" sz="3200"/>
              <a:t>RONG</a:t>
            </a:r>
            <a:r>
              <a:rPr lang="en-GB" sz="3200">
                <a:latin typeface="+mj-lt"/>
              </a:rPr>
              <a:t>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ROUTE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3200" b="1">
                <a:solidFill>
                  <a:srgbClr val="FF0000"/>
                </a:solidFill>
              </a:rPr>
              <a:t>W</a:t>
            </a:r>
            <a:r>
              <a:rPr lang="en-GB" sz="3200"/>
              <a:t>RONG R</a:t>
            </a:r>
            <a:r>
              <a:rPr lang="en-GB" sz="3200">
                <a:latin typeface="+mj-lt"/>
              </a:rPr>
              <a:t>IGHT to </a:t>
            </a:r>
            <a:r>
              <a:rPr lang="en-GB" sz="3200" b="1">
                <a:solidFill>
                  <a:srgbClr val="800000"/>
                </a:solidFill>
                <a:latin typeface="+mj-lt"/>
              </a:rPr>
              <a:t>REFUSE</a:t>
            </a:r>
            <a:r>
              <a:rPr lang="en-GB" sz="3200" b="1">
                <a:solidFill>
                  <a:srgbClr val="FF0000"/>
                </a:solidFill>
              </a:rPr>
              <a:t> </a:t>
            </a:r>
            <a:endParaRPr lang="en-GB" sz="3200" b="1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320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6B1926-C6B3-36AB-318E-B944F41A542B}"/>
              </a:ext>
            </a:extLst>
          </p:cNvPr>
          <p:cNvSpPr txBox="1"/>
          <p:nvPr/>
        </p:nvSpPr>
        <p:spPr>
          <a:xfrm>
            <a:off x="583693" y="5616415"/>
            <a:ext cx="113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Let’s talk about errors and near misses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A37CE-B12F-252F-AC90-FFD8861DAED8}"/>
              </a:ext>
            </a:extLst>
          </p:cNvPr>
          <p:cNvSpPr txBox="1"/>
          <p:nvPr/>
        </p:nvSpPr>
        <p:spPr>
          <a:xfrm>
            <a:off x="1620982" y="6183860"/>
            <a:ext cx="559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What would we advise?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2E56E-5D61-FAC6-FA73-7C84EA1213E6}"/>
              </a:ext>
            </a:extLst>
          </p:cNvPr>
          <p:cNvGrpSpPr/>
          <p:nvPr/>
        </p:nvGrpSpPr>
        <p:grpSpPr>
          <a:xfrm>
            <a:off x="10288712" y="1115698"/>
            <a:ext cx="2042437" cy="768563"/>
            <a:chOff x="9033770" y="1663332"/>
            <a:chExt cx="1951778" cy="563566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EE472F0D-C8DF-8178-FE9F-60AB6C45025B}"/>
                </a:ext>
              </a:extLst>
            </p:cNvPr>
            <p:cNvSpPr/>
            <p:nvPr/>
          </p:nvSpPr>
          <p:spPr>
            <a:xfrm rot="10800000">
              <a:off x="9033770" y="1663332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F7888-8D87-384F-6C5D-E3F9DEE7C8CA}"/>
                </a:ext>
              </a:extLst>
            </p:cNvPr>
            <p:cNvSpPr txBox="1"/>
            <p:nvPr/>
          </p:nvSpPr>
          <p:spPr>
            <a:xfrm>
              <a:off x="9166740" y="1738472"/>
              <a:ext cx="1818808" cy="4739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Group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Discussion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963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ills and capsules&#10;&#10;AI-generated content may be incorrect.">
            <a:extLst>
              <a:ext uri="{FF2B5EF4-FFF2-40B4-BE49-F238E27FC236}">
                <a16:creationId xmlns:a16="http://schemas.microsoft.com/office/drawing/2014/main" id="{C6F3E769-28F6-6B8E-B3E4-92B6171E9A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56941" y="1274121"/>
            <a:ext cx="11678117" cy="580468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508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E3D4A-8590-2867-D9FC-D78C36F88AA2}"/>
              </a:ext>
            </a:extLst>
          </p:cNvPr>
          <p:cNvSpPr txBox="1"/>
          <p:nvPr/>
        </p:nvSpPr>
        <p:spPr>
          <a:xfrm>
            <a:off x="690773" y="1656692"/>
            <a:ext cx="10633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receive </a:t>
            </a:r>
            <a:r>
              <a:rPr lang="en-GB" sz="2800" b="1"/>
              <a:t>information and guidance </a:t>
            </a:r>
            <a:r>
              <a:rPr lang="en-GB" sz="2800"/>
              <a:t>in how to train your Care Workers to </a:t>
            </a:r>
            <a:r>
              <a:rPr lang="en-GB" sz="2800" b="1"/>
              <a:t>deliver medication services safely</a:t>
            </a:r>
            <a:r>
              <a:rPr lang="en-GB" sz="280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79D45-CFDB-6A80-4228-3B603064CB04}"/>
              </a:ext>
            </a:extLst>
          </p:cNvPr>
          <p:cNvSpPr txBox="1"/>
          <p:nvPr/>
        </p:nvSpPr>
        <p:spPr>
          <a:xfrm>
            <a:off x="690773" y="2741311"/>
            <a:ext cx="9879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</a:t>
            </a:r>
            <a:r>
              <a:rPr lang="en-GB" sz="2800" b="1"/>
              <a:t>gain knowledge </a:t>
            </a:r>
            <a:r>
              <a:rPr lang="en-GB" sz="2800"/>
              <a:t>on all aspects of providing medication services.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F2CD7-A7E7-FDBF-FFF1-C5A48723BCFB}"/>
              </a:ext>
            </a:extLst>
          </p:cNvPr>
          <p:cNvSpPr txBox="1"/>
          <p:nvPr/>
        </p:nvSpPr>
        <p:spPr>
          <a:xfrm>
            <a:off x="690774" y="5021150"/>
            <a:ext cx="9879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understand how </a:t>
            </a:r>
            <a:r>
              <a:rPr lang="en-GB" sz="2800" b="1"/>
              <a:t>competency</a:t>
            </a:r>
            <a:r>
              <a:rPr lang="en-GB" sz="2800"/>
              <a:t> can be tested.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118BD-A174-5C82-050A-9D178EA78D9E}"/>
              </a:ext>
            </a:extLst>
          </p:cNvPr>
          <p:cNvSpPr txBox="1"/>
          <p:nvPr/>
        </p:nvSpPr>
        <p:spPr>
          <a:xfrm>
            <a:off x="690774" y="3833801"/>
            <a:ext cx="10056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/>
              <a:t>To discuss </a:t>
            </a:r>
            <a:r>
              <a:rPr lang="en-GB" sz="2800" b="1"/>
              <a:t>common errors</a:t>
            </a:r>
            <a:r>
              <a:rPr lang="en-GB" sz="2800"/>
              <a:t>. When things do go wrong and how to prevent and support.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BF59B-B26D-464A-EC41-EC80E50B835A}"/>
              </a:ext>
            </a:extLst>
          </p:cNvPr>
          <p:cNvSpPr txBox="1"/>
          <p:nvPr/>
        </p:nvSpPr>
        <p:spPr>
          <a:xfrm>
            <a:off x="0" y="37463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/>
              <a:t>Learning Outcomes </a:t>
            </a:r>
          </a:p>
        </p:txBody>
      </p:sp>
    </p:spTree>
    <p:extLst>
      <p:ext uri="{BB962C8B-B14F-4D97-AF65-F5344CB8AC3E}">
        <p14:creationId xmlns:p14="http://schemas.microsoft.com/office/powerpoint/2010/main" val="5781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EAC5F2-69E6-515E-23C3-F8324078ED97}"/>
              </a:ext>
            </a:extLst>
          </p:cNvPr>
          <p:cNvSpPr txBox="1"/>
          <p:nvPr/>
        </p:nvSpPr>
        <p:spPr>
          <a:xfrm>
            <a:off x="301468" y="1890117"/>
            <a:ext cx="9458794" cy="40626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GB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ptos" panose="020B0004020202020204" pitchFamily="34" charset="0"/>
              </a:rPr>
              <a:t>​</a:t>
            </a:r>
            <a:endParaRPr lang="en-GB" b="0" i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rtl="0" fontAlgn="base"/>
            <a:r>
              <a:rPr lang="en-GB" sz="3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237</a:t>
            </a:r>
            <a:r>
              <a:rPr lang="en-GB" sz="3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million medication errors are made </a:t>
            </a:r>
          </a:p>
          <a:p>
            <a:pPr rtl="0" fontAlgn="base"/>
            <a:r>
              <a:rPr lang="en-GB" sz="3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annually, with errors made at every stage </a:t>
            </a:r>
          </a:p>
          <a:p>
            <a:pPr rtl="0" fontAlgn="base"/>
            <a:r>
              <a:rPr lang="en-GB" sz="3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medication process.</a:t>
            </a: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sz="3200" b="0" i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3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21% </a:t>
            </a:r>
            <a:r>
              <a:rPr lang="en-GB" sz="3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made during prescribing</a:t>
            </a: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GB" sz="3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16% </a:t>
            </a:r>
            <a:r>
              <a:rPr lang="en-GB" sz="3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made during dispensing</a:t>
            </a: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GB" sz="3200" b="1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54% </a:t>
            </a:r>
            <a:r>
              <a:rPr lang="en-GB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made </a:t>
            </a:r>
            <a:r>
              <a:rPr lang="en-GB" sz="32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administration</a:t>
            </a:r>
            <a:r>
              <a:rPr lang="en-US" sz="3200" b="1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GB" sz="16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ptos" panose="020B0004020202020204" pitchFamily="34" charset="0"/>
              </a:rPr>
              <a:t>​</a:t>
            </a:r>
            <a:endParaRPr lang="en-GB" b="0" i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B7F4E-81C7-4B8A-2669-1C0BC318937C}"/>
              </a:ext>
            </a:extLst>
          </p:cNvPr>
          <p:cNvSpPr txBox="1"/>
          <p:nvPr/>
        </p:nvSpPr>
        <p:spPr>
          <a:xfrm>
            <a:off x="434715" y="428498"/>
            <a:ext cx="6108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i="0" strike="noStrike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Medication Errors</a:t>
            </a:r>
            <a:endParaRPr lang="en-GB" sz="5400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EAD133-91BE-D4E3-A2B2-4C3FE26E0967}"/>
              </a:ext>
            </a:extLst>
          </p:cNvPr>
          <p:cNvSpPr/>
          <p:nvPr/>
        </p:nvSpPr>
        <p:spPr>
          <a:xfrm>
            <a:off x="190488" y="4170303"/>
            <a:ext cx="600001" cy="445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0D65FB-0E89-4018-DFC4-2544FEF0AE29}"/>
              </a:ext>
            </a:extLst>
          </p:cNvPr>
          <p:cNvSpPr/>
          <p:nvPr/>
        </p:nvSpPr>
        <p:spPr>
          <a:xfrm>
            <a:off x="198227" y="4693523"/>
            <a:ext cx="600001" cy="4297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F75EF-B747-9477-F061-D0D6865F93E8}"/>
              </a:ext>
            </a:extLst>
          </p:cNvPr>
          <p:cNvSpPr/>
          <p:nvPr/>
        </p:nvSpPr>
        <p:spPr>
          <a:xfrm>
            <a:off x="198227" y="5228639"/>
            <a:ext cx="600001" cy="445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A7ADE-34DF-4925-FA55-3DA6303C6602}"/>
              </a:ext>
            </a:extLst>
          </p:cNvPr>
          <p:cNvSpPr txBox="1"/>
          <p:nvPr/>
        </p:nvSpPr>
        <p:spPr>
          <a:xfrm>
            <a:off x="301468" y="4131277"/>
            <a:ext cx="49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0C36B-9CE0-4A61-9E8D-530E39DC9942}"/>
              </a:ext>
            </a:extLst>
          </p:cNvPr>
          <p:cNvSpPr txBox="1"/>
          <p:nvPr/>
        </p:nvSpPr>
        <p:spPr>
          <a:xfrm>
            <a:off x="301468" y="4646774"/>
            <a:ext cx="40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904FA-9639-D746-93B1-5F840FCB611E}"/>
              </a:ext>
            </a:extLst>
          </p:cNvPr>
          <p:cNvSpPr txBox="1"/>
          <p:nvPr/>
        </p:nvSpPr>
        <p:spPr>
          <a:xfrm>
            <a:off x="301468" y="5191313"/>
            <a:ext cx="40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7" descr="Medication Error Statistics: How Prevalent are Medication Errors?">
            <a:extLst>
              <a:ext uri="{FF2B5EF4-FFF2-40B4-BE49-F238E27FC236}">
                <a16:creationId xmlns:a16="http://schemas.microsoft.com/office/drawing/2014/main" id="{FCA0F415-1153-345D-7040-89E7BB16C7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0" t="21050" r="31531"/>
          <a:stretch>
            <a:fillRect/>
          </a:stretch>
        </p:blipFill>
        <p:spPr>
          <a:xfrm>
            <a:off x="7513707" y="246217"/>
            <a:ext cx="4685051" cy="6363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0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61E7E-9BC0-5FAB-3398-2F2278824716}"/>
              </a:ext>
            </a:extLst>
          </p:cNvPr>
          <p:cNvGrpSpPr/>
          <p:nvPr/>
        </p:nvGrpSpPr>
        <p:grpSpPr>
          <a:xfrm>
            <a:off x="0" y="4179595"/>
            <a:ext cx="3422572" cy="2678405"/>
            <a:chOff x="0" y="4179595"/>
            <a:chExt cx="3422572" cy="2678405"/>
          </a:xfrm>
          <a:solidFill>
            <a:srgbClr val="00B0F0">
              <a:alpha val="45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3254BF8-0BBE-B147-A580-01FA15334672}"/>
                </a:ext>
              </a:extLst>
            </p:cNvPr>
            <p:cNvSpPr/>
            <p:nvPr/>
          </p:nvSpPr>
          <p:spPr>
            <a:xfrm>
              <a:off x="0" y="4386936"/>
              <a:ext cx="3422572" cy="2471064"/>
            </a:xfrm>
            <a:custGeom>
              <a:avLst/>
              <a:gdLst>
                <a:gd name="connsiteX0" fmla="*/ 869338 w 3422572"/>
                <a:gd name="connsiteY0" fmla="*/ 0 h 2471064"/>
                <a:gd name="connsiteX1" fmla="*/ 3413737 w 3422572"/>
                <a:gd name="connsiteY1" fmla="*/ 2296103 h 2471064"/>
                <a:gd name="connsiteX2" fmla="*/ 3422572 w 3422572"/>
                <a:gd name="connsiteY2" fmla="*/ 2471064 h 2471064"/>
                <a:gd name="connsiteX3" fmla="*/ 0 w 3422572"/>
                <a:gd name="connsiteY3" fmla="*/ 2471064 h 2471064"/>
                <a:gd name="connsiteX4" fmla="*/ 0 w 3422572"/>
                <a:gd name="connsiteY4" fmla="*/ 154800 h 2471064"/>
                <a:gd name="connsiteX5" fmla="*/ 108784 w 3422572"/>
                <a:gd name="connsiteY5" fmla="*/ 114985 h 2471064"/>
                <a:gd name="connsiteX6" fmla="*/ 869338 w 3422572"/>
                <a:gd name="connsiteY6" fmla="*/ 0 h 247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2572" h="2471064">
                  <a:moveTo>
                    <a:pt x="869338" y="0"/>
                  </a:moveTo>
                  <a:cubicBezTo>
                    <a:pt x="2193584" y="0"/>
                    <a:pt x="3282763" y="1006414"/>
                    <a:pt x="3413737" y="2296103"/>
                  </a:cubicBezTo>
                  <a:lnTo>
                    <a:pt x="3422572" y="2471064"/>
                  </a:lnTo>
                  <a:lnTo>
                    <a:pt x="0" y="2471064"/>
                  </a:lnTo>
                  <a:lnTo>
                    <a:pt x="0" y="154800"/>
                  </a:lnTo>
                  <a:lnTo>
                    <a:pt x="108784" y="114985"/>
                  </a:lnTo>
                  <a:cubicBezTo>
                    <a:pt x="349042" y="40257"/>
                    <a:pt x="604489" y="0"/>
                    <a:pt x="8693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p3d>
              <a:bevelT w="139700" h="139700"/>
            </a:sp3d>
          </p:spPr>
          <p:txBody>
            <a:bodyPr wrap="square">
              <a:noAutofit/>
            </a:bodyPr>
            <a:lstStyle/>
            <a:p>
              <a:endParaRPr lang="en-IN"/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81EC86E9-D6EA-D27E-7824-28D4821CDF72}"/>
                </a:ext>
              </a:extLst>
            </p:cNvPr>
            <p:cNvSpPr/>
            <p:nvPr/>
          </p:nvSpPr>
          <p:spPr>
            <a:xfrm>
              <a:off x="1659122" y="4179595"/>
              <a:ext cx="1116412" cy="111641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7000"/>
              </a:schemeClr>
            </a:solidFill>
            <a:ln>
              <a:noFill/>
            </a:ln>
            <a:effectLst/>
            <a:sp3d>
              <a:bevelT w="139700" h="139700"/>
            </a:sp3d>
          </p:spPr>
          <p:txBody>
            <a:bodyPr/>
            <a:lstStyle/>
            <a:p>
              <a:endParaRPr lang="en-IN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48E5531-4292-EF6F-9812-00D77B3B9B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0" b="97688" l="1200" r="96700">
                        <a14:foregroundMark x1="8700" y1="51590" x2="9200" y2="88295"/>
                        <a14:foregroundMark x1="9200" y1="88295" x2="15400" y2="95954"/>
                        <a14:foregroundMark x1="15400" y1="95954" x2="32200" y2="89884"/>
                        <a14:foregroundMark x1="32200" y1="89884" x2="56100" y2="91185"/>
                        <a14:foregroundMark x1="56100" y1="91185" x2="77700" y2="89162"/>
                        <a14:foregroundMark x1="77700" y1="89162" x2="57300" y2="82948"/>
                        <a14:foregroundMark x1="57300" y1="82948" x2="11400" y2="92197"/>
                        <a14:foregroundMark x1="11400" y1="92197" x2="27400" y2="68353"/>
                        <a14:foregroundMark x1="27400" y1="68353" x2="86900" y2="62861"/>
                        <a14:foregroundMark x1="86900" y1="62861" x2="86800" y2="60549"/>
                        <a14:foregroundMark x1="45400" y1="36850" x2="45100" y2="22110"/>
                        <a14:foregroundMark x1="45100" y1="22110" x2="52700" y2="36272"/>
                        <a14:foregroundMark x1="52700" y1="36272" x2="51700" y2="44798"/>
                        <a14:foregroundMark x1="38600" y1="16908" x2="40400" y2="9104"/>
                        <a14:foregroundMark x1="45400" y1="18353" x2="52600" y2="16618"/>
                        <a14:foregroundMark x1="54900" y1="40318" x2="51200" y2="36994"/>
                        <a14:foregroundMark x1="59100" y1="43208" x2="52700" y2="37283"/>
                        <a14:foregroundMark x1="90100" y1="63006" x2="90100" y2="63006"/>
                        <a14:foregroundMark x1="94800" y1="66908" x2="95900" y2="79913"/>
                        <a14:foregroundMark x1="95900" y1="79913" x2="93600" y2="95087"/>
                        <a14:foregroundMark x1="93600" y1="95087" x2="11200" y2="94075"/>
                        <a14:foregroundMark x1="11200" y1="94075" x2="2800" y2="76156"/>
                        <a14:foregroundMark x1="2800" y1="76156" x2="8300" y2="47543"/>
                        <a14:foregroundMark x1="8300" y1="47543" x2="8700" y2="47399"/>
                        <a14:foregroundMark x1="96700" y1="92197" x2="94100" y2="73699"/>
                        <a14:foregroundMark x1="9100" y1="95665" x2="2700" y2="82081"/>
                        <a14:foregroundMark x1="2700" y1="82081" x2="4100" y2="77746"/>
                        <a14:foregroundMark x1="6800" y1="94364" x2="1200" y2="79335"/>
                        <a14:foregroundMark x1="1200" y1="79335" x2="2600" y2="76445"/>
                        <a14:foregroundMark x1="7800" y1="97688" x2="2400" y2="84538"/>
                        <a14:foregroundMark x1="2400" y1="84538" x2="3300" y2="81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60697" y="227646"/>
            <a:ext cx="6267450" cy="433707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549140E-2A30-6299-4AA6-44E1549AF6A1}"/>
              </a:ext>
            </a:extLst>
          </p:cNvPr>
          <p:cNvSpPr/>
          <p:nvPr/>
        </p:nvSpPr>
        <p:spPr>
          <a:xfrm rot="5400000" flipH="1">
            <a:off x="10659274" y="57151"/>
            <a:ext cx="1589877" cy="1475576"/>
          </a:xfrm>
          <a:custGeom>
            <a:avLst/>
            <a:gdLst>
              <a:gd name="connsiteX0" fmla="*/ 86815 w 1589877"/>
              <a:gd name="connsiteY0" fmla="*/ 0 h 1475576"/>
              <a:gd name="connsiteX1" fmla="*/ 1589877 w 1589877"/>
              <a:gd name="connsiteY1" fmla="*/ 0 h 1475576"/>
              <a:gd name="connsiteX2" fmla="*/ 1589877 w 1589877"/>
              <a:gd name="connsiteY2" fmla="*/ 1329949 h 1475576"/>
              <a:gd name="connsiteX3" fmla="*/ 1560057 w 1589877"/>
              <a:gd name="connsiteY3" fmla="*/ 1348065 h 1475576"/>
              <a:gd name="connsiteX4" fmla="*/ 1056477 w 1589877"/>
              <a:gd name="connsiteY4" fmla="*/ 1475576 h 1475576"/>
              <a:gd name="connsiteX5" fmla="*/ 0 w 1589877"/>
              <a:gd name="connsiteY5" fmla="*/ 419100 h 1475576"/>
              <a:gd name="connsiteX6" fmla="*/ 83023 w 1589877"/>
              <a:gd name="connsiteY6" fmla="*/ 7871 h 1475576"/>
              <a:gd name="connsiteX7" fmla="*/ 86815 w 1589877"/>
              <a:gd name="connsiteY7" fmla="*/ 0 h 147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9877" h="1475576">
                <a:moveTo>
                  <a:pt x="86815" y="0"/>
                </a:moveTo>
                <a:lnTo>
                  <a:pt x="1589877" y="0"/>
                </a:lnTo>
                <a:lnTo>
                  <a:pt x="1589877" y="1329949"/>
                </a:lnTo>
                <a:lnTo>
                  <a:pt x="1560057" y="1348065"/>
                </a:lnTo>
                <a:cubicBezTo>
                  <a:pt x="1410361" y="1429385"/>
                  <a:pt x="1238814" y="1475576"/>
                  <a:pt x="1056477" y="1475576"/>
                </a:cubicBezTo>
                <a:cubicBezTo>
                  <a:pt x="472999" y="1475576"/>
                  <a:pt x="0" y="1002577"/>
                  <a:pt x="0" y="419100"/>
                </a:cubicBezTo>
                <a:cubicBezTo>
                  <a:pt x="0" y="273231"/>
                  <a:pt x="29562" y="134266"/>
                  <a:pt x="83023" y="7871"/>
                </a:cubicBezTo>
                <a:lnTo>
                  <a:pt x="86815" y="0"/>
                </a:lnTo>
                <a:close/>
              </a:path>
            </a:pathLst>
          </a:custGeom>
          <a:solidFill>
            <a:srgbClr val="00B0F0">
              <a:alpha val="4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39FC1-E46F-D474-961E-EB708041C0C6}"/>
              </a:ext>
            </a:extLst>
          </p:cNvPr>
          <p:cNvSpPr txBox="1"/>
          <p:nvPr/>
        </p:nvSpPr>
        <p:spPr>
          <a:xfrm>
            <a:off x="4362237" y="4737801"/>
            <a:ext cx="609407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400" kern="1200">
                <a:latin typeface="+mn-lt"/>
                <a:ea typeface="+mn-ea"/>
                <a:cs typeface="+mn-cs"/>
              </a:rPr>
              <a:t>5 Things in 5 Minutes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304C769E-6D6C-2895-CE3D-A774F20425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1249" y="366039"/>
            <a:ext cx="2105025" cy="21050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9AAE4B-24F9-01B6-850E-2341887FD7E3}"/>
              </a:ext>
            </a:extLst>
          </p:cNvPr>
          <p:cNvGrpSpPr/>
          <p:nvPr/>
        </p:nvGrpSpPr>
        <p:grpSpPr>
          <a:xfrm>
            <a:off x="10373193" y="366039"/>
            <a:ext cx="1818807" cy="701731"/>
            <a:chOff x="10373192" y="102455"/>
            <a:chExt cx="1818807" cy="646331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38A7375-A852-103D-90E6-FF4D18CC722B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ECA97-27E0-F9AB-D04C-9EF1EA7D6D74}"/>
                </a:ext>
              </a:extLst>
            </p:cNvPr>
            <p:cNvSpPr txBox="1"/>
            <p:nvPr/>
          </p:nvSpPr>
          <p:spPr>
            <a:xfrm>
              <a:off x="10456306" y="102455"/>
              <a:ext cx="161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Small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61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D0071-602E-A953-3E24-D2E3BA789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0533F-3A73-23C9-7DE8-E195EE7CF7E5}"/>
              </a:ext>
            </a:extLst>
          </p:cNvPr>
          <p:cNvSpPr txBox="1"/>
          <p:nvPr/>
        </p:nvSpPr>
        <p:spPr>
          <a:xfrm>
            <a:off x="0" y="7732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Why do we need to train care workers in medication?</a:t>
            </a:r>
          </a:p>
          <a:p>
            <a:pPr algn="ctr"/>
            <a:endParaRPr lang="en-GB" b="1">
              <a:highlight>
                <a:srgbClr val="00FF00"/>
              </a:highlight>
            </a:endParaRPr>
          </a:p>
        </p:txBody>
      </p:sp>
      <p:pic>
        <p:nvPicPr>
          <p:cNvPr id="1030" name="Picture 6" descr="blue sticky note 50698889 PNG">
            <a:extLst>
              <a:ext uri="{FF2B5EF4-FFF2-40B4-BE49-F238E27FC236}">
                <a16:creationId xmlns:a16="http://schemas.microsoft.com/office/drawing/2014/main" id="{D654DB01-7D4D-6644-FE8A-97669C60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5297">
            <a:off x="-773551" y="847070"/>
            <a:ext cx="7015396" cy="654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14B6E-809C-8F1B-704E-A04C59D121D0}"/>
              </a:ext>
            </a:extLst>
          </p:cNvPr>
          <p:cNvSpPr txBox="1"/>
          <p:nvPr/>
        </p:nvSpPr>
        <p:spPr>
          <a:xfrm>
            <a:off x="579964" y="2576319"/>
            <a:ext cx="431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Ensure safe Administration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5510D3-DF15-64B4-DD0B-C3DB833BADBB}"/>
              </a:ext>
            </a:extLst>
          </p:cNvPr>
          <p:cNvSpPr txBox="1"/>
          <p:nvPr/>
        </p:nvSpPr>
        <p:spPr>
          <a:xfrm>
            <a:off x="579964" y="3119293"/>
            <a:ext cx="4541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Recognise Side Effects and Adverse Reactions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BFFBC-53E8-2B9A-F9C2-29D3C1F79B4D}"/>
              </a:ext>
            </a:extLst>
          </p:cNvPr>
          <p:cNvSpPr txBox="1"/>
          <p:nvPr/>
        </p:nvSpPr>
        <p:spPr>
          <a:xfrm>
            <a:off x="572883" y="3988457"/>
            <a:ext cx="481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Understand Legal and Ethical Responsibilities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C1E84-E04D-E622-FB63-B1E5971F1572}"/>
              </a:ext>
            </a:extLst>
          </p:cNvPr>
          <p:cNvSpPr txBox="1"/>
          <p:nvPr/>
        </p:nvSpPr>
        <p:spPr>
          <a:xfrm>
            <a:off x="613478" y="4882349"/>
            <a:ext cx="431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Promote independence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144EBC-8193-B701-9F45-01414F79A4C6}"/>
              </a:ext>
            </a:extLst>
          </p:cNvPr>
          <p:cNvSpPr txBox="1"/>
          <p:nvPr/>
        </p:nvSpPr>
        <p:spPr>
          <a:xfrm>
            <a:off x="646992" y="5393754"/>
            <a:ext cx="431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b="1">
                <a:latin typeface="Bradley Hand ITC" panose="03070402050302030203" pitchFamily="66" charset="0"/>
              </a:rPr>
              <a:t>Maintain Accurate Records</a:t>
            </a:r>
          </a:p>
        </p:txBody>
      </p:sp>
      <p:pic>
        <p:nvPicPr>
          <p:cNvPr id="16" name="Picture 2" descr="Wygenerowany obraz">
            <a:extLst>
              <a:ext uri="{FF2B5EF4-FFF2-40B4-BE49-F238E27FC236}">
                <a16:creationId xmlns:a16="http://schemas.microsoft.com/office/drawing/2014/main" id="{27BF8BCF-4EE8-B0EC-59C6-1AB39C86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075" y="1298108"/>
            <a:ext cx="4948965" cy="3299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790511-3EF5-B1C5-3188-62AE4E703184}"/>
              </a:ext>
            </a:extLst>
          </p:cNvPr>
          <p:cNvSpPr txBox="1"/>
          <p:nvPr/>
        </p:nvSpPr>
        <p:spPr>
          <a:xfrm>
            <a:off x="263221" y="680241"/>
            <a:ext cx="1166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/>
              <a:t>What might happen if we don’t train them efficiently?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3F95D0-FE6D-0F09-46CB-2B998B6841F7}"/>
              </a:ext>
            </a:extLst>
          </p:cNvPr>
          <p:cNvGrpSpPr/>
          <p:nvPr/>
        </p:nvGrpSpPr>
        <p:grpSpPr>
          <a:xfrm>
            <a:off x="4923224" y="2366242"/>
            <a:ext cx="2226365" cy="1351722"/>
            <a:chOff x="5297374" y="3429000"/>
            <a:chExt cx="2226365" cy="1351722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03C78F94-E446-B8F0-222B-634B5A969012}"/>
                </a:ext>
              </a:extLst>
            </p:cNvPr>
            <p:cNvSpPr/>
            <p:nvPr/>
          </p:nvSpPr>
          <p:spPr>
            <a:xfrm>
              <a:off x="5297374" y="3429000"/>
              <a:ext cx="2226365" cy="135172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BD4273-09B9-7196-BA9D-A41A35F24594}"/>
                </a:ext>
              </a:extLst>
            </p:cNvPr>
            <p:cNvSpPr txBox="1"/>
            <p:nvPr/>
          </p:nvSpPr>
          <p:spPr>
            <a:xfrm>
              <a:off x="5539409" y="3733800"/>
              <a:ext cx="16842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Medication Errors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302CD0-1FF6-A4E0-E356-44DDD65C96A3}"/>
              </a:ext>
            </a:extLst>
          </p:cNvPr>
          <p:cNvGrpSpPr/>
          <p:nvPr/>
        </p:nvGrpSpPr>
        <p:grpSpPr>
          <a:xfrm>
            <a:off x="5281602" y="4306246"/>
            <a:ext cx="2226365" cy="1500561"/>
            <a:chOff x="6069920" y="5082032"/>
            <a:chExt cx="2226365" cy="1500561"/>
          </a:xfrm>
        </p:grpSpPr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DA0D3E51-762D-5DB8-9B31-64FFB9A9EA8E}"/>
                </a:ext>
              </a:extLst>
            </p:cNvPr>
            <p:cNvSpPr/>
            <p:nvPr/>
          </p:nvSpPr>
          <p:spPr>
            <a:xfrm>
              <a:off x="6069920" y="5082032"/>
              <a:ext cx="2226365" cy="150056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3A4C95-4614-ACD5-0347-A42BD724C47A}"/>
                </a:ext>
              </a:extLst>
            </p:cNvPr>
            <p:cNvSpPr txBox="1"/>
            <p:nvPr/>
          </p:nvSpPr>
          <p:spPr>
            <a:xfrm>
              <a:off x="6317504" y="5232147"/>
              <a:ext cx="16842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Delayed Emergency Responses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D11555-1433-1909-20B5-F7E12E7FAA6A}"/>
              </a:ext>
            </a:extLst>
          </p:cNvPr>
          <p:cNvGrpSpPr/>
          <p:nvPr/>
        </p:nvGrpSpPr>
        <p:grpSpPr>
          <a:xfrm>
            <a:off x="7979831" y="3872198"/>
            <a:ext cx="2226365" cy="1324630"/>
            <a:chOff x="6069920" y="5082032"/>
            <a:chExt cx="2226365" cy="1500561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2E5677B-16E0-0414-6F57-A60771EF49EA}"/>
                </a:ext>
              </a:extLst>
            </p:cNvPr>
            <p:cNvSpPr/>
            <p:nvPr/>
          </p:nvSpPr>
          <p:spPr>
            <a:xfrm>
              <a:off x="6069920" y="5082032"/>
              <a:ext cx="2226365" cy="150056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8ADDCA-1332-D02E-5D62-FFDBF59C001D}"/>
                </a:ext>
              </a:extLst>
            </p:cNvPr>
            <p:cNvSpPr txBox="1"/>
            <p:nvPr/>
          </p:nvSpPr>
          <p:spPr>
            <a:xfrm>
              <a:off x="6119583" y="5266159"/>
              <a:ext cx="2127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Legal consequences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24158A-77C0-6F04-E6DB-BD5D043E8B23}"/>
              </a:ext>
            </a:extLst>
          </p:cNvPr>
          <p:cNvGrpSpPr/>
          <p:nvPr/>
        </p:nvGrpSpPr>
        <p:grpSpPr>
          <a:xfrm>
            <a:off x="7375607" y="5437031"/>
            <a:ext cx="1926622" cy="1265039"/>
            <a:chOff x="6369663" y="5082032"/>
            <a:chExt cx="1926622" cy="1265039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D3BD978-5B64-7FB4-420B-7B6CC3185BD7}"/>
                </a:ext>
              </a:extLst>
            </p:cNvPr>
            <p:cNvSpPr/>
            <p:nvPr/>
          </p:nvSpPr>
          <p:spPr>
            <a:xfrm>
              <a:off x="6369663" y="5082032"/>
              <a:ext cx="1926622" cy="1265039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1B9C90-0C4A-ECD2-2C8F-2E7F3D688273}"/>
                </a:ext>
              </a:extLst>
            </p:cNvPr>
            <p:cNvSpPr txBox="1"/>
            <p:nvPr/>
          </p:nvSpPr>
          <p:spPr>
            <a:xfrm>
              <a:off x="6490829" y="5299052"/>
              <a:ext cx="16842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Loss of Trust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3272C0-F527-2212-93FA-90919CA90A90}"/>
              </a:ext>
            </a:extLst>
          </p:cNvPr>
          <p:cNvGrpSpPr/>
          <p:nvPr/>
        </p:nvGrpSpPr>
        <p:grpSpPr>
          <a:xfrm>
            <a:off x="9919158" y="5056525"/>
            <a:ext cx="2009619" cy="1500561"/>
            <a:chOff x="6420008" y="5103950"/>
            <a:chExt cx="2009619" cy="1500561"/>
          </a:xfrm>
        </p:grpSpPr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A4F58CC9-C95F-4FA2-12B2-7954D279CBF0}"/>
                </a:ext>
              </a:extLst>
            </p:cNvPr>
            <p:cNvSpPr/>
            <p:nvPr/>
          </p:nvSpPr>
          <p:spPr>
            <a:xfrm>
              <a:off x="6420008" y="5103950"/>
              <a:ext cx="2009619" cy="150056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EF7624A-D6E2-8BA4-8301-7A5C8B9F3026}"/>
                </a:ext>
              </a:extLst>
            </p:cNvPr>
            <p:cNvSpPr txBox="1"/>
            <p:nvPr/>
          </p:nvSpPr>
          <p:spPr>
            <a:xfrm>
              <a:off x="6545668" y="5243734"/>
              <a:ext cx="16842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Increased Health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2BC911-18AE-D6C8-D625-D60E0328911F}"/>
              </a:ext>
            </a:extLst>
          </p:cNvPr>
          <p:cNvSpPr txBox="1"/>
          <p:nvPr/>
        </p:nvSpPr>
        <p:spPr>
          <a:xfrm>
            <a:off x="333555" y="-221500"/>
            <a:ext cx="11679499" cy="16112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How do we, as trainers, ensure the learners want to learn?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standing in a classroom&#10;&#10;AI-generated content may be incorrect.">
            <a:extLst>
              <a:ext uri="{FF2B5EF4-FFF2-40B4-BE49-F238E27FC236}">
                <a16:creationId xmlns:a16="http://schemas.microsoft.com/office/drawing/2014/main" id="{8AE89B50-115A-023A-4B3D-867C3CC43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9" b="96950" l="27000" r="57429">
                        <a14:foregroundMark x1="38357" y1="29606" x2="36286" y2="13469"/>
                        <a14:foregroundMark x1="36286" y1="13469" x2="42071" y2="7624"/>
                        <a14:foregroundMark x1="42071" y1="7624" x2="37429" y2="13977"/>
                        <a14:foregroundMark x1="35643" y1="8259" x2="39000" y2="6353"/>
                        <a14:foregroundMark x1="33071" y1="92757" x2="43929" y2="93266"/>
                        <a14:foregroundMark x1="48571" y1="97586" x2="45357" y2="88564"/>
                        <a14:foregroundMark x1="45357" y1="88564" x2="39000" y2="96950"/>
                        <a14:foregroundMark x1="39000" y1="96950" x2="34357" y2="88310"/>
                        <a14:foregroundMark x1="34357" y1="88310" x2="34071" y2="88818"/>
                        <a14:foregroundMark x1="39500" y1="82465" x2="37571" y2="67980"/>
                        <a14:foregroundMark x1="33714" y1="82211" x2="35929" y2="63787"/>
                        <a14:foregroundMark x1="42357" y1="71156" x2="41071" y2="65693"/>
                        <a14:foregroundMark x1="42643" y1="72046" x2="42214" y2="64041"/>
                        <a14:foregroundMark x1="39643" y1="69759" x2="40786" y2="64930"/>
                        <a14:foregroundMark x1="39286" y1="68234" x2="40143" y2="65184"/>
                        <a14:backgroundMark x1="28286" y1="65693" x2="28286" y2="61753"/>
                        <a14:backgroundMark x1="29857" y1="51207" x2="29714" y2="45235"/>
                        <a14:backgroundMark x1="32286" y1="73952" x2="31357" y2="73698"/>
                        <a14:backgroundMark x1="53214" y1="93266" x2="53000" y2="78018"/>
                        <a14:backgroundMark x1="53000" y1="78018" x2="57571" y2="72046"/>
                        <a14:backgroundMark x1="57571" y1="72046" x2="57571" y2="71410"/>
                        <a14:backgroundMark x1="30500" y1="83482" x2="29714" y2="89581"/>
                        <a14:backgroundMark x1="51857" y1="91233" x2="52643" y2="9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328" r="38616" b="2"/>
          <a:stretch/>
        </p:blipFill>
        <p:spPr>
          <a:xfrm>
            <a:off x="-161313" y="1378551"/>
            <a:ext cx="3699165" cy="546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670B5D-AC09-8C62-6607-C07E13E3D9D6}"/>
              </a:ext>
            </a:extLst>
          </p:cNvPr>
          <p:cNvGrpSpPr/>
          <p:nvPr/>
        </p:nvGrpSpPr>
        <p:grpSpPr>
          <a:xfrm>
            <a:off x="4609266" y="2402674"/>
            <a:ext cx="2696535" cy="2336547"/>
            <a:chOff x="4754556" y="2643847"/>
            <a:chExt cx="2696535" cy="2336547"/>
          </a:xfrm>
        </p:grpSpPr>
        <p:pic>
          <p:nvPicPr>
            <p:cNvPr id="14" name="Picture 13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735C5048-2B7D-4265-2C06-BCE2E0E1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754556" y="2643847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8B411A-1DE2-6621-CD50-A1B619020A63}"/>
                </a:ext>
              </a:extLst>
            </p:cNvPr>
            <p:cNvSpPr txBox="1"/>
            <p:nvPr/>
          </p:nvSpPr>
          <p:spPr>
            <a:xfrm>
              <a:off x="5203815" y="3065575"/>
              <a:ext cx="17433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Use your own scenarios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2D2BA6-A763-F013-5DAE-1CF429B5A29D}"/>
              </a:ext>
            </a:extLst>
          </p:cNvPr>
          <p:cNvGrpSpPr/>
          <p:nvPr/>
        </p:nvGrpSpPr>
        <p:grpSpPr>
          <a:xfrm>
            <a:off x="7101905" y="911956"/>
            <a:ext cx="2696535" cy="2336547"/>
            <a:chOff x="7122575" y="1016064"/>
            <a:chExt cx="2696535" cy="2336547"/>
          </a:xfrm>
        </p:grpSpPr>
        <p:pic>
          <p:nvPicPr>
            <p:cNvPr id="7" name="Picture 6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B604EC1A-9B40-1B53-2D78-2D4033CE7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122575" y="1016064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07F414-EA89-A2BB-FB46-2A184749FB9F}"/>
                </a:ext>
              </a:extLst>
            </p:cNvPr>
            <p:cNvSpPr txBox="1"/>
            <p:nvPr/>
          </p:nvSpPr>
          <p:spPr>
            <a:xfrm>
              <a:off x="7651930" y="1294810"/>
              <a:ext cx="16378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Make the training interesting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1803BC-8168-551E-07E5-3DD8D25F1FE2}"/>
              </a:ext>
            </a:extLst>
          </p:cNvPr>
          <p:cNvGrpSpPr/>
          <p:nvPr/>
        </p:nvGrpSpPr>
        <p:grpSpPr>
          <a:xfrm>
            <a:off x="9344151" y="2095130"/>
            <a:ext cx="2696535" cy="2336547"/>
            <a:chOff x="9495465" y="1754255"/>
            <a:chExt cx="2696535" cy="2336547"/>
          </a:xfrm>
        </p:grpSpPr>
        <p:pic>
          <p:nvPicPr>
            <p:cNvPr id="8" name="Picture 7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7582EC6F-B1EA-2B66-58A8-E51B0B89A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495465" y="1754255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B120BB-838A-6F0B-4777-9CFBD9EA982E}"/>
                </a:ext>
              </a:extLst>
            </p:cNvPr>
            <p:cNvSpPr txBox="1"/>
            <p:nvPr/>
          </p:nvSpPr>
          <p:spPr>
            <a:xfrm>
              <a:off x="9858571" y="2178158"/>
              <a:ext cx="18481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Involve learners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5E0435-D720-13E8-5EB9-D04FDAFA8E98}"/>
              </a:ext>
            </a:extLst>
          </p:cNvPr>
          <p:cNvGrpSpPr/>
          <p:nvPr/>
        </p:nvGrpSpPr>
        <p:grpSpPr>
          <a:xfrm>
            <a:off x="3439644" y="4311175"/>
            <a:ext cx="2696535" cy="2336547"/>
            <a:chOff x="5231866" y="4673662"/>
            <a:chExt cx="2696535" cy="2336547"/>
          </a:xfrm>
        </p:grpSpPr>
        <p:pic>
          <p:nvPicPr>
            <p:cNvPr id="13" name="Picture 12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26ED3417-6471-595F-2AC9-1EEDA4A2A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231866" y="4673662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EADB12-968F-5CA2-B003-A8BEA2FF21C1}"/>
                </a:ext>
              </a:extLst>
            </p:cNvPr>
            <p:cNvSpPr txBox="1"/>
            <p:nvPr/>
          </p:nvSpPr>
          <p:spPr>
            <a:xfrm>
              <a:off x="5650608" y="5118482"/>
              <a:ext cx="1859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Adapt teaching methods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C6AAF-CEC0-DEE9-184F-B71AB347375A}"/>
              </a:ext>
            </a:extLst>
          </p:cNvPr>
          <p:cNvGrpSpPr/>
          <p:nvPr/>
        </p:nvGrpSpPr>
        <p:grpSpPr>
          <a:xfrm>
            <a:off x="6572549" y="3788706"/>
            <a:ext cx="2696535" cy="2336547"/>
            <a:chOff x="7483094" y="3137854"/>
            <a:chExt cx="2696535" cy="2336547"/>
          </a:xfrm>
        </p:grpSpPr>
        <p:pic>
          <p:nvPicPr>
            <p:cNvPr id="9" name="Picture 8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5C211B51-218D-A821-2522-464389B9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483094" y="3137854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FE90CA-83CA-1ECD-5890-B24F9834CEE8}"/>
                </a:ext>
              </a:extLst>
            </p:cNvPr>
            <p:cNvSpPr txBox="1"/>
            <p:nvPr/>
          </p:nvSpPr>
          <p:spPr>
            <a:xfrm>
              <a:off x="7966129" y="3461339"/>
              <a:ext cx="1683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Understand how people learn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AFFF0F-51B4-3D1F-16B7-A5FC7DB2AAEE}"/>
              </a:ext>
            </a:extLst>
          </p:cNvPr>
          <p:cNvGrpSpPr/>
          <p:nvPr/>
        </p:nvGrpSpPr>
        <p:grpSpPr>
          <a:xfrm>
            <a:off x="2638843" y="1230964"/>
            <a:ext cx="2696535" cy="2336547"/>
            <a:chOff x="3116076" y="1257388"/>
            <a:chExt cx="2696535" cy="2336547"/>
          </a:xfrm>
        </p:grpSpPr>
        <p:pic>
          <p:nvPicPr>
            <p:cNvPr id="15" name="Picture 14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B8570850-E96C-9A08-A103-D174D9ED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16076" y="1257388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D0C55A-7CA1-DFF9-8FDA-02575F26A21D}"/>
                </a:ext>
              </a:extLst>
            </p:cNvPr>
            <p:cNvSpPr txBox="1"/>
            <p:nvPr/>
          </p:nvSpPr>
          <p:spPr>
            <a:xfrm>
              <a:off x="3564610" y="1674848"/>
              <a:ext cx="1639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Interactive Activities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0C414F-FF31-7D4C-A715-90B739C935C7}"/>
              </a:ext>
            </a:extLst>
          </p:cNvPr>
          <p:cNvGrpSpPr/>
          <p:nvPr/>
        </p:nvGrpSpPr>
        <p:grpSpPr>
          <a:xfrm>
            <a:off x="9316519" y="4509475"/>
            <a:ext cx="2696535" cy="2336547"/>
            <a:chOff x="9309485" y="4521453"/>
            <a:chExt cx="2696535" cy="2336547"/>
          </a:xfrm>
        </p:grpSpPr>
        <p:pic>
          <p:nvPicPr>
            <p:cNvPr id="11" name="Picture 10" descr="A white cloud with black background&#10;&#10;AI-generated content may be incorrect.">
              <a:extLst>
                <a:ext uri="{FF2B5EF4-FFF2-40B4-BE49-F238E27FC236}">
                  <a16:creationId xmlns:a16="http://schemas.microsoft.com/office/drawing/2014/main" id="{537F7600-191B-9911-AEC1-C8EAE351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309485" y="4521453"/>
              <a:ext cx="2696535" cy="233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13767C-4082-AC9F-2A00-0519629F6881}"/>
                </a:ext>
              </a:extLst>
            </p:cNvPr>
            <p:cNvSpPr txBox="1"/>
            <p:nvPr/>
          </p:nvSpPr>
          <p:spPr>
            <a:xfrm>
              <a:off x="9702319" y="4736210"/>
              <a:ext cx="17573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/>
                <a:t>Provide constructive Feedback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8F420E-D309-5758-9C81-FA8A5DB1C732}"/>
              </a:ext>
            </a:extLst>
          </p:cNvPr>
          <p:cNvGrpSpPr/>
          <p:nvPr/>
        </p:nvGrpSpPr>
        <p:grpSpPr>
          <a:xfrm>
            <a:off x="10373192" y="805491"/>
            <a:ext cx="1893577" cy="662049"/>
            <a:chOff x="10373192" y="786799"/>
            <a:chExt cx="1893577" cy="594257"/>
          </a:xfrm>
        </p:grpSpPr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7A01604B-EEA7-FDAD-120E-FDDF17C62BF5}"/>
                </a:ext>
              </a:extLst>
            </p:cNvPr>
            <p:cNvSpPr/>
            <p:nvPr/>
          </p:nvSpPr>
          <p:spPr>
            <a:xfrm rot="10800000">
              <a:off x="10373192" y="817490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761A30-3A9B-131D-747D-C31B53C079B7}"/>
                </a:ext>
              </a:extLst>
            </p:cNvPr>
            <p:cNvSpPr txBox="1"/>
            <p:nvPr/>
          </p:nvSpPr>
          <p:spPr>
            <a:xfrm>
              <a:off x="10664786" y="786799"/>
              <a:ext cx="1601983" cy="40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Break out Equal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2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4FC575-F4FE-3E53-9E92-4EE1BF49D0C3}"/>
              </a:ext>
            </a:extLst>
          </p:cNvPr>
          <p:cNvSpPr txBox="1"/>
          <p:nvPr/>
        </p:nvSpPr>
        <p:spPr>
          <a:xfrm>
            <a:off x="1568555" y="1825595"/>
            <a:ext cx="9786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 the majority of your responses were (a), you are a visual learner. </a:t>
            </a:r>
          </a:p>
          <a:p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the majority of your responses were (b), you are an auditory learner. </a:t>
            </a:r>
          </a:p>
          <a:p>
            <a:r>
              <a:rPr lang="en-GB" sz="2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 the majority of your responses were (c), you are a kinaesthetic learner. </a:t>
            </a:r>
            <a:endParaRPr lang="en-GB" sz="2400"/>
          </a:p>
        </p:txBody>
      </p:sp>
      <p:pic>
        <p:nvPicPr>
          <p:cNvPr id="8" name="Picture 7" descr="Close up of a person's eye&#10;&#10;AI-generated content may be incorrect.">
            <a:extLst>
              <a:ext uri="{FF2B5EF4-FFF2-40B4-BE49-F238E27FC236}">
                <a16:creationId xmlns:a16="http://schemas.microsoft.com/office/drawing/2014/main" id="{52A68AF1-173B-6A88-755F-45A9B5DF33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078"/>
          <a:stretch/>
        </p:blipFill>
        <p:spPr>
          <a:xfrm>
            <a:off x="253813" y="4275881"/>
            <a:ext cx="3766087" cy="22317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person with his hand to his ear&#10;&#10;AI-generated content may be incorrect.">
            <a:extLst>
              <a:ext uri="{FF2B5EF4-FFF2-40B4-BE49-F238E27FC236}">
                <a16:creationId xmlns:a16="http://schemas.microsoft.com/office/drawing/2014/main" id="{A83C44EB-F9F4-29F4-9C23-AEE58EA38F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4315830" y="4286704"/>
            <a:ext cx="3766087" cy="22209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0E04E0-501A-5598-D351-49AB4BDB0E93}"/>
              </a:ext>
            </a:extLst>
          </p:cNvPr>
          <p:cNvSpPr txBox="1"/>
          <p:nvPr/>
        </p:nvSpPr>
        <p:spPr>
          <a:xfrm>
            <a:off x="6279618" y="4432240"/>
            <a:ext cx="1859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100">
                <a:solidFill>
                  <a:schemeClr val="bg1"/>
                </a:solidFill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GB" sz="2800" b="1" kern="100">
                <a:solidFill>
                  <a:schemeClr val="bg1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uditory Learning</a:t>
            </a:r>
            <a:endParaRPr lang="en-GB" sz="2800" b="1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3A5940-C1C2-187F-9347-DEBDFBE31C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822" b="5824"/>
          <a:stretch/>
        </p:blipFill>
        <p:spPr>
          <a:xfrm>
            <a:off x="8239473" y="4258731"/>
            <a:ext cx="3472937" cy="22317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0DC2DB-5A22-7A08-6FFB-E548884E6348}"/>
              </a:ext>
            </a:extLst>
          </p:cNvPr>
          <p:cNvSpPr txBox="1"/>
          <p:nvPr/>
        </p:nvSpPr>
        <p:spPr>
          <a:xfrm>
            <a:off x="8425453" y="5391759"/>
            <a:ext cx="2805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100">
                <a:solidFill>
                  <a:schemeClr val="bg1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Kinaesthetic Learning </a:t>
            </a:r>
            <a:endParaRPr lang="en-GB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890A3-86DA-3517-B091-D97F20035EC4}"/>
              </a:ext>
            </a:extLst>
          </p:cNvPr>
          <p:cNvSpPr txBox="1"/>
          <p:nvPr/>
        </p:nvSpPr>
        <p:spPr>
          <a:xfrm>
            <a:off x="2204875" y="188968"/>
            <a:ext cx="77336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b="1"/>
              <a:t>What Type of learner are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70772-C3A7-CB69-5762-A536B7F6B1EA}"/>
              </a:ext>
            </a:extLst>
          </p:cNvPr>
          <p:cNvSpPr txBox="1"/>
          <p:nvPr/>
        </p:nvSpPr>
        <p:spPr>
          <a:xfrm>
            <a:off x="10869232" y="917178"/>
            <a:ext cx="116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Activity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BF32C2-A696-80A6-6C6F-1109AD20938B}"/>
              </a:ext>
            </a:extLst>
          </p:cNvPr>
          <p:cNvGrpSpPr/>
          <p:nvPr/>
        </p:nvGrpSpPr>
        <p:grpSpPr>
          <a:xfrm>
            <a:off x="10373192" y="742976"/>
            <a:ext cx="1818807" cy="646331"/>
            <a:chOff x="10373192" y="102454"/>
            <a:chExt cx="1818807" cy="64633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B211C2E1-6637-475D-E208-29F18F47B8EE}"/>
                </a:ext>
              </a:extLst>
            </p:cNvPr>
            <p:cNvSpPr/>
            <p:nvPr/>
          </p:nvSpPr>
          <p:spPr>
            <a:xfrm rot="10800000">
              <a:off x="10373192" y="143838"/>
              <a:ext cx="1818807" cy="563566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D88CDB-380F-601C-41AB-04023B18227F}"/>
                </a:ext>
              </a:extLst>
            </p:cNvPr>
            <p:cNvSpPr txBox="1"/>
            <p:nvPr/>
          </p:nvSpPr>
          <p:spPr>
            <a:xfrm>
              <a:off x="10655279" y="102454"/>
              <a:ext cx="1536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1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Independent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0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335631-5163-774B-817C-B1A855CB830A}"/>
              </a:ext>
            </a:extLst>
          </p:cNvPr>
          <p:cNvSpPr txBox="1"/>
          <p:nvPr/>
        </p:nvSpPr>
        <p:spPr>
          <a:xfrm>
            <a:off x="2627351" y="-76842"/>
            <a:ext cx="9318043" cy="908864"/>
          </a:xfrm>
          <a:prstGeom prst="flowChartConnector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Legislation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795020-A24A-A9D6-74FF-C20D73BFC1B0}"/>
              </a:ext>
            </a:extLst>
          </p:cNvPr>
          <p:cNvGrpSpPr/>
          <p:nvPr/>
        </p:nvGrpSpPr>
        <p:grpSpPr>
          <a:xfrm>
            <a:off x="7618062" y="4369639"/>
            <a:ext cx="4082831" cy="2388692"/>
            <a:chOff x="-409603" y="4055361"/>
            <a:chExt cx="4082831" cy="238869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7660803-BC85-0D58-A092-91AF0C97CAD1}"/>
                </a:ext>
              </a:extLst>
            </p:cNvPr>
            <p:cNvGrpSpPr/>
            <p:nvPr/>
          </p:nvGrpSpPr>
          <p:grpSpPr>
            <a:xfrm>
              <a:off x="3611290" y="4055361"/>
              <a:ext cx="61938" cy="460189"/>
              <a:chOff x="4305955" y="3940198"/>
              <a:chExt cx="65593" cy="47295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9423BCB-43D8-5FF2-A9F4-009F7CB8D792}"/>
                  </a:ext>
                </a:extLst>
              </p:cNvPr>
              <p:cNvSpPr/>
              <p:nvPr/>
            </p:nvSpPr>
            <p:spPr>
              <a:xfrm>
                <a:off x="4331480" y="3992436"/>
                <a:ext cx="14394" cy="420719"/>
              </a:xfrm>
              <a:custGeom>
                <a:avLst/>
                <a:gdLst>
                  <a:gd name="connsiteX0" fmla="*/ 0 w 14394"/>
                  <a:gd name="connsiteY0" fmla="*/ 0 h 420719"/>
                  <a:gd name="connsiteX1" fmla="*/ 14395 w 14394"/>
                  <a:gd name="connsiteY1" fmla="*/ 0 h 420719"/>
                  <a:gd name="connsiteX2" fmla="*/ 14395 w 14394"/>
                  <a:gd name="connsiteY2" fmla="*/ 420719 h 420719"/>
                  <a:gd name="connsiteX3" fmla="*/ 0 w 14394"/>
                  <a:gd name="connsiteY3" fmla="*/ 420719 h 42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4" h="420719">
                    <a:moveTo>
                      <a:pt x="0" y="0"/>
                    </a:moveTo>
                    <a:lnTo>
                      <a:pt x="14395" y="0"/>
                    </a:lnTo>
                    <a:lnTo>
                      <a:pt x="14395" y="420719"/>
                    </a:lnTo>
                    <a:lnTo>
                      <a:pt x="0" y="420719"/>
                    </a:lnTo>
                    <a:close/>
                  </a:path>
                </a:pathLst>
              </a:custGeom>
              <a:solidFill>
                <a:schemeClr val="accent1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34F3025-D6D8-EBEA-10F9-45AC5E0D028C}"/>
                  </a:ext>
                </a:extLst>
              </p:cNvPr>
              <p:cNvSpPr/>
              <p:nvPr/>
            </p:nvSpPr>
            <p:spPr>
              <a:xfrm>
                <a:off x="4305955" y="3940198"/>
                <a:ext cx="65593" cy="65593"/>
              </a:xfrm>
              <a:custGeom>
                <a:avLst/>
                <a:gdLst>
                  <a:gd name="connsiteX0" fmla="*/ 32738 w 65593"/>
                  <a:gd name="connsiteY0" fmla="*/ 65478 h 65593"/>
                  <a:gd name="connsiteX1" fmla="*/ -59 w 65593"/>
                  <a:gd name="connsiteY1" fmla="*/ 32681 h 65593"/>
                  <a:gd name="connsiteX2" fmla="*/ 32738 w 65593"/>
                  <a:gd name="connsiteY2" fmla="*/ -115 h 65593"/>
                  <a:gd name="connsiteX3" fmla="*/ 65535 w 65593"/>
                  <a:gd name="connsiteY3" fmla="*/ 32681 h 65593"/>
                  <a:gd name="connsiteX4" fmla="*/ 32738 w 65593"/>
                  <a:gd name="connsiteY4" fmla="*/ 65478 h 65593"/>
                  <a:gd name="connsiteX5" fmla="*/ 32738 w 65593"/>
                  <a:gd name="connsiteY5" fmla="*/ 14428 h 65593"/>
                  <a:gd name="connsiteX6" fmla="*/ 14336 w 65593"/>
                  <a:gd name="connsiteY6" fmla="*/ 32830 h 65593"/>
                  <a:gd name="connsiteX7" fmla="*/ 32738 w 65593"/>
                  <a:gd name="connsiteY7" fmla="*/ 51232 h 65593"/>
                  <a:gd name="connsiteX8" fmla="*/ 51140 w 65593"/>
                  <a:gd name="connsiteY8" fmla="*/ 32830 h 65593"/>
                  <a:gd name="connsiteX9" fmla="*/ 51140 w 65593"/>
                  <a:gd name="connsiteY9" fmla="*/ 32681 h 65593"/>
                  <a:gd name="connsiteX10" fmla="*/ 32738 w 65593"/>
                  <a:gd name="connsiteY10" fmla="*/ 14428 h 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593" h="65593">
                    <a:moveTo>
                      <a:pt x="32738" y="65478"/>
                    </a:moveTo>
                    <a:cubicBezTo>
                      <a:pt x="14618" y="65478"/>
                      <a:pt x="-59" y="50801"/>
                      <a:pt x="-59" y="32681"/>
                    </a:cubicBezTo>
                    <a:cubicBezTo>
                      <a:pt x="-59" y="14562"/>
                      <a:pt x="14618" y="-115"/>
                      <a:pt x="32738" y="-115"/>
                    </a:cubicBezTo>
                    <a:cubicBezTo>
                      <a:pt x="50858" y="-115"/>
                      <a:pt x="65535" y="14562"/>
                      <a:pt x="65535" y="32681"/>
                    </a:cubicBezTo>
                    <a:cubicBezTo>
                      <a:pt x="65535" y="50801"/>
                      <a:pt x="50858" y="65478"/>
                      <a:pt x="32738" y="65478"/>
                    </a:cubicBezTo>
                    <a:close/>
                    <a:moveTo>
                      <a:pt x="32738" y="14428"/>
                    </a:moveTo>
                    <a:cubicBezTo>
                      <a:pt x="22572" y="14428"/>
                      <a:pt x="14336" y="22664"/>
                      <a:pt x="14336" y="32830"/>
                    </a:cubicBezTo>
                    <a:cubicBezTo>
                      <a:pt x="14336" y="42995"/>
                      <a:pt x="22572" y="51232"/>
                      <a:pt x="32738" y="51232"/>
                    </a:cubicBezTo>
                    <a:cubicBezTo>
                      <a:pt x="42904" y="51232"/>
                      <a:pt x="51140" y="42995"/>
                      <a:pt x="51140" y="32830"/>
                    </a:cubicBezTo>
                    <a:cubicBezTo>
                      <a:pt x="51140" y="32785"/>
                      <a:pt x="51140" y="32726"/>
                      <a:pt x="51140" y="32681"/>
                    </a:cubicBezTo>
                    <a:cubicBezTo>
                      <a:pt x="51051" y="22575"/>
                      <a:pt x="42844" y="14428"/>
                      <a:pt x="32738" y="144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2" name="Frame 1031">
              <a:extLst>
                <a:ext uri="{FF2B5EF4-FFF2-40B4-BE49-F238E27FC236}">
                  <a16:creationId xmlns:a16="http://schemas.microsoft.com/office/drawing/2014/main" id="{8CFE9F63-5402-28B0-25C3-B68F6B296E1B}"/>
                </a:ext>
              </a:extLst>
            </p:cNvPr>
            <p:cNvSpPr/>
            <p:nvPr/>
          </p:nvSpPr>
          <p:spPr>
            <a:xfrm>
              <a:off x="-409603" y="4527547"/>
              <a:ext cx="4067592" cy="1916506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D037484C-226E-5E3C-B061-2FDB4439A0DE}"/>
                </a:ext>
              </a:extLst>
            </p:cNvPr>
            <p:cNvSpPr txBox="1"/>
            <p:nvPr/>
          </p:nvSpPr>
          <p:spPr>
            <a:xfrm>
              <a:off x="-324488" y="4628519"/>
              <a:ext cx="3895711" cy="178510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5F8BD9-A8C5-4448-7968-8B431411EE2F}"/>
              </a:ext>
            </a:extLst>
          </p:cNvPr>
          <p:cNvGrpSpPr/>
          <p:nvPr/>
        </p:nvGrpSpPr>
        <p:grpSpPr>
          <a:xfrm>
            <a:off x="7847611" y="2542723"/>
            <a:ext cx="3907779" cy="1500196"/>
            <a:chOff x="2951466" y="3489956"/>
            <a:chExt cx="3157527" cy="2031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B52D008-A995-1BB7-33E7-39E624775040}"/>
                </a:ext>
              </a:extLst>
            </p:cNvPr>
            <p:cNvGrpSpPr/>
            <p:nvPr/>
          </p:nvGrpSpPr>
          <p:grpSpPr>
            <a:xfrm>
              <a:off x="6047055" y="3489956"/>
              <a:ext cx="61938" cy="460187"/>
              <a:chOff x="6885454" y="3359105"/>
              <a:chExt cx="65593" cy="47295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83FDC86-1D27-A814-B88C-85A37B19EEE1}"/>
                  </a:ext>
                </a:extLst>
              </p:cNvPr>
              <p:cNvSpPr/>
              <p:nvPr/>
            </p:nvSpPr>
            <p:spPr>
              <a:xfrm>
                <a:off x="6911129" y="3411341"/>
                <a:ext cx="14394" cy="420719"/>
              </a:xfrm>
              <a:custGeom>
                <a:avLst/>
                <a:gdLst>
                  <a:gd name="connsiteX0" fmla="*/ 0 w 14394"/>
                  <a:gd name="connsiteY0" fmla="*/ 0 h 420719"/>
                  <a:gd name="connsiteX1" fmla="*/ 14395 w 14394"/>
                  <a:gd name="connsiteY1" fmla="*/ 0 h 420719"/>
                  <a:gd name="connsiteX2" fmla="*/ 14395 w 14394"/>
                  <a:gd name="connsiteY2" fmla="*/ 420719 h 420719"/>
                  <a:gd name="connsiteX3" fmla="*/ 0 w 14394"/>
                  <a:gd name="connsiteY3" fmla="*/ 420719 h 42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4" h="420719">
                    <a:moveTo>
                      <a:pt x="0" y="0"/>
                    </a:moveTo>
                    <a:lnTo>
                      <a:pt x="14395" y="0"/>
                    </a:lnTo>
                    <a:lnTo>
                      <a:pt x="14395" y="420719"/>
                    </a:lnTo>
                    <a:lnTo>
                      <a:pt x="0" y="420719"/>
                    </a:lnTo>
                    <a:close/>
                  </a:path>
                </a:pathLst>
              </a:custGeom>
              <a:solidFill>
                <a:schemeClr val="accent3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AACB490-061D-A344-1EEE-DD9C6934D6C4}"/>
                  </a:ext>
                </a:extLst>
              </p:cNvPr>
              <p:cNvSpPr/>
              <p:nvPr/>
            </p:nvSpPr>
            <p:spPr>
              <a:xfrm>
                <a:off x="6885454" y="3359105"/>
                <a:ext cx="65593" cy="65593"/>
              </a:xfrm>
              <a:custGeom>
                <a:avLst/>
                <a:gdLst>
                  <a:gd name="connsiteX0" fmla="*/ 32738 w 65593"/>
                  <a:gd name="connsiteY0" fmla="*/ 65478 h 65593"/>
                  <a:gd name="connsiteX1" fmla="*/ -59 w 65593"/>
                  <a:gd name="connsiteY1" fmla="*/ 32681 h 65593"/>
                  <a:gd name="connsiteX2" fmla="*/ 32738 w 65593"/>
                  <a:gd name="connsiteY2" fmla="*/ -115 h 65593"/>
                  <a:gd name="connsiteX3" fmla="*/ 65535 w 65593"/>
                  <a:gd name="connsiteY3" fmla="*/ 32681 h 65593"/>
                  <a:gd name="connsiteX4" fmla="*/ 32738 w 65593"/>
                  <a:gd name="connsiteY4" fmla="*/ 65478 h 65593"/>
                  <a:gd name="connsiteX5" fmla="*/ 32738 w 65593"/>
                  <a:gd name="connsiteY5" fmla="*/ 14428 h 65593"/>
                  <a:gd name="connsiteX6" fmla="*/ 14336 w 65593"/>
                  <a:gd name="connsiteY6" fmla="*/ 32830 h 65593"/>
                  <a:gd name="connsiteX7" fmla="*/ 32738 w 65593"/>
                  <a:gd name="connsiteY7" fmla="*/ 51232 h 65593"/>
                  <a:gd name="connsiteX8" fmla="*/ 51140 w 65593"/>
                  <a:gd name="connsiteY8" fmla="*/ 32830 h 65593"/>
                  <a:gd name="connsiteX9" fmla="*/ 51140 w 65593"/>
                  <a:gd name="connsiteY9" fmla="*/ 32681 h 65593"/>
                  <a:gd name="connsiteX10" fmla="*/ 32886 w 65593"/>
                  <a:gd name="connsiteY10" fmla="*/ 14428 h 65593"/>
                  <a:gd name="connsiteX11" fmla="*/ 32738 w 65593"/>
                  <a:gd name="connsiteY11" fmla="*/ 14428 h 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93" h="65593">
                    <a:moveTo>
                      <a:pt x="32738" y="65478"/>
                    </a:moveTo>
                    <a:cubicBezTo>
                      <a:pt x="14618" y="65478"/>
                      <a:pt x="-59" y="50801"/>
                      <a:pt x="-59" y="32681"/>
                    </a:cubicBezTo>
                    <a:cubicBezTo>
                      <a:pt x="-59" y="14562"/>
                      <a:pt x="14618" y="-115"/>
                      <a:pt x="32738" y="-115"/>
                    </a:cubicBezTo>
                    <a:cubicBezTo>
                      <a:pt x="50858" y="-115"/>
                      <a:pt x="65535" y="14562"/>
                      <a:pt x="65535" y="32681"/>
                    </a:cubicBezTo>
                    <a:cubicBezTo>
                      <a:pt x="65535" y="50801"/>
                      <a:pt x="50858" y="65478"/>
                      <a:pt x="32738" y="65478"/>
                    </a:cubicBezTo>
                    <a:close/>
                    <a:moveTo>
                      <a:pt x="32738" y="14428"/>
                    </a:moveTo>
                    <a:cubicBezTo>
                      <a:pt x="22572" y="14428"/>
                      <a:pt x="14336" y="22664"/>
                      <a:pt x="14336" y="32830"/>
                    </a:cubicBezTo>
                    <a:cubicBezTo>
                      <a:pt x="14336" y="42995"/>
                      <a:pt x="22572" y="51232"/>
                      <a:pt x="32738" y="51232"/>
                    </a:cubicBezTo>
                    <a:cubicBezTo>
                      <a:pt x="42904" y="51232"/>
                      <a:pt x="51140" y="42995"/>
                      <a:pt x="51140" y="32830"/>
                    </a:cubicBezTo>
                    <a:cubicBezTo>
                      <a:pt x="51140" y="32785"/>
                      <a:pt x="51140" y="32726"/>
                      <a:pt x="51140" y="32681"/>
                    </a:cubicBezTo>
                    <a:cubicBezTo>
                      <a:pt x="51140" y="22605"/>
                      <a:pt x="42963" y="14428"/>
                      <a:pt x="32886" y="14428"/>
                    </a:cubicBezTo>
                    <a:cubicBezTo>
                      <a:pt x="32842" y="14428"/>
                      <a:pt x="32783" y="14428"/>
                      <a:pt x="32738" y="1442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3" name="Frame 1032">
              <a:extLst>
                <a:ext uri="{FF2B5EF4-FFF2-40B4-BE49-F238E27FC236}">
                  <a16:creationId xmlns:a16="http://schemas.microsoft.com/office/drawing/2014/main" id="{4E0953A3-5763-6597-B0C8-2BD71096179A}"/>
                </a:ext>
              </a:extLst>
            </p:cNvPr>
            <p:cNvSpPr/>
            <p:nvPr/>
          </p:nvSpPr>
          <p:spPr>
            <a:xfrm>
              <a:off x="2951466" y="3975135"/>
              <a:ext cx="3135566" cy="1546272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9C016D83-100E-D039-57C8-298E28C27355}"/>
                </a:ext>
              </a:extLst>
            </p:cNvPr>
            <p:cNvSpPr txBox="1"/>
            <p:nvPr/>
          </p:nvSpPr>
          <p:spPr>
            <a:xfrm>
              <a:off x="3014809" y="4019233"/>
              <a:ext cx="3032245" cy="14586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D49B9-BC8B-673C-F4D3-9650B14E4DB8}"/>
              </a:ext>
            </a:extLst>
          </p:cNvPr>
          <p:cNvGrpSpPr/>
          <p:nvPr/>
        </p:nvGrpSpPr>
        <p:grpSpPr>
          <a:xfrm>
            <a:off x="1370828" y="4714583"/>
            <a:ext cx="5084465" cy="2059777"/>
            <a:chOff x="3601751" y="4068267"/>
            <a:chExt cx="5084465" cy="2013323"/>
          </a:xfrm>
        </p:grpSpPr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BADF7834-E3DA-3155-E2A1-69293C9AF13D}"/>
                </a:ext>
              </a:extLst>
            </p:cNvPr>
            <p:cNvGrpSpPr/>
            <p:nvPr/>
          </p:nvGrpSpPr>
          <p:grpSpPr>
            <a:xfrm>
              <a:off x="8624277" y="4068267"/>
              <a:ext cx="61939" cy="460189"/>
              <a:chOff x="9614760" y="3953462"/>
              <a:chExt cx="65594" cy="47295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EA6622-95AD-FA24-300A-09872BE2211E}"/>
                  </a:ext>
                </a:extLst>
              </p:cNvPr>
              <p:cNvSpPr/>
              <p:nvPr/>
            </p:nvSpPr>
            <p:spPr>
              <a:xfrm>
                <a:off x="9640434" y="4005700"/>
                <a:ext cx="14394" cy="420719"/>
              </a:xfrm>
              <a:custGeom>
                <a:avLst/>
                <a:gdLst>
                  <a:gd name="connsiteX0" fmla="*/ 0 w 14394"/>
                  <a:gd name="connsiteY0" fmla="*/ 0 h 420719"/>
                  <a:gd name="connsiteX1" fmla="*/ 14395 w 14394"/>
                  <a:gd name="connsiteY1" fmla="*/ 0 h 420719"/>
                  <a:gd name="connsiteX2" fmla="*/ 14395 w 14394"/>
                  <a:gd name="connsiteY2" fmla="*/ 420719 h 420719"/>
                  <a:gd name="connsiteX3" fmla="*/ 0 w 14394"/>
                  <a:gd name="connsiteY3" fmla="*/ 420719 h 42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4" h="420719">
                    <a:moveTo>
                      <a:pt x="0" y="0"/>
                    </a:moveTo>
                    <a:lnTo>
                      <a:pt x="14395" y="0"/>
                    </a:lnTo>
                    <a:lnTo>
                      <a:pt x="14395" y="420719"/>
                    </a:lnTo>
                    <a:lnTo>
                      <a:pt x="0" y="420719"/>
                    </a:lnTo>
                    <a:close/>
                  </a:path>
                </a:pathLst>
              </a:custGeom>
              <a:solidFill>
                <a:schemeClr val="accent5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57DEF12-6507-D250-5587-9E439BCA38C9}"/>
                  </a:ext>
                </a:extLst>
              </p:cNvPr>
              <p:cNvSpPr/>
              <p:nvPr/>
            </p:nvSpPr>
            <p:spPr>
              <a:xfrm>
                <a:off x="9614760" y="3953462"/>
                <a:ext cx="65594" cy="65594"/>
              </a:xfrm>
              <a:custGeom>
                <a:avLst/>
                <a:gdLst>
                  <a:gd name="connsiteX0" fmla="*/ 32887 w 65594"/>
                  <a:gd name="connsiteY0" fmla="*/ 65478 h 65594"/>
                  <a:gd name="connsiteX1" fmla="*/ -59 w 65594"/>
                  <a:gd name="connsiteY1" fmla="*/ 32830 h 65594"/>
                  <a:gd name="connsiteX2" fmla="*/ 32590 w 65594"/>
                  <a:gd name="connsiteY2" fmla="*/ -115 h 65594"/>
                  <a:gd name="connsiteX3" fmla="*/ 65536 w 65594"/>
                  <a:gd name="connsiteY3" fmla="*/ 32533 h 65594"/>
                  <a:gd name="connsiteX4" fmla="*/ 65536 w 65594"/>
                  <a:gd name="connsiteY4" fmla="*/ 32682 h 65594"/>
                  <a:gd name="connsiteX5" fmla="*/ 32887 w 65594"/>
                  <a:gd name="connsiteY5" fmla="*/ 65478 h 65594"/>
                  <a:gd name="connsiteX6" fmla="*/ 32887 w 65594"/>
                  <a:gd name="connsiteY6" fmla="*/ 14428 h 65594"/>
                  <a:gd name="connsiteX7" fmla="*/ 14337 w 65594"/>
                  <a:gd name="connsiteY7" fmla="*/ 32682 h 65594"/>
                  <a:gd name="connsiteX8" fmla="*/ 32590 w 65594"/>
                  <a:gd name="connsiteY8" fmla="*/ 51232 h 65594"/>
                  <a:gd name="connsiteX9" fmla="*/ 51140 w 65594"/>
                  <a:gd name="connsiteY9" fmla="*/ 32978 h 65594"/>
                  <a:gd name="connsiteX10" fmla="*/ 51140 w 65594"/>
                  <a:gd name="connsiteY10" fmla="*/ 32682 h 65594"/>
                  <a:gd name="connsiteX11" fmla="*/ 32887 w 65594"/>
                  <a:gd name="connsiteY11" fmla="*/ 14428 h 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94" h="65594">
                    <a:moveTo>
                      <a:pt x="32887" y="65478"/>
                    </a:moveTo>
                    <a:cubicBezTo>
                      <a:pt x="14767" y="65567"/>
                      <a:pt x="31" y="50950"/>
                      <a:pt x="-59" y="32830"/>
                    </a:cubicBezTo>
                    <a:cubicBezTo>
                      <a:pt x="-133" y="14710"/>
                      <a:pt x="14470" y="-26"/>
                      <a:pt x="32590" y="-115"/>
                    </a:cubicBezTo>
                    <a:cubicBezTo>
                      <a:pt x="50710" y="-189"/>
                      <a:pt x="65446" y="14413"/>
                      <a:pt x="65536" y="32533"/>
                    </a:cubicBezTo>
                    <a:cubicBezTo>
                      <a:pt x="65536" y="32578"/>
                      <a:pt x="65536" y="32637"/>
                      <a:pt x="65536" y="32682"/>
                    </a:cubicBezTo>
                    <a:cubicBezTo>
                      <a:pt x="65536" y="50742"/>
                      <a:pt x="50947" y="65404"/>
                      <a:pt x="32887" y="65478"/>
                    </a:cubicBezTo>
                    <a:close/>
                    <a:moveTo>
                      <a:pt x="32887" y="14428"/>
                    </a:moveTo>
                    <a:cubicBezTo>
                      <a:pt x="22722" y="14354"/>
                      <a:pt x="14426" y="22516"/>
                      <a:pt x="14337" y="32682"/>
                    </a:cubicBezTo>
                    <a:cubicBezTo>
                      <a:pt x="14263" y="42847"/>
                      <a:pt x="22425" y="51143"/>
                      <a:pt x="32590" y="51232"/>
                    </a:cubicBezTo>
                    <a:cubicBezTo>
                      <a:pt x="42756" y="51306"/>
                      <a:pt x="51066" y="43144"/>
                      <a:pt x="51140" y="32978"/>
                    </a:cubicBezTo>
                    <a:cubicBezTo>
                      <a:pt x="51140" y="32874"/>
                      <a:pt x="51140" y="32786"/>
                      <a:pt x="51140" y="32682"/>
                    </a:cubicBezTo>
                    <a:cubicBezTo>
                      <a:pt x="51066" y="22635"/>
                      <a:pt x="42934" y="14502"/>
                      <a:pt x="32887" y="1442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4830" cap="flat">
                <a:solidFill>
                  <a:srgbClr val="CC9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35" name="Frame 1034">
              <a:extLst>
                <a:ext uri="{FF2B5EF4-FFF2-40B4-BE49-F238E27FC236}">
                  <a16:creationId xmlns:a16="http://schemas.microsoft.com/office/drawing/2014/main" id="{C3351F48-B94D-D209-9985-D628A9976E22}"/>
                </a:ext>
              </a:extLst>
            </p:cNvPr>
            <p:cNvSpPr/>
            <p:nvPr/>
          </p:nvSpPr>
          <p:spPr>
            <a:xfrm>
              <a:off x="3601751" y="4518789"/>
              <a:ext cx="5056421" cy="1562801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19401DA1-9693-C0F8-37FE-85FCD31D87B5}"/>
                </a:ext>
              </a:extLst>
            </p:cNvPr>
            <p:cNvSpPr txBox="1"/>
            <p:nvPr/>
          </p:nvSpPr>
          <p:spPr>
            <a:xfrm>
              <a:off x="3657813" y="4617048"/>
              <a:ext cx="4923067" cy="139888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 ker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15986E-C8BF-F731-8EE5-CB5A0B92753E}"/>
              </a:ext>
            </a:extLst>
          </p:cNvPr>
          <p:cNvGrpSpPr/>
          <p:nvPr/>
        </p:nvGrpSpPr>
        <p:grpSpPr>
          <a:xfrm>
            <a:off x="770078" y="3069326"/>
            <a:ext cx="5237625" cy="1776526"/>
            <a:chOff x="6871593" y="3986442"/>
            <a:chExt cx="5237625" cy="1815658"/>
          </a:xfrm>
        </p:grpSpPr>
        <p:sp>
          <p:nvSpPr>
            <p:cNvPr id="14" name="Frame 13">
              <a:extLst>
                <a:ext uri="{FF2B5EF4-FFF2-40B4-BE49-F238E27FC236}">
                  <a16:creationId xmlns:a16="http://schemas.microsoft.com/office/drawing/2014/main" id="{E6AF413A-0B7C-8677-477C-E73BBCCAE1EC}"/>
                </a:ext>
              </a:extLst>
            </p:cNvPr>
            <p:cNvSpPr/>
            <p:nvPr/>
          </p:nvSpPr>
          <p:spPr>
            <a:xfrm>
              <a:off x="6871593" y="4467127"/>
              <a:ext cx="5215853" cy="1334973"/>
            </a:xfrm>
            <a:prstGeom prst="frame">
              <a:avLst>
                <a:gd name="adj1" fmla="val 981"/>
              </a:avLst>
            </a:prstGeom>
            <a:solidFill>
              <a:schemeClr val="accent5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B4FACB-0A9D-DDC1-B552-16C90D847EF1}"/>
                </a:ext>
              </a:extLst>
            </p:cNvPr>
            <p:cNvSpPr txBox="1"/>
            <p:nvPr/>
          </p:nvSpPr>
          <p:spPr>
            <a:xfrm>
              <a:off x="6991106" y="4560150"/>
              <a:ext cx="5034400" cy="122676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624D288-1E66-235F-41A2-DEAB7F485BC5}"/>
                </a:ext>
              </a:extLst>
            </p:cNvPr>
            <p:cNvSpPr/>
            <p:nvPr/>
          </p:nvSpPr>
          <p:spPr>
            <a:xfrm>
              <a:off x="12071522" y="4037270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5 w 14394"/>
                <a:gd name="connsiteY1" fmla="*/ 0 h 420719"/>
                <a:gd name="connsiteX2" fmla="*/ 14395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5" y="0"/>
                  </a:lnTo>
                  <a:lnTo>
                    <a:pt x="14395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5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881BF5-AF58-3303-8AB3-BF15E0FC7E7F}"/>
                </a:ext>
              </a:extLst>
            </p:cNvPr>
            <p:cNvSpPr/>
            <p:nvPr/>
          </p:nvSpPr>
          <p:spPr>
            <a:xfrm>
              <a:off x="12047278" y="3986442"/>
              <a:ext cx="61940" cy="63823"/>
            </a:xfrm>
            <a:custGeom>
              <a:avLst/>
              <a:gdLst>
                <a:gd name="connsiteX0" fmla="*/ 32887 w 65594"/>
                <a:gd name="connsiteY0" fmla="*/ 65478 h 65594"/>
                <a:gd name="connsiteX1" fmla="*/ -59 w 65594"/>
                <a:gd name="connsiteY1" fmla="*/ 32830 h 65594"/>
                <a:gd name="connsiteX2" fmla="*/ 32590 w 65594"/>
                <a:gd name="connsiteY2" fmla="*/ -115 h 65594"/>
                <a:gd name="connsiteX3" fmla="*/ 65536 w 65594"/>
                <a:gd name="connsiteY3" fmla="*/ 32533 h 65594"/>
                <a:gd name="connsiteX4" fmla="*/ 65536 w 65594"/>
                <a:gd name="connsiteY4" fmla="*/ 32682 h 65594"/>
                <a:gd name="connsiteX5" fmla="*/ 32887 w 65594"/>
                <a:gd name="connsiteY5" fmla="*/ 65478 h 65594"/>
                <a:gd name="connsiteX6" fmla="*/ 32887 w 65594"/>
                <a:gd name="connsiteY6" fmla="*/ 14428 h 65594"/>
                <a:gd name="connsiteX7" fmla="*/ 14337 w 65594"/>
                <a:gd name="connsiteY7" fmla="*/ 32682 h 65594"/>
                <a:gd name="connsiteX8" fmla="*/ 32590 w 65594"/>
                <a:gd name="connsiteY8" fmla="*/ 51232 h 65594"/>
                <a:gd name="connsiteX9" fmla="*/ 51140 w 65594"/>
                <a:gd name="connsiteY9" fmla="*/ 32978 h 65594"/>
                <a:gd name="connsiteX10" fmla="*/ 51140 w 65594"/>
                <a:gd name="connsiteY10" fmla="*/ 32682 h 65594"/>
                <a:gd name="connsiteX11" fmla="*/ 32887 w 65594"/>
                <a:gd name="connsiteY11" fmla="*/ 14428 h 6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94" h="65594">
                  <a:moveTo>
                    <a:pt x="32887" y="65478"/>
                  </a:moveTo>
                  <a:cubicBezTo>
                    <a:pt x="14767" y="65567"/>
                    <a:pt x="31" y="50950"/>
                    <a:pt x="-59" y="32830"/>
                  </a:cubicBezTo>
                  <a:cubicBezTo>
                    <a:pt x="-133" y="14710"/>
                    <a:pt x="14470" y="-26"/>
                    <a:pt x="32590" y="-115"/>
                  </a:cubicBezTo>
                  <a:cubicBezTo>
                    <a:pt x="50710" y="-189"/>
                    <a:pt x="65446" y="14413"/>
                    <a:pt x="65536" y="32533"/>
                  </a:cubicBezTo>
                  <a:cubicBezTo>
                    <a:pt x="65536" y="32578"/>
                    <a:pt x="65536" y="32637"/>
                    <a:pt x="65536" y="32682"/>
                  </a:cubicBezTo>
                  <a:cubicBezTo>
                    <a:pt x="65536" y="50742"/>
                    <a:pt x="50947" y="65404"/>
                    <a:pt x="32887" y="65478"/>
                  </a:cubicBezTo>
                  <a:close/>
                  <a:moveTo>
                    <a:pt x="32887" y="14428"/>
                  </a:moveTo>
                  <a:cubicBezTo>
                    <a:pt x="22722" y="14354"/>
                    <a:pt x="14426" y="22516"/>
                    <a:pt x="14337" y="32682"/>
                  </a:cubicBezTo>
                  <a:cubicBezTo>
                    <a:pt x="14263" y="42847"/>
                    <a:pt x="22425" y="51143"/>
                    <a:pt x="32590" y="51232"/>
                  </a:cubicBezTo>
                  <a:cubicBezTo>
                    <a:pt x="42756" y="51306"/>
                    <a:pt x="51066" y="43144"/>
                    <a:pt x="51140" y="32978"/>
                  </a:cubicBezTo>
                  <a:cubicBezTo>
                    <a:pt x="51140" y="32874"/>
                    <a:pt x="51140" y="32786"/>
                    <a:pt x="51140" y="32682"/>
                  </a:cubicBezTo>
                  <a:cubicBezTo>
                    <a:pt x="51066" y="22635"/>
                    <a:pt x="42934" y="14502"/>
                    <a:pt x="32887" y="14428"/>
                  </a:cubicBezTo>
                  <a:close/>
                </a:path>
              </a:pathLst>
            </a:custGeom>
            <a:solidFill>
              <a:schemeClr val="accent5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3CF2E1-2284-80A7-F71C-BBA5E9E47179}"/>
              </a:ext>
            </a:extLst>
          </p:cNvPr>
          <p:cNvGrpSpPr/>
          <p:nvPr/>
        </p:nvGrpSpPr>
        <p:grpSpPr>
          <a:xfrm>
            <a:off x="135737" y="739140"/>
            <a:ext cx="3409532" cy="2646199"/>
            <a:chOff x="630205" y="1142643"/>
            <a:chExt cx="2989238" cy="2540278"/>
          </a:xfrm>
        </p:grpSpPr>
        <p:sp>
          <p:nvSpPr>
            <p:cNvPr id="1029" name="Frame 1028">
              <a:extLst>
                <a:ext uri="{FF2B5EF4-FFF2-40B4-BE49-F238E27FC236}">
                  <a16:creationId xmlns:a16="http://schemas.microsoft.com/office/drawing/2014/main" id="{B1D71A3C-D892-9B2F-C779-9A5DB7FA8504}"/>
                </a:ext>
              </a:extLst>
            </p:cNvPr>
            <p:cNvSpPr/>
            <p:nvPr/>
          </p:nvSpPr>
          <p:spPr>
            <a:xfrm>
              <a:off x="1371527" y="1142643"/>
              <a:ext cx="2230510" cy="2097149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9BE65C0-874D-32F2-55EB-5E41029DB76F}"/>
                </a:ext>
              </a:extLst>
            </p:cNvPr>
            <p:cNvSpPr/>
            <p:nvPr/>
          </p:nvSpPr>
          <p:spPr>
            <a:xfrm>
              <a:off x="3581750" y="3222872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5 w 14394"/>
                <a:gd name="connsiteY1" fmla="*/ 0 h 420719"/>
                <a:gd name="connsiteX2" fmla="*/ 14395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5" y="0"/>
                  </a:lnTo>
                  <a:lnTo>
                    <a:pt x="14395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2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51001F-9C82-E9AC-994D-C647265796B1}"/>
                </a:ext>
              </a:extLst>
            </p:cNvPr>
            <p:cNvSpPr/>
            <p:nvPr/>
          </p:nvSpPr>
          <p:spPr>
            <a:xfrm>
              <a:off x="3557504" y="3619099"/>
              <a:ext cx="61939" cy="63822"/>
            </a:xfrm>
            <a:custGeom>
              <a:avLst/>
              <a:gdLst>
                <a:gd name="connsiteX0" fmla="*/ 32738 w 65593"/>
                <a:gd name="connsiteY0" fmla="*/ 65478 h 65593"/>
                <a:gd name="connsiteX1" fmla="*/ -59 w 65593"/>
                <a:gd name="connsiteY1" fmla="*/ 32681 h 65593"/>
                <a:gd name="connsiteX2" fmla="*/ 32738 w 65593"/>
                <a:gd name="connsiteY2" fmla="*/ -115 h 65593"/>
                <a:gd name="connsiteX3" fmla="*/ 65535 w 65593"/>
                <a:gd name="connsiteY3" fmla="*/ 32681 h 65593"/>
                <a:gd name="connsiteX4" fmla="*/ 65535 w 65593"/>
                <a:gd name="connsiteY4" fmla="*/ 32830 h 65593"/>
                <a:gd name="connsiteX5" fmla="*/ 32886 w 65593"/>
                <a:gd name="connsiteY5" fmla="*/ 65478 h 65593"/>
                <a:gd name="connsiteX6" fmla="*/ 32738 w 65593"/>
                <a:gd name="connsiteY6" fmla="*/ 65478 h 65593"/>
                <a:gd name="connsiteX7" fmla="*/ 32738 w 65593"/>
                <a:gd name="connsiteY7" fmla="*/ 14428 h 65593"/>
                <a:gd name="connsiteX8" fmla="*/ 14336 w 65593"/>
                <a:gd name="connsiteY8" fmla="*/ 32830 h 65593"/>
                <a:gd name="connsiteX9" fmla="*/ 32738 w 65593"/>
                <a:gd name="connsiteY9" fmla="*/ 51232 h 65593"/>
                <a:gd name="connsiteX10" fmla="*/ 51140 w 65593"/>
                <a:gd name="connsiteY10" fmla="*/ 32830 h 65593"/>
                <a:gd name="connsiteX11" fmla="*/ 33035 w 65593"/>
                <a:gd name="connsiteY11" fmla="*/ 14428 h 65593"/>
                <a:gd name="connsiteX12" fmla="*/ 32738 w 65593"/>
                <a:gd name="connsiteY12" fmla="*/ 14428 h 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593" h="65593">
                  <a:moveTo>
                    <a:pt x="32738" y="65478"/>
                  </a:moveTo>
                  <a:cubicBezTo>
                    <a:pt x="14618" y="65478"/>
                    <a:pt x="-59" y="50801"/>
                    <a:pt x="-59" y="32681"/>
                  </a:cubicBezTo>
                  <a:cubicBezTo>
                    <a:pt x="-59" y="14562"/>
                    <a:pt x="14618" y="-115"/>
                    <a:pt x="32738" y="-115"/>
                  </a:cubicBezTo>
                  <a:cubicBezTo>
                    <a:pt x="50858" y="-115"/>
                    <a:pt x="65535" y="14562"/>
                    <a:pt x="65535" y="32681"/>
                  </a:cubicBezTo>
                  <a:cubicBezTo>
                    <a:pt x="65535" y="32726"/>
                    <a:pt x="65535" y="32785"/>
                    <a:pt x="65535" y="32830"/>
                  </a:cubicBezTo>
                  <a:cubicBezTo>
                    <a:pt x="65535" y="50861"/>
                    <a:pt x="50917" y="65478"/>
                    <a:pt x="32886" y="65478"/>
                  </a:cubicBezTo>
                  <a:cubicBezTo>
                    <a:pt x="32842" y="65478"/>
                    <a:pt x="32783" y="65478"/>
                    <a:pt x="32738" y="65478"/>
                  </a:cubicBezTo>
                  <a:close/>
                  <a:moveTo>
                    <a:pt x="32738" y="14428"/>
                  </a:moveTo>
                  <a:cubicBezTo>
                    <a:pt x="22572" y="14428"/>
                    <a:pt x="14336" y="22664"/>
                    <a:pt x="14336" y="32830"/>
                  </a:cubicBezTo>
                  <a:cubicBezTo>
                    <a:pt x="14336" y="42995"/>
                    <a:pt x="22572" y="51232"/>
                    <a:pt x="32738" y="51232"/>
                  </a:cubicBezTo>
                  <a:cubicBezTo>
                    <a:pt x="42903" y="51232"/>
                    <a:pt x="51140" y="42995"/>
                    <a:pt x="51140" y="32830"/>
                  </a:cubicBezTo>
                  <a:cubicBezTo>
                    <a:pt x="51229" y="22753"/>
                    <a:pt x="43111" y="14517"/>
                    <a:pt x="33035" y="14428"/>
                  </a:cubicBezTo>
                  <a:cubicBezTo>
                    <a:pt x="32931" y="14428"/>
                    <a:pt x="32842" y="14428"/>
                    <a:pt x="32738" y="14428"/>
                  </a:cubicBezTo>
                  <a:close/>
                </a:path>
              </a:pathLst>
            </a:custGeom>
            <a:solidFill>
              <a:schemeClr val="accent2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6EB89C55-F583-7DEE-6160-511274E28812}"/>
                </a:ext>
              </a:extLst>
            </p:cNvPr>
            <p:cNvSpPr txBox="1"/>
            <p:nvPr/>
          </p:nvSpPr>
          <p:spPr>
            <a:xfrm>
              <a:off x="1460215" y="1185605"/>
              <a:ext cx="2060976" cy="203132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26" name="Picture 2" descr="10 Medical-Legal Basics Every Provider Must Know">
              <a:extLst>
                <a:ext uri="{FF2B5EF4-FFF2-40B4-BE49-F238E27FC236}">
                  <a16:creationId xmlns:a16="http://schemas.microsoft.com/office/drawing/2014/main" id="{4542F8BA-9DCE-70F4-49ED-AC154D305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05" y="1633924"/>
              <a:ext cx="1021151" cy="1022919"/>
            </a:xfrm>
            <a:prstGeom prst="flowChartConnector">
              <a:avLst/>
            </a:prstGeom>
            <a:noFill/>
            <a:ln w="57150">
              <a:solidFill>
                <a:srgbClr val="CC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2EDB4E-2FBD-5039-2261-277220C967E0}"/>
              </a:ext>
            </a:extLst>
          </p:cNvPr>
          <p:cNvGrpSpPr/>
          <p:nvPr/>
        </p:nvGrpSpPr>
        <p:grpSpPr>
          <a:xfrm>
            <a:off x="3957325" y="985838"/>
            <a:ext cx="3660316" cy="2254403"/>
            <a:chOff x="4178427" y="1276714"/>
            <a:chExt cx="3660316" cy="225440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4CDAA6-BFFB-3F1B-0F6C-A12D2E4A1F8E}"/>
                </a:ext>
              </a:extLst>
            </p:cNvPr>
            <p:cNvSpPr/>
            <p:nvPr/>
          </p:nvSpPr>
          <p:spPr>
            <a:xfrm>
              <a:off x="7738011" y="3071072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5 w 14394"/>
                <a:gd name="connsiteY1" fmla="*/ 0 h 420719"/>
                <a:gd name="connsiteX2" fmla="*/ 14395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5" y="0"/>
                  </a:lnTo>
                  <a:lnTo>
                    <a:pt x="14395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4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1771F6-030C-136C-EA40-3E42ED31CE13}"/>
                </a:ext>
              </a:extLst>
            </p:cNvPr>
            <p:cNvSpPr/>
            <p:nvPr/>
          </p:nvSpPr>
          <p:spPr>
            <a:xfrm>
              <a:off x="7713767" y="3467294"/>
              <a:ext cx="61939" cy="63823"/>
            </a:xfrm>
            <a:custGeom>
              <a:avLst/>
              <a:gdLst>
                <a:gd name="connsiteX0" fmla="*/ 32886 w 65593"/>
                <a:gd name="connsiteY0" fmla="*/ 65478 h 65594"/>
                <a:gd name="connsiteX1" fmla="*/ -59 w 65593"/>
                <a:gd name="connsiteY1" fmla="*/ 32830 h 65594"/>
                <a:gd name="connsiteX2" fmla="*/ 32589 w 65593"/>
                <a:gd name="connsiteY2" fmla="*/ -115 h 65594"/>
                <a:gd name="connsiteX3" fmla="*/ 65535 w 65593"/>
                <a:gd name="connsiteY3" fmla="*/ 32533 h 65594"/>
                <a:gd name="connsiteX4" fmla="*/ 65535 w 65593"/>
                <a:gd name="connsiteY4" fmla="*/ 32830 h 65594"/>
                <a:gd name="connsiteX5" fmla="*/ 32886 w 65593"/>
                <a:gd name="connsiteY5" fmla="*/ 65478 h 65594"/>
                <a:gd name="connsiteX6" fmla="*/ 32886 w 65593"/>
                <a:gd name="connsiteY6" fmla="*/ 14428 h 65594"/>
                <a:gd name="connsiteX7" fmla="*/ 14336 w 65593"/>
                <a:gd name="connsiteY7" fmla="*/ 32682 h 65594"/>
                <a:gd name="connsiteX8" fmla="*/ 32589 w 65593"/>
                <a:gd name="connsiteY8" fmla="*/ 51232 h 65594"/>
                <a:gd name="connsiteX9" fmla="*/ 51139 w 65593"/>
                <a:gd name="connsiteY9" fmla="*/ 32978 h 65594"/>
                <a:gd name="connsiteX10" fmla="*/ 51139 w 65593"/>
                <a:gd name="connsiteY10" fmla="*/ 32830 h 65594"/>
                <a:gd name="connsiteX11" fmla="*/ 33035 w 65593"/>
                <a:gd name="connsiteY11" fmla="*/ 14428 h 65594"/>
                <a:gd name="connsiteX12" fmla="*/ 32886 w 65593"/>
                <a:gd name="connsiteY12" fmla="*/ 14428 h 6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593" h="65594">
                  <a:moveTo>
                    <a:pt x="32886" y="65478"/>
                  </a:moveTo>
                  <a:cubicBezTo>
                    <a:pt x="14766" y="65567"/>
                    <a:pt x="30" y="50950"/>
                    <a:pt x="-59" y="32830"/>
                  </a:cubicBezTo>
                  <a:cubicBezTo>
                    <a:pt x="-133" y="14710"/>
                    <a:pt x="14485" y="-26"/>
                    <a:pt x="32589" y="-115"/>
                  </a:cubicBezTo>
                  <a:cubicBezTo>
                    <a:pt x="50709" y="-189"/>
                    <a:pt x="65446" y="14428"/>
                    <a:pt x="65535" y="32533"/>
                  </a:cubicBezTo>
                  <a:cubicBezTo>
                    <a:pt x="65535" y="32637"/>
                    <a:pt x="65535" y="32726"/>
                    <a:pt x="65535" y="32830"/>
                  </a:cubicBezTo>
                  <a:cubicBezTo>
                    <a:pt x="65461" y="50831"/>
                    <a:pt x="50888" y="65404"/>
                    <a:pt x="32886" y="65478"/>
                  </a:cubicBezTo>
                  <a:close/>
                  <a:moveTo>
                    <a:pt x="32886" y="14428"/>
                  </a:moveTo>
                  <a:cubicBezTo>
                    <a:pt x="22721" y="14339"/>
                    <a:pt x="14425" y="22516"/>
                    <a:pt x="14336" y="32682"/>
                  </a:cubicBezTo>
                  <a:cubicBezTo>
                    <a:pt x="14262" y="42847"/>
                    <a:pt x="22424" y="51143"/>
                    <a:pt x="32589" y="51232"/>
                  </a:cubicBezTo>
                  <a:cubicBezTo>
                    <a:pt x="42755" y="51306"/>
                    <a:pt x="51051" y="43144"/>
                    <a:pt x="51139" y="32978"/>
                  </a:cubicBezTo>
                  <a:cubicBezTo>
                    <a:pt x="51139" y="32934"/>
                    <a:pt x="51139" y="32874"/>
                    <a:pt x="51139" y="32830"/>
                  </a:cubicBezTo>
                  <a:cubicBezTo>
                    <a:pt x="51229" y="22754"/>
                    <a:pt x="43112" y="14517"/>
                    <a:pt x="33035" y="14428"/>
                  </a:cubicBezTo>
                  <a:cubicBezTo>
                    <a:pt x="32990" y="14428"/>
                    <a:pt x="32931" y="14428"/>
                    <a:pt x="32886" y="14428"/>
                  </a:cubicBezTo>
                  <a:close/>
                </a:path>
              </a:pathLst>
            </a:custGeom>
            <a:solidFill>
              <a:schemeClr val="accent4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30" name="Frame 1029">
              <a:extLst>
                <a:ext uri="{FF2B5EF4-FFF2-40B4-BE49-F238E27FC236}">
                  <a16:creationId xmlns:a16="http://schemas.microsoft.com/office/drawing/2014/main" id="{9E49EEBF-3D82-BC6D-2205-F02D55AA50D5}"/>
                </a:ext>
              </a:extLst>
            </p:cNvPr>
            <p:cNvSpPr/>
            <p:nvPr/>
          </p:nvSpPr>
          <p:spPr>
            <a:xfrm>
              <a:off x="4919670" y="1276714"/>
              <a:ext cx="2919073" cy="1856890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D555B33D-851F-3889-9E68-BAA6873B8374}"/>
                </a:ext>
              </a:extLst>
            </p:cNvPr>
            <p:cNvSpPr txBox="1"/>
            <p:nvPr/>
          </p:nvSpPr>
          <p:spPr>
            <a:xfrm>
              <a:off x="4999662" y="1314885"/>
              <a:ext cx="2776043" cy="178510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7" name="Picture 4" descr="Products | Medisca">
              <a:extLst>
                <a:ext uri="{FF2B5EF4-FFF2-40B4-BE49-F238E27FC236}">
                  <a16:creationId xmlns:a16="http://schemas.microsoft.com/office/drawing/2014/main" id="{DA5B7353-CE8F-7AB3-9084-EA94D84D9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427" y="1640350"/>
              <a:ext cx="1022920" cy="1022920"/>
            </a:xfrm>
            <a:prstGeom prst="flowChartConnector">
              <a:avLst/>
            </a:prstGeom>
            <a:noFill/>
            <a:ln w="57150">
              <a:solidFill>
                <a:srgbClr val="CC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B91475-4010-3C62-83D4-0CA99312AC0E}"/>
              </a:ext>
            </a:extLst>
          </p:cNvPr>
          <p:cNvGrpSpPr/>
          <p:nvPr/>
        </p:nvGrpSpPr>
        <p:grpSpPr>
          <a:xfrm>
            <a:off x="8328561" y="371195"/>
            <a:ext cx="3749738" cy="2101140"/>
            <a:chOff x="8115348" y="1297990"/>
            <a:chExt cx="3749738" cy="210114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FFF64F-090C-C570-174D-D2DD1D7ABADC}"/>
                </a:ext>
              </a:extLst>
            </p:cNvPr>
            <p:cNvSpPr/>
            <p:nvPr/>
          </p:nvSpPr>
          <p:spPr>
            <a:xfrm>
              <a:off x="11818947" y="2911501"/>
              <a:ext cx="13592" cy="409361"/>
            </a:xfrm>
            <a:custGeom>
              <a:avLst/>
              <a:gdLst>
                <a:gd name="connsiteX0" fmla="*/ 0 w 14394"/>
                <a:gd name="connsiteY0" fmla="*/ 0 h 420719"/>
                <a:gd name="connsiteX1" fmla="*/ 14394 w 14394"/>
                <a:gd name="connsiteY1" fmla="*/ 0 h 420719"/>
                <a:gd name="connsiteX2" fmla="*/ 14394 w 14394"/>
                <a:gd name="connsiteY2" fmla="*/ 420719 h 420719"/>
                <a:gd name="connsiteX3" fmla="*/ 0 w 14394"/>
                <a:gd name="connsiteY3" fmla="*/ 420719 h 42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94" h="420719">
                  <a:moveTo>
                    <a:pt x="0" y="0"/>
                  </a:moveTo>
                  <a:lnTo>
                    <a:pt x="14394" y="0"/>
                  </a:lnTo>
                  <a:lnTo>
                    <a:pt x="14394" y="420719"/>
                  </a:lnTo>
                  <a:lnTo>
                    <a:pt x="0" y="420719"/>
                  </a:lnTo>
                  <a:close/>
                </a:path>
              </a:pathLst>
            </a:custGeom>
            <a:solidFill>
              <a:schemeClr val="accent6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526B0F-AF8C-ED30-3E90-669CEAFE4CA9}"/>
                </a:ext>
              </a:extLst>
            </p:cNvPr>
            <p:cNvSpPr/>
            <p:nvPr/>
          </p:nvSpPr>
          <p:spPr>
            <a:xfrm>
              <a:off x="11803147" y="3335307"/>
              <a:ext cx="61939" cy="63823"/>
            </a:xfrm>
            <a:custGeom>
              <a:avLst/>
              <a:gdLst>
                <a:gd name="connsiteX0" fmla="*/ 32886 w 65593"/>
                <a:gd name="connsiteY0" fmla="*/ 65478 h 65594"/>
                <a:gd name="connsiteX1" fmla="*/ -59 w 65593"/>
                <a:gd name="connsiteY1" fmla="*/ 32830 h 65594"/>
                <a:gd name="connsiteX2" fmla="*/ 32590 w 65593"/>
                <a:gd name="connsiteY2" fmla="*/ -115 h 65594"/>
                <a:gd name="connsiteX3" fmla="*/ 65535 w 65593"/>
                <a:gd name="connsiteY3" fmla="*/ 32533 h 65594"/>
                <a:gd name="connsiteX4" fmla="*/ 65535 w 65593"/>
                <a:gd name="connsiteY4" fmla="*/ 32830 h 65594"/>
                <a:gd name="connsiteX5" fmla="*/ 32886 w 65593"/>
                <a:gd name="connsiteY5" fmla="*/ 65478 h 65594"/>
                <a:gd name="connsiteX6" fmla="*/ 32886 w 65593"/>
                <a:gd name="connsiteY6" fmla="*/ 14428 h 65594"/>
                <a:gd name="connsiteX7" fmla="*/ 14336 w 65593"/>
                <a:gd name="connsiteY7" fmla="*/ 32682 h 65594"/>
                <a:gd name="connsiteX8" fmla="*/ 32590 w 65593"/>
                <a:gd name="connsiteY8" fmla="*/ 51232 h 65594"/>
                <a:gd name="connsiteX9" fmla="*/ 51140 w 65593"/>
                <a:gd name="connsiteY9" fmla="*/ 32978 h 65594"/>
                <a:gd name="connsiteX10" fmla="*/ 51140 w 65593"/>
                <a:gd name="connsiteY10" fmla="*/ 32830 h 65594"/>
                <a:gd name="connsiteX11" fmla="*/ 32886 w 65593"/>
                <a:gd name="connsiteY11" fmla="*/ 14428 h 6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93" h="65594">
                  <a:moveTo>
                    <a:pt x="32886" y="65478"/>
                  </a:moveTo>
                  <a:cubicBezTo>
                    <a:pt x="14767" y="65567"/>
                    <a:pt x="30" y="50950"/>
                    <a:pt x="-59" y="32830"/>
                  </a:cubicBezTo>
                  <a:cubicBezTo>
                    <a:pt x="-133" y="14710"/>
                    <a:pt x="14470" y="-26"/>
                    <a:pt x="32590" y="-115"/>
                  </a:cubicBezTo>
                  <a:cubicBezTo>
                    <a:pt x="50710" y="-189"/>
                    <a:pt x="65446" y="14428"/>
                    <a:pt x="65535" y="32533"/>
                  </a:cubicBezTo>
                  <a:cubicBezTo>
                    <a:pt x="65535" y="32637"/>
                    <a:pt x="65535" y="32726"/>
                    <a:pt x="65535" y="32830"/>
                  </a:cubicBezTo>
                  <a:cubicBezTo>
                    <a:pt x="65446" y="50831"/>
                    <a:pt x="50888" y="65404"/>
                    <a:pt x="32886" y="65478"/>
                  </a:cubicBezTo>
                  <a:close/>
                  <a:moveTo>
                    <a:pt x="32886" y="14428"/>
                  </a:moveTo>
                  <a:cubicBezTo>
                    <a:pt x="22721" y="14339"/>
                    <a:pt x="14426" y="22516"/>
                    <a:pt x="14336" y="32682"/>
                  </a:cubicBezTo>
                  <a:cubicBezTo>
                    <a:pt x="14263" y="42847"/>
                    <a:pt x="22425" y="51143"/>
                    <a:pt x="32590" y="51232"/>
                  </a:cubicBezTo>
                  <a:cubicBezTo>
                    <a:pt x="42756" y="51306"/>
                    <a:pt x="51051" y="43144"/>
                    <a:pt x="51140" y="32978"/>
                  </a:cubicBezTo>
                  <a:cubicBezTo>
                    <a:pt x="51140" y="32934"/>
                    <a:pt x="51140" y="32874"/>
                    <a:pt x="51140" y="32830"/>
                  </a:cubicBezTo>
                  <a:cubicBezTo>
                    <a:pt x="51140" y="22724"/>
                    <a:pt x="42993" y="14502"/>
                    <a:pt x="32886" y="14428"/>
                  </a:cubicBezTo>
                  <a:close/>
                </a:path>
              </a:pathLst>
            </a:custGeom>
            <a:solidFill>
              <a:schemeClr val="accent6"/>
            </a:solidFill>
            <a:ln w="14830" cap="flat">
              <a:solidFill>
                <a:srgbClr val="CC99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31" name="Frame 1030">
              <a:extLst>
                <a:ext uri="{FF2B5EF4-FFF2-40B4-BE49-F238E27FC236}">
                  <a16:creationId xmlns:a16="http://schemas.microsoft.com/office/drawing/2014/main" id="{35257F91-852D-3F8C-0737-B044B26F2F6C}"/>
                </a:ext>
              </a:extLst>
            </p:cNvPr>
            <p:cNvSpPr/>
            <p:nvPr/>
          </p:nvSpPr>
          <p:spPr>
            <a:xfrm>
              <a:off x="8911262" y="1297990"/>
              <a:ext cx="2922583" cy="1601606"/>
            </a:xfrm>
            <a:prstGeom prst="frame">
              <a:avLst>
                <a:gd name="adj1" fmla="val 981"/>
              </a:avLst>
            </a:prstGeom>
            <a:ln>
              <a:solidFill>
                <a:srgbClr val="CC99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714EA69C-65C5-D383-B194-607347C3955C}"/>
                </a:ext>
              </a:extLst>
            </p:cNvPr>
            <p:cNvSpPr txBox="1"/>
            <p:nvPr/>
          </p:nvSpPr>
          <p:spPr>
            <a:xfrm>
              <a:off x="8964842" y="1368079"/>
              <a:ext cx="2803166" cy="143116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Picture 6" descr="Releasing Medical Records for an Injury Claim">
              <a:extLst>
                <a:ext uri="{FF2B5EF4-FFF2-40B4-BE49-F238E27FC236}">
                  <a16:creationId xmlns:a16="http://schemas.microsoft.com/office/drawing/2014/main" id="{98C206F0-FC0D-5A28-EA69-46A027E60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348" y="1778595"/>
              <a:ext cx="1126385" cy="1022921"/>
            </a:xfrm>
            <a:prstGeom prst="flowChartConnector">
              <a:avLst/>
            </a:prstGeom>
            <a:noFill/>
            <a:ln w="57150">
              <a:solidFill>
                <a:srgbClr val="CC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8" descr="Top 10 blogs on Mental Capacity and the Mental Capacity Act">
            <a:extLst>
              <a:ext uri="{FF2B5EF4-FFF2-40B4-BE49-F238E27FC236}">
                <a16:creationId xmlns:a16="http://schemas.microsoft.com/office/drawing/2014/main" id="{3389E070-2C34-8F3E-4846-0FE90961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0" y="3404642"/>
            <a:ext cx="1101296" cy="1108647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OSHH in Care Homes - SafetyBuyer">
            <a:extLst>
              <a:ext uri="{FF2B5EF4-FFF2-40B4-BE49-F238E27FC236}">
                <a16:creationId xmlns:a16="http://schemas.microsoft.com/office/drawing/2014/main" id="{2464EF10-9F00-E50D-C242-87B2B7E21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78" y="5649841"/>
            <a:ext cx="1054074" cy="1051242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used Drugs in Arizona - Desert Cove Recovery">
            <a:extLst>
              <a:ext uri="{FF2B5EF4-FFF2-40B4-BE49-F238E27FC236}">
                <a16:creationId xmlns:a16="http://schemas.microsoft.com/office/drawing/2014/main" id="{31332D60-1BEB-93F1-B60D-4AD9A9D9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94" y="3390899"/>
            <a:ext cx="1129092" cy="1056063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9,700+ Man Taking Medicine Stock Photos, Pictures &amp; Royalty-Free Images -  iStock | Young man taking medicine, Older man taking medicine, Black man taking  medicine">
            <a:extLst>
              <a:ext uri="{FF2B5EF4-FFF2-40B4-BE49-F238E27FC236}">
                <a16:creationId xmlns:a16="http://schemas.microsoft.com/office/drawing/2014/main" id="{83EA156D-CD81-109A-5E94-0425AEE5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848" y="4766584"/>
            <a:ext cx="1092984" cy="1073066"/>
          </a:xfrm>
          <a:prstGeom prst="flowChartConnector">
            <a:avLst/>
          </a:prstGeom>
          <a:noFill/>
          <a:ln w="57150"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25BF7-06E6-A6B7-80C0-AC5FFDAC1270}"/>
              </a:ext>
            </a:extLst>
          </p:cNvPr>
          <p:cNvSpPr txBox="1"/>
          <p:nvPr/>
        </p:nvSpPr>
        <p:spPr>
          <a:xfrm>
            <a:off x="1214722" y="776746"/>
            <a:ext cx="2121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Medicines Act </a:t>
            </a:r>
          </a:p>
          <a:p>
            <a:pPr algn="ctr"/>
            <a:r>
              <a:rPr lang="en-US" sz="2200" b="1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1968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FAF67D-BB49-0AD1-70A9-9800DCF253F4}"/>
              </a:ext>
            </a:extLst>
          </p:cNvPr>
          <p:cNvSpPr txBox="1"/>
          <p:nvPr/>
        </p:nvSpPr>
        <p:spPr>
          <a:xfrm>
            <a:off x="1032985" y="3638391"/>
            <a:ext cx="46439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Mental Capacity Act 2005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084A52-4690-A567-67DA-3EF80AB534E7}"/>
              </a:ext>
            </a:extLst>
          </p:cNvPr>
          <p:cNvSpPr txBox="1"/>
          <p:nvPr/>
        </p:nvSpPr>
        <p:spPr>
          <a:xfrm>
            <a:off x="1207599" y="4044130"/>
            <a:ext cx="5009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Ensures people are supported to make their own decisions and protects those who can’t.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BDF599-1945-D8D1-B7F1-247EC3C75968}"/>
              </a:ext>
            </a:extLst>
          </p:cNvPr>
          <p:cNvSpPr txBox="1"/>
          <p:nvPr/>
        </p:nvSpPr>
        <p:spPr>
          <a:xfrm>
            <a:off x="1193953" y="1461863"/>
            <a:ext cx="22920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Ensures medicines are safe and correctly made, labelled, prescribed, and used.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7F2B56-B52F-B5E7-134E-E7B07310C708}"/>
              </a:ext>
            </a:extLst>
          </p:cNvPr>
          <p:cNvSpPr txBox="1"/>
          <p:nvPr/>
        </p:nvSpPr>
        <p:spPr>
          <a:xfrm>
            <a:off x="4583495" y="1040696"/>
            <a:ext cx="31053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Health and Safety at Work Act 1974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842B86-BADD-DA98-6945-311D3BFBAB6D}"/>
              </a:ext>
            </a:extLst>
          </p:cNvPr>
          <p:cNvSpPr txBox="1"/>
          <p:nvPr/>
        </p:nvSpPr>
        <p:spPr>
          <a:xfrm>
            <a:off x="4809424" y="1818367"/>
            <a:ext cx="283973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 to provide training, safe equipment, risk assessments and PPE.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DD4BD5-5213-DB3D-19EC-6B0E30FF8C50}"/>
              </a:ext>
            </a:extLst>
          </p:cNvPr>
          <p:cNvSpPr txBox="1"/>
          <p:nvPr/>
        </p:nvSpPr>
        <p:spPr>
          <a:xfrm>
            <a:off x="9002820" y="401135"/>
            <a:ext cx="29934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GDPR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809794-F6EB-8E30-C3C5-8EB05922FB42}"/>
              </a:ext>
            </a:extLst>
          </p:cNvPr>
          <p:cNvSpPr txBox="1"/>
          <p:nvPr/>
        </p:nvSpPr>
        <p:spPr>
          <a:xfrm>
            <a:off x="9454946" y="894967"/>
            <a:ext cx="240270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Protects how personal information is stored and shared.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445FB0-B2DA-44F7-57D0-87B4C5CCE92C}"/>
              </a:ext>
            </a:extLst>
          </p:cNvPr>
          <p:cNvSpPr txBox="1"/>
          <p:nvPr/>
        </p:nvSpPr>
        <p:spPr>
          <a:xfrm>
            <a:off x="7855537" y="2966883"/>
            <a:ext cx="4026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rPr>
              <a:t>Misuse of Drugs Act </a:t>
            </a:r>
            <a:r>
              <a:rPr lang="en-US" sz="2200" b="1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1971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995115-4002-E762-E133-C54845656ED4}"/>
              </a:ext>
            </a:extLst>
          </p:cNvPr>
          <p:cNvSpPr txBox="1"/>
          <p:nvPr/>
        </p:nvSpPr>
        <p:spPr>
          <a:xfrm>
            <a:off x="7847611" y="3379859"/>
            <a:ext cx="4040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rPr>
              <a:t>It aims to prevent the misuse of controlled drugs.</a:t>
            </a:r>
            <a:endParaRPr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1B7F94-AFC3-1D13-4C16-2BA3DA3C2AFC}"/>
              </a:ext>
            </a:extLst>
          </p:cNvPr>
          <p:cNvSpPr txBox="1"/>
          <p:nvPr/>
        </p:nvSpPr>
        <p:spPr>
          <a:xfrm>
            <a:off x="1189546" y="5333388"/>
            <a:ext cx="53964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Control of Substances Hazardous to Health (COSHH) 2002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EF910E-2182-C2A0-E004-6D84EC279495}"/>
              </a:ext>
            </a:extLst>
          </p:cNvPr>
          <p:cNvSpPr txBox="1"/>
          <p:nvPr/>
        </p:nvSpPr>
        <p:spPr>
          <a:xfrm>
            <a:off x="1618633" y="6026496"/>
            <a:ext cx="4731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Safe use, storage, and disposal of hazardous substances and requires staff to report risks.</a:t>
            </a:r>
            <a:endParaRPr lang="en-GB"/>
          </a:p>
          <a:p>
            <a:pPr algn="ctr"/>
            <a:r>
              <a: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4CBD9E-00F5-AC95-C3EF-E3CD9FD9053C}"/>
              </a:ext>
            </a:extLst>
          </p:cNvPr>
          <p:cNvGrpSpPr/>
          <p:nvPr/>
        </p:nvGrpSpPr>
        <p:grpSpPr>
          <a:xfrm>
            <a:off x="10109037" y="399130"/>
            <a:ext cx="2026725" cy="1102155"/>
            <a:chOff x="10776819" y="2618531"/>
            <a:chExt cx="2026725" cy="1102155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92AF664-6FA6-C1A5-9B4A-A6013C2FD57F}"/>
                </a:ext>
              </a:extLst>
            </p:cNvPr>
            <p:cNvSpPr/>
            <p:nvPr/>
          </p:nvSpPr>
          <p:spPr>
            <a:xfrm rot="10800000">
              <a:off x="10776819" y="2618531"/>
              <a:ext cx="2026725" cy="1102155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4B43C7-4E5E-C685-0E88-B88CC2C2E84F}"/>
                </a:ext>
              </a:extLst>
            </p:cNvPr>
            <p:cNvSpPr txBox="1"/>
            <p:nvPr/>
          </p:nvSpPr>
          <p:spPr>
            <a:xfrm>
              <a:off x="11151087" y="2627653"/>
              <a:ext cx="1536536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Activity 2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Break out Equal Groups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BF03922-9276-D53E-E40B-745EBD384611}"/>
              </a:ext>
            </a:extLst>
          </p:cNvPr>
          <p:cNvSpPr txBox="1"/>
          <p:nvPr/>
        </p:nvSpPr>
        <p:spPr>
          <a:xfrm>
            <a:off x="7737785" y="4891305"/>
            <a:ext cx="41774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Human Medicines Regulation 2012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6CD7A05-50CD-2D97-7F9E-4E49E55D4AA4}"/>
              </a:ext>
            </a:extLst>
          </p:cNvPr>
          <p:cNvSpPr txBox="1"/>
          <p:nvPr/>
        </p:nvSpPr>
        <p:spPr>
          <a:xfrm>
            <a:off x="7776810" y="5560224"/>
            <a:ext cx="38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Brings medicine policies together and regulates how human medicines are made, licensed, prescribed and supplied.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4" grpId="0"/>
      <p:bldP spid="36" grpId="0"/>
      <p:bldP spid="38" grpId="0"/>
      <p:bldP spid="46" grpId="0"/>
      <p:bldP spid="48" grpId="0"/>
      <p:bldP spid="50" grpId="0"/>
      <p:bldP spid="53" grpId="0"/>
      <p:bldP spid="55" grpId="0"/>
      <p:bldP spid="57" grpId="0"/>
      <p:bldP spid="59" grpId="0"/>
      <p:bldP spid="62" grpId="0"/>
      <p:bldP spid="102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280C009860904386E6230198138E01" ma:contentTypeVersion="19" ma:contentTypeDescription="Create a new document." ma:contentTypeScope="" ma:versionID="adb9e702f223f9e4af6516f1e443cbf1">
  <xsd:schema xmlns:xsd="http://www.w3.org/2001/XMLSchema" xmlns:xs="http://www.w3.org/2001/XMLSchema" xmlns:p="http://schemas.microsoft.com/office/2006/metadata/properties" xmlns:ns2="64d69692-c9bf-4f07-9bc7-3546fc424f96" xmlns:ns3="84d66b87-9b4b-4586-bc95-1d516885c52e" targetNamespace="http://schemas.microsoft.com/office/2006/metadata/properties" ma:root="true" ma:fieldsID="92200391e7f3422ef018d252df997f28" ns2:_="" ns3:_="">
    <xsd:import namespace="64d69692-c9bf-4f07-9bc7-3546fc424f96"/>
    <xsd:import namespace="84d66b87-9b4b-4586-bc95-1d516885c52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69692-c9bf-4f07-9bc7-3546fc424f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2e94c9d-0660-4e9b-958e-fe52034a2bb6}" ma:internalName="TaxCatchAll" ma:showField="CatchAllData" ma:web="64d69692-c9bf-4f07-9bc7-3546fc424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d66b87-9b4b-4586-bc95-1d516885c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f7458f8-ae83-4c2f-813a-5432372de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4d69692-c9bf-4f07-9bc7-3546fc424f96">CJAKYKFAUSX2-2102554853-105185</_dlc_DocId>
    <_dlc_DocIdUrl xmlns="64d69692-c9bf-4f07-9bc7-3546fc424f96">
      <Url>https://ukhca.sharepoint.com/_layouts/15/DocIdRedir.aspx?ID=CJAKYKFAUSX2-2102554853-105185</Url>
      <Description>CJAKYKFAUSX2-2102554853-105185</Description>
    </_dlc_DocIdUrl>
    <TaxCatchAll xmlns="64d69692-c9bf-4f07-9bc7-3546fc424f96" xsi:nil="true"/>
    <lcf76f155ced4ddcb4097134ff3c332f xmlns="84d66b87-9b4b-4586-bc95-1d516885c5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18ADEB-6160-447B-B503-62C6F182D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d69692-c9bf-4f07-9bc7-3546fc424f96"/>
    <ds:schemaRef ds:uri="84d66b87-9b4b-4586-bc95-1d516885c5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D70F4E-7AD4-467C-960B-113CC0F33D5B}">
  <ds:schemaRefs>
    <ds:schemaRef ds:uri="http://purl.org/dc/elements/1.1/"/>
    <ds:schemaRef ds:uri="http://purl.org/dc/dcmitype/"/>
    <ds:schemaRef ds:uri="http://schemas.microsoft.com/office/2006/documentManagement/types"/>
    <ds:schemaRef ds:uri="64d69692-c9bf-4f07-9bc7-3546fc424f96"/>
    <ds:schemaRef ds:uri="84d66b87-9b4b-4586-bc95-1d516885c52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2301</Words>
  <Application>Microsoft Office PowerPoint</Application>
  <PresentationFormat>Widescreen</PresentationFormat>
  <Paragraphs>480</Paragraphs>
  <Slides>40</Slides>
  <Notes>39</Notes>
  <HiddenSlides>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Abadi</vt:lpstr>
      <vt:lpstr>Aptos</vt:lpstr>
      <vt:lpstr>Aptos Display</vt:lpstr>
      <vt:lpstr>Arial</vt:lpstr>
      <vt:lpstr>Arial,Sans-Serif</vt:lpstr>
      <vt:lpstr>Bradley Hand ITC</vt:lpstr>
      <vt:lpstr>Calibri</vt:lpstr>
      <vt:lpstr>Cambria</vt:lpstr>
      <vt:lpstr>GoodRx Bolton</vt:lpstr>
      <vt:lpstr>Roboto</vt:lpstr>
      <vt:lpstr>Segoe Sans</vt:lpstr>
      <vt:lpstr>Segoe UI</vt:lpstr>
      <vt:lpstr>Wingdings</vt:lpstr>
      <vt:lpstr>Wingdings 2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ADMINISTRATION GONE WRONG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2026-06-26T14:09:20Z</dcterms:created>
  <dcterms:modified xsi:type="dcterms:W3CDTF">2026-06-26T14:34:40Z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DocIdItemGuid">
    <vt:lpwstr>56507ad9-cd7e-4a97-9409-7fa551a28e60</vt:lpwstr>
  </property>
  <property fmtid="{D5CDD505-2E9C-101B-9397-08002B2CF9AE}" pid="4" name="ContentTypeId">
    <vt:lpwstr>0x01010022280C009860904386E6230198138E01</vt:lpwstr>
  </property>
</Properties>
</file>