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7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2025" autoAdjust="0"/>
  </p:normalViewPr>
  <p:slideViewPr>
    <p:cSldViewPr snapToGrid="0">
      <p:cViewPr varScale="1">
        <p:scale>
          <a:sx n="45" d="100"/>
          <a:sy n="45" d="100"/>
        </p:scale>
        <p:origin x="149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8EFC26-44ED-4EC4-889D-C97AFE2BC1E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48CFA8-97D5-45CE-984B-B5692721FD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444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Social Care Wales are reviewing the codes of practice, practice guidance and principles. </a:t>
            </a:r>
          </a:p>
          <a:p>
            <a:endParaRPr lang="en-GB" dirty="0"/>
          </a:p>
          <a:p>
            <a:r>
              <a:rPr lang="en-GB" dirty="0"/>
              <a:t>We want to hear from you about these resources, </a:t>
            </a:r>
            <a:r>
              <a:rPr lang="en-GB"/>
              <a:t>Urban Foresight </a:t>
            </a:r>
            <a:r>
              <a:rPr lang="en-GB" dirty="0"/>
              <a:t>will be running an online survey, and having conversations with people. If you want to share your views please contact Maddy Thompson at Urban Foresight.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48CFA8-97D5-45CE-984B-B5692721FDC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167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ilingu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elsh title">
            <a:extLst>
              <a:ext uri="{FF2B5EF4-FFF2-40B4-BE49-F238E27FC236}">
                <a16:creationId xmlns:a16="http://schemas.microsoft.com/office/drawing/2014/main" id="{92A58237-21AB-BB45-8491-793948FE7D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4400" y="1620203"/>
            <a:ext cx="10363200" cy="2387600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GB"/>
              <a:t>Title</a:t>
            </a:r>
            <a:endParaRPr lang="en-US"/>
          </a:p>
        </p:txBody>
      </p:sp>
      <p:sp>
        <p:nvSpPr>
          <p:cNvPr id="3" name="Welsh subtitle">
            <a:extLst>
              <a:ext uri="{FF2B5EF4-FFF2-40B4-BE49-F238E27FC236}">
                <a16:creationId xmlns:a16="http://schemas.microsoft.com/office/drawing/2014/main" id="{2062A3EB-E04D-DD48-A7DC-3DC97BBE91D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14400" y="4246880"/>
            <a:ext cx="10363200" cy="1508759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Gibson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Subtitle</a:t>
            </a:r>
            <a:endParaRPr lang="en-US"/>
          </a:p>
        </p:txBody>
      </p:sp>
      <p:pic>
        <p:nvPicPr>
          <p:cNvPr id="18" name="Social Care Wales logo">
            <a:extLst>
              <a:ext uri="{FF2B5EF4-FFF2-40B4-BE49-F238E27FC236}">
                <a16:creationId xmlns:a16="http://schemas.microsoft.com/office/drawing/2014/main" id="{496224FA-B4CE-DE44-8EDA-31E998EDBAB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329700" y="256700"/>
            <a:ext cx="5532600" cy="1102617"/>
          </a:xfrm>
          <a:prstGeom prst="rect">
            <a:avLst/>
          </a:prstGeom>
        </p:spPr>
      </p:pic>
      <p:cxnSp>
        <p:nvCxnSpPr>
          <p:cNvPr id="25" name="Line">
            <a:extLst>
              <a:ext uri="{FF2B5EF4-FFF2-40B4-BE49-F238E27FC236}">
                <a16:creationId xmlns:a16="http://schemas.microsoft.com/office/drawing/2014/main" id="{59BE56F9-038E-4E49-887B-78B4C1464D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0" y="5989699"/>
            <a:ext cx="12192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Website">
            <a:extLst>
              <a:ext uri="{FF2B5EF4-FFF2-40B4-BE49-F238E27FC236}">
                <a16:creationId xmlns:a16="http://schemas.microsoft.com/office/drawing/2014/main" id="{C94C3E08-DF35-4E4A-B9C6-9FE12DF66418}"/>
              </a:ext>
            </a:extLst>
          </p:cNvPr>
          <p:cNvSpPr txBox="1"/>
          <p:nvPr userDrawn="1"/>
        </p:nvSpPr>
        <p:spPr>
          <a:xfrm>
            <a:off x="914400" y="6138445"/>
            <a:ext cx="408432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r>
              <a:rPr lang="en-US" sz="1600">
                <a:solidFill>
                  <a:schemeClr val="accent1"/>
                </a:solidFill>
                <a:latin typeface="Gibson" pitchFamily="2" charset="77"/>
              </a:rPr>
              <a:t>gofalcymdeithasol.cymru</a:t>
            </a:r>
          </a:p>
          <a:p>
            <a:pPr algn="l"/>
            <a:r>
              <a:rPr lang="en-US" sz="1600">
                <a:solidFill>
                  <a:schemeClr val="accent1"/>
                </a:solidFill>
                <a:latin typeface="Gibson" pitchFamily="2" charset="77"/>
              </a:rPr>
              <a:t>socialcare.wales</a:t>
            </a:r>
          </a:p>
        </p:txBody>
      </p:sp>
      <p:pic>
        <p:nvPicPr>
          <p:cNvPr id="20" name="Welsh Government logo">
            <a:extLst>
              <a:ext uri="{FF2B5EF4-FFF2-40B4-BE49-F238E27FC236}">
                <a16:creationId xmlns:a16="http://schemas.microsoft.com/office/drawing/2014/main" id="{3102B5B6-1F6F-4144-AD0A-ED04D674F12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t="9752" b="9752"/>
          <a:stretch/>
        </p:blipFill>
        <p:spPr>
          <a:xfrm>
            <a:off x="9666515" y="6154815"/>
            <a:ext cx="1597506" cy="54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2107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ingu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elsh title">
            <a:extLst>
              <a:ext uri="{FF2B5EF4-FFF2-40B4-BE49-F238E27FC236}">
                <a16:creationId xmlns:a16="http://schemas.microsoft.com/office/drawing/2014/main" id="{D73AC367-107B-8F44-9229-FB0C33ED9C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5181600" cy="1295379"/>
          </a:xfrm>
        </p:spPr>
        <p:txBody>
          <a:bodyPr anchor="b"/>
          <a:lstStyle>
            <a:lvl1pPr>
              <a:defRPr b="0" i="0">
                <a:solidFill>
                  <a:schemeClr val="accent1"/>
                </a:solidFill>
                <a:latin typeface="Gibson Medium" pitchFamily="2" charset="77"/>
              </a:defRPr>
            </a:lvl1pPr>
          </a:lstStyle>
          <a:p>
            <a:r>
              <a:rPr lang="en-GB"/>
              <a:t>Welsh title</a:t>
            </a:r>
            <a:endParaRPr lang="en-US"/>
          </a:p>
        </p:txBody>
      </p:sp>
      <p:sp>
        <p:nvSpPr>
          <p:cNvPr id="18" name="English title">
            <a:extLst>
              <a:ext uri="{FF2B5EF4-FFF2-40B4-BE49-F238E27FC236}">
                <a16:creationId xmlns:a16="http://schemas.microsoft.com/office/drawing/2014/main" id="{2AA9F765-5B4D-594B-8BE0-0D5F1556DE3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72200" y="365126"/>
            <a:ext cx="5181600" cy="1311753"/>
          </a:xfrm>
        </p:spPr>
        <p:txBody>
          <a:bodyPr anchor="b">
            <a:normAutofit/>
          </a:bodyPr>
          <a:lstStyle>
            <a:lvl1pPr marL="0" indent="0">
              <a:buNone/>
              <a:defRPr sz="4400" b="0" i="0">
                <a:solidFill>
                  <a:schemeClr val="accent1"/>
                </a:solidFill>
                <a:latin typeface="Gibson Medium" pitchFamily="2" charset="77"/>
              </a:defRPr>
            </a:lvl1pPr>
          </a:lstStyle>
          <a:p>
            <a:r>
              <a:rPr lang="en-GB"/>
              <a:t>English title</a:t>
            </a:r>
            <a:endParaRPr lang="en-US"/>
          </a:p>
        </p:txBody>
      </p:sp>
      <p:sp>
        <p:nvSpPr>
          <p:cNvPr id="15" name="Welsh body text">
            <a:extLst>
              <a:ext uri="{FF2B5EF4-FFF2-40B4-BE49-F238E27FC236}">
                <a16:creationId xmlns:a16="http://schemas.microsoft.com/office/drawing/2014/main" id="{EEDC9F0E-E7EF-514A-B43C-BE805A8635C6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838200" y="1825625"/>
            <a:ext cx="5181600" cy="3998954"/>
          </a:xfr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 b="0" i="0">
                <a:latin typeface="Gibson" pitchFamily="2" charset="77"/>
              </a:defRPr>
            </a:lvl1pPr>
          </a:lstStyle>
          <a:p>
            <a:pPr lvl="0"/>
            <a:r>
              <a:rPr lang="en-GB"/>
              <a:t>Welsh text. Minimum size 24</a:t>
            </a:r>
          </a:p>
          <a:p>
            <a:pPr lvl="0"/>
            <a:endParaRPr lang="en-US"/>
          </a:p>
        </p:txBody>
      </p:sp>
      <p:sp>
        <p:nvSpPr>
          <p:cNvPr id="4" name="English body text">
            <a:extLst>
              <a:ext uri="{FF2B5EF4-FFF2-40B4-BE49-F238E27FC236}">
                <a16:creationId xmlns:a16="http://schemas.microsoft.com/office/drawing/2014/main" id="{F414FF98-3997-1645-8944-54D60054DE81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3998954"/>
          </a:xfr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 b="0" i="0">
                <a:latin typeface="Gibson" pitchFamily="2" charset="77"/>
              </a:defRPr>
            </a:lvl1pPr>
          </a:lstStyle>
          <a:p>
            <a:pPr lvl="0"/>
            <a:r>
              <a:rPr lang="en-GB"/>
              <a:t>English text. Minimum size 24</a:t>
            </a:r>
          </a:p>
          <a:p>
            <a:pPr lvl="0"/>
            <a:endParaRPr lang="en-US"/>
          </a:p>
        </p:txBody>
      </p:sp>
      <p:cxnSp>
        <p:nvCxnSpPr>
          <p:cNvPr id="10" name="Line">
            <a:extLst>
              <a:ext uri="{FF2B5EF4-FFF2-40B4-BE49-F238E27FC236}">
                <a16:creationId xmlns:a16="http://schemas.microsoft.com/office/drawing/2014/main" id="{B240FAEB-0E03-CA46-9AE4-E4041F6C3F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0" y="5989699"/>
            <a:ext cx="12192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Social Care Wales logo" descr="Social Care Wales logo">
            <a:extLst>
              <a:ext uri="{FF2B5EF4-FFF2-40B4-BE49-F238E27FC236}">
                <a16:creationId xmlns:a16="http://schemas.microsoft.com/office/drawing/2014/main" id="{C519C539-7D61-104C-88F7-75F9BEEBF2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4400" y="6154815"/>
            <a:ext cx="2769950" cy="552036"/>
          </a:xfrm>
          <a:prstGeom prst="rect">
            <a:avLst/>
          </a:prstGeom>
        </p:spPr>
      </p:pic>
      <p:sp>
        <p:nvSpPr>
          <p:cNvPr id="11" name="Website">
            <a:extLst>
              <a:ext uri="{FF2B5EF4-FFF2-40B4-BE49-F238E27FC236}">
                <a16:creationId xmlns:a16="http://schemas.microsoft.com/office/drawing/2014/main" id="{F6625E27-B4E0-F049-8725-34B83DEC173F}"/>
              </a:ext>
            </a:extLst>
          </p:cNvPr>
          <p:cNvSpPr txBox="1"/>
          <p:nvPr userDrawn="1"/>
        </p:nvSpPr>
        <p:spPr>
          <a:xfrm>
            <a:off x="4176077" y="6138446"/>
            <a:ext cx="408432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>
                <a:latin typeface="Gibson" pitchFamily="2" charset="77"/>
              </a:rPr>
              <a:t>gofalcymdeithasol.cymru</a:t>
            </a:r>
          </a:p>
          <a:p>
            <a:pPr algn="ctr"/>
            <a:r>
              <a:rPr lang="en-US" sz="1600">
                <a:latin typeface="Gibson" pitchFamily="2" charset="77"/>
              </a:rPr>
              <a:t>socialcare.wales</a:t>
            </a:r>
          </a:p>
        </p:txBody>
      </p:sp>
      <p:pic>
        <p:nvPicPr>
          <p:cNvPr id="9" name="Welsh Government logo" descr="Welsh Government logo">
            <a:extLst>
              <a:ext uri="{FF2B5EF4-FFF2-40B4-BE49-F238E27FC236}">
                <a16:creationId xmlns:a16="http://schemas.microsoft.com/office/drawing/2014/main" id="{8EEC2315-157A-AE47-8718-1BA2777E100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1423" t="9355" r="2112" b="9925"/>
          <a:stretch/>
        </p:blipFill>
        <p:spPr>
          <a:xfrm>
            <a:off x="9727268" y="6154815"/>
            <a:ext cx="1550332" cy="552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303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angu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elsh title">
            <a:extLst>
              <a:ext uri="{FF2B5EF4-FFF2-40B4-BE49-F238E27FC236}">
                <a16:creationId xmlns:a16="http://schemas.microsoft.com/office/drawing/2014/main" id="{D73AC367-107B-8F44-9229-FB0C33ED9C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295379"/>
          </a:xfrm>
        </p:spPr>
        <p:txBody>
          <a:bodyPr anchor="b"/>
          <a:lstStyle>
            <a:lvl1pPr>
              <a:defRPr b="0" i="0">
                <a:solidFill>
                  <a:schemeClr val="accent1"/>
                </a:solidFill>
                <a:latin typeface="Gibson Medium" pitchFamily="2" charset="77"/>
              </a:defRPr>
            </a:lvl1pPr>
          </a:lstStyle>
          <a:p>
            <a:r>
              <a:rPr lang="en-GB"/>
              <a:t>Title</a:t>
            </a:r>
            <a:endParaRPr lang="en-US"/>
          </a:p>
        </p:txBody>
      </p:sp>
      <p:sp>
        <p:nvSpPr>
          <p:cNvPr id="15" name="Welsh body text">
            <a:extLst>
              <a:ext uri="{FF2B5EF4-FFF2-40B4-BE49-F238E27FC236}">
                <a16:creationId xmlns:a16="http://schemas.microsoft.com/office/drawing/2014/main" id="{EEDC9F0E-E7EF-514A-B43C-BE805A8635C6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838200" y="1825625"/>
            <a:ext cx="10515600" cy="3998954"/>
          </a:xfr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 b="0" i="0">
                <a:latin typeface="Gibson" pitchFamily="2" charset="77"/>
              </a:defRPr>
            </a:lvl1pPr>
          </a:lstStyle>
          <a:p>
            <a:pPr lvl="0"/>
            <a:r>
              <a:rPr lang="en-GB"/>
              <a:t>Text. Minimum size 24</a:t>
            </a:r>
          </a:p>
          <a:p>
            <a:pPr lvl="0"/>
            <a:endParaRPr lang="en-US"/>
          </a:p>
        </p:txBody>
      </p:sp>
      <p:pic>
        <p:nvPicPr>
          <p:cNvPr id="8" name="Social Care Wales logo" descr="Social Care Wales logo">
            <a:extLst>
              <a:ext uri="{FF2B5EF4-FFF2-40B4-BE49-F238E27FC236}">
                <a16:creationId xmlns:a16="http://schemas.microsoft.com/office/drawing/2014/main" id="{C519C539-7D61-104C-88F7-75F9BEEBF2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4399" y="6154815"/>
            <a:ext cx="5621369" cy="552036"/>
          </a:xfrm>
          <a:prstGeom prst="rect">
            <a:avLst/>
          </a:prstGeom>
        </p:spPr>
      </p:pic>
      <p:cxnSp>
        <p:nvCxnSpPr>
          <p:cNvPr id="10" name="Line">
            <a:extLst>
              <a:ext uri="{FF2B5EF4-FFF2-40B4-BE49-F238E27FC236}">
                <a16:creationId xmlns:a16="http://schemas.microsoft.com/office/drawing/2014/main" id="{B240FAEB-0E03-CA46-9AE4-E4041F6C3F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0" y="5989699"/>
            <a:ext cx="12192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Website">
            <a:extLst>
              <a:ext uri="{FF2B5EF4-FFF2-40B4-BE49-F238E27FC236}">
                <a16:creationId xmlns:a16="http://schemas.microsoft.com/office/drawing/2014/main" id="{F6625E27-B4E0-F049-8725-34B83DEC173F}"/>
              </a:ext>
            </a:extLst>
          </p:cNvPr>
          <p:cNvSpPr txBox="1"/>
          <p:nvPr userDrawn="1"/>
        </p:nvSpPr>
        <p:spPr>
          <a:xfrm>
            <a:off x="4176077" y="6138446"/>
            <a:ext cx="408432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>
                <a:latin typeface="Gibson" pitchFamily="2" charset="77"/>
              </a:rPr>
              <a:t>gofalcymdeithasol.cymru</a:t>
            </a:r>
          </a:p>
          <a:p>
            <a:pPr algn="ctr"/>
            <a:r>
              <a:rPr lang="en-US" sz="1600">
                <a:latin typeface="Gibson" pitchFamily="2" charset="77"/>
              </a:rPr>
              <a:t>socialcare.wales</a:t>
            </a:r>
          </a:p>
        </p:txBody>
      </p:sp>
      <p:pic>
        <p:nvPicPr>
          <p:cNvPr id="9" name="Welsh Government logo" descr="Welsh Government logo">
            <a:extLst>
              <a:ext uri="{FF2B5EF4-FFF2-40B4-BE49-F238E27FC236}">
                <a16:creationId xmlns:a16="http://schemas.microsoft.com/office/drawing/2014/main" id="{8EEC2315-157A-AE47-8718-1BA2777E100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1423" t="9355" r="2112" b="9925"/>
          <a:stretch/>
        </p:blipFill>
        <p:spPr>
          <a:xfrm>
            <a:off x="9727268" y="6154815"/>
            <a:ext cx="1550332" cy="552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513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Line">
            <a:extLst>
              <a:ext uri="{FF2B5EF4-FFF2-40B4-BE49-F238E27FC236}">
                <a16:creationId xmlns:a16="http://schemas.microsoft.com/office/drawing/2014/main" id="{D0D764C0-6B78-BD48-9C6A-5304C2BF2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0" y="5989699"/>
            <a:ext cx="12192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Social Care Wales logo" descr="Social Care Wales logo">
            <a:extLst>
              <a:ext uri="{FF2B5EF4-FFF2-40B4-BE49-F238E27FC236}">
                <a16:creationId xmlns:a16="http://schemas.microsoft.com/office/drawing/2014/main" id="{6C68B48B-F5FB-FF4D-9DC9-794B146ACA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4400" y="6154815"/>
            <a:ext cx="2769950" cy="552036"/>
          </a:xfrm>
          <a:prstGeom prst="rect">
            <a:avLst/>
          </a:prstGeom>
        </p:spPr>
      </p:pic>
      <p:sp>
        <p:nvSpPr>
          <p:cNvPr id="9" name="Website">
            <a:extLst>
              <a:ext uri="{FF2B5EF4-FFF2-40B4-BE49-F238E27FC236}">
                <a16:creationId xmlns:a16="http://schemas.microsoft.com/office/drawing/2014/main" id="{2691178C-A8AC-E241-88C6-1D1976E85495}"/>
              </a:ext>
            </a:extLst>
          </p:cNvPr>
          <p:cNvSpPr txBox="1"/>
          <p:nvPr userDrawn="1"/>
        </p:nvSpPr>
        <p:spPr>
          <a:xfrm>
            <a:off x="4176077" y="6138446"/>
            <a:ext cx="408432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>
                <a:latin typeface="Gibson" pitchFamily="2" charset="77"/>
              </a:rPr>
              <a:t>gofalcymdeithasol.cymru</a:t>
            </a:r>
          </a:p>
          <a:p>
            <a:pPr algn="ctr"/>
            <a:r>
              <a:rPr lang="en-US" sz="1600">
                <a:latin typeface="Gibson" pitchFamily="2" charset="77"/>
              </a:rPr>
              <a:t>socialcare.wales</a:t>
            </a:r>
          </a:p>
        </p:txBody>
      </p:sp>
      <p:pic>
        <p:nvPicPr>
          <p:cNvPr id="7" name="Welsh Government logo" descr="Welsh Government logo">
            <a:extLst>
              <a:ext uri="{FF2B5EF4-FFF2-40B4-BE49-F238E27FC236}">
                <a16:creationId xmlns:a16="http://schemas.microsoft.com/office/drawing/2014/main" id="{59EB3E12-7659-FD4E-9887-B09E49FB30A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1423" t="9355" r="2112" b="9925"/>
          <a:stretch/>
        </p:blipFill>
        <p:spPr>
          <a:xfrm>
            <a:off x="9727268" y="6154815"/>
            <a:ext cx="1550332" cy="552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787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elsh title">
            <a:extLst>
              <a:ext uri="{FF2B5EF4-FFF2-40B4-BE49-F238E27FC236}">
                <a16:creationId xmlns:a16="http://schemas.microsoft.com/office/drawing/2014/main" id="{D73AC367-107B-8F44-9229-FB0C33ED9C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295379"/>
          </a:xfrm>
        </p:spPr>
        <p:txBody>
          <a:bodyPr anchor="b"/>
          <a:lstStyle>
            <a:lvl1pPr>
              <a:defRPr b="0" i="0">
                <a:solidFill>
                  <a:schemeClr val="accent1"/>
                </a:solidFill>
                <a:latin typeface="Gibson Medium" pitchFamily="2" charset="77"/>
              </a:defRPr>
            </a:lvl1pPr>
          </a:lstStyle>
          <a:p>
            <a:r>
              <a:rPr lang="en-GB"/>
              <a:t>Title</a:t>
            </a:r>
            <a:endParaRPr lang="en-US"/>
          </a:p>
        </p:txBody>
      </p:sp>
      <p:sp>
        <p:nvSpPr>
          <p:cNvPr id="15" name="Welsh body text">
            <a:extLst>
              <a:ext uri="{FF2B5EF4-FFF2-40B4-BE49-F238E27FC236}">
                <a16:creationId xmlns:a16="http://schemas.microsoft.com/office/drawing/2014/main" id="{EEDC9F0E-E7EF-514A-B43C-BE805A8635C6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838200" y="1825625"/>
            <a:ext cx="5181600" cy="3998954"/>
          </a:xfr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 b="0" i="0">
                <a:latin typeface="Gibson" pitchFamily="2" charset="77"/>
              </a:defRPr>
            </a:lvl1pPr>
          </a:lstStyle>
          <a:p>
            <a:pPr lvl="0"/>
            <a:r>
              <a:rPr lang="en-GB"/>
              <a:t>Text. Minimum size 24</a:t>
            </a:r>
          </a:p>
          <a:p>
            <a:pPr lvl="0"/>
            <a:endParaRPr lang="en-US"/>
          </a:p>
        </p:txBody>
      </p:sp>
      <p:cxnSp>
        <p:nvCxnSpPr>
          <p:cNvPr id="10" name="Line">
            <a:extLst>
              <a:ext uri="{FF2B5EF4-FFF2-40B4-BE49-F238E27FC236}">
                <a16:creationId xmlns:a16="http://schemas.microsoft.com/office/drawing/2014/main" id="{B240FAEB-0E03-CA46-9AE4-E4041F6C3F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0" y="5989699"/>
            <a:ext cx="12192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Social Care Wales logo" descr="Social Care Wales logo">
            <a:extLst>
              <a:ext uri="{FF2B5EF4-FFF2-40B4-BE49-F238E27FC236}">
                <a16:creationId xmlns:a16="http://schemas.microsoft.com/office/drawing/2014/main" id="{C519C539-7D61-104C-88F7-75F9BEEBF2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4400" y="6154815"/>
            <a:ext cx="2769950" cy="552036"/>
          </a:xfrm>
          <a:prstGeom prst="rect">
            <a:avLst/>
          </a:prstGeom>
        </p:spPr>
      </p:pic>
      <p:sp>
        <p:nvSpPr>
          <p:cNvPr id="11" name="Website">
            <a:extLst>
              <a:ext uri="{FF2B5EF4-FFF2-40B4-BE49-F238E27FC236}">
                <a16:creationId xmlns:a16="http://schemas.microsoft.com/office/drawing/2014/main" id="{F6625E27-B4E0-F049-8725-34B83DEC173F}"/>
              </a:ext>
            </a:extLst>
          </p:cNvPr>
          <p:cNvSpPr txBox="1"/>
          <p:nvPr userDrawn="1"/>
        </p:nvSpPr>
        <p:spPr>
          <a:xfrm>
            <a:off x="4176077" y="6138446"/>
            <a:ext cx="408432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>
                <a:latin typeface="Gibson" pitchFamily="2" charset="77"/>
              </a:rPr>
              <a:t>gofalcymdeithasol.cymru</a:t>
            </a:r>
          </a:p>
          <a:p>
            <a:pPr algn="ctr"/>
            <a:r>
              <a:rPr lang="en-US" sz="1600">
                <a:latin typeface="Gibson" pitchFamily="2" charset="77"/>
              </a:rPr>
              <a:t>socialcare.wales</a:t>
            </a:r>
          </a:p>
        </p:txBody>
      </p:sp>
      <p:pic>
        <p:nvPicPr>
          <p:cNvPr id="9" name="Welsh Government logo" descr="Welsh Government logo">
            <a:extLst>
              <a:ext uri="{FF2B5EF4-FFF2-40B4-BE49-F238E27FC236}">
                <a16:creationId xmlns:a16="http://schemas.microsoft.com/office/drawing/2014/main" id="{8EEC2315-157A-AE47-8718-1BA2777E100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1423" t="9355" r="2112" b="9925"/>
          <a:stretch/>
        </p:blipFill>
        <p:spPr>
          <a:xfrm>
            <a:off x="9727268" y="6154815"/>
            <a:ext cx="1550332" cy="552036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7A775AB-9C83-D24A-B1F3-B45A66213C6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72200" y="1825625"/>
            <a:ext cx="5181600" cy="399891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883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elsh subtitle">
            <a:extLst>
              <a:ext uri="{FF2B5EF4-FFF2-40B4-BE49-F238E27FC236}">
                <a16:creationId xmlns:a16="http://schemas.microsoft.com/office/drawing/2014/main" id="{2062A3EB-E04D-DD48-A7DC-3DC97BBE91D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14400" y="4246880"/>
            <a:ext cx="5059017" cy="1508759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Gibson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Welsh subtitle</a:t>
            </a:r>
            <a:endParaRPr lang="en-US"/>
          </a:p>
        </p:txBody>
      </p:sp>
      <p:sp>
        <p:nvSpPr>
          <p:cNvPr id="15" name="English subtitle">
            <a:extLst>
              <a:ext uri="{FF2B5EF4-FFF2-40B4-BE49-F238E27FC236}">
                <a16:creationId xmlns:a16="http://schemas.microsoft.com/office/drawing/2014/main" id="{B0CE91CC-7CBE-7145-B715-E5190DD64A3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18237" y="4246880"/>
            <a:ext cx="5059363" cy="150875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English subtitle</a:t>
            </a:r>
            <a:endParaRPr lang="en-US"/>
          </a:p>
        </p:txBody>
      </p:sp>
      <p:cxnSp>
        <p:nvCxnSpPr>
          <p:cNvPr id="25" name="Line">
            <a:extLst>
              <a:ext uri="{FF2B5EF4-FFF2-40B4-BE49-F238E27FC236}">
                <a16:creationId xmlns:a16="http://schemas.microsoft.com/office/drawing/2014/main" id="{59BE56F9-038E-4E49-887B-78B4C1464D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0" y="5989699"/>
            <a:ext cx="12192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Website">
            <a:extLst>
              <a:ext uri="{FF2B5EF4-FFF2-40B4-BE49-F238E27FC236}">
                <a16:creationId xmlns:a16="http://schemas.microsoft.com/office/drawing/2014/main" id="{C94C3E08-DF35-4E4A-B9C6-9FE12DF66418}"/>
              </a:ext>
            </a:extLst>
          </p:cNvPr>
          <p:cNvSpPr txBox="1"/>
          <p:nvPr userDrawn="1"/>
        </p:nvSpPr>
        <p:spPr>
          <a:xfrm>
            <a:off x="914400" y="6138445"/>
            <a:ext cx="408432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r>
              <a:rPr lang="en-US" sz="1600">
                <a:solidFill>
                  <a:schemeClr val="accent1"/>
                </a:solidFill>
                <a:latin typeface="Gibson" pitchFamily="2" charset="77"/>
              </a:rPr>
              <a:t>gofalcymdeithasol.cymru</a:t>
            </a:r>
          </a:p>
          <a:p>
            <a:pPr algn="l"/>
            <a:r>
              <a:rPr lang="en-US" sz="1600">
                <a:solidFill>
                  <a:schemeClr val="accent1"/>
                </a:solidFill>
                <a:latin typeface="Gibson" pitchFamily="2" charset="77"/>
              </a:rPr>
              <a:t>socialcare.wales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BF8218-D4F2-F24C-9ADA-658A533447A1}"/>
              </a:ext>
            </a:extLst>
          </p:cNvPr>
          <p:cNvSpPr/>
          <p:nvPr userDrawn="1"/>
        </p:nvSpPr>
        <p:spPr>
          <a:xfrm>
            <a:off x="914399" y="3084473"/>
            <a:ext cx="5059017" cy="923330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en-GB" sz="5400" b="0" i="0" err="1">
                <a:solidFill>
                  <a:schemeClr val="accent1"/>
                </a:solidFill>
                <a:latin typeface="Gibson Medium" pitchFamily="2" charset="77"/>
              </a:rPr>
              <a:t>Diolch</a:t>
            </a:r>
            <a:endParaRPr lang="en-US" sz="5400" b="0" i="0">
              <a:solidFill>
                <a:schemeClr val="accent1"/>
              </a:solidFill>
              <a:latin typeface="Gibson Medium" pitchFamily="2" charset="77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BA2A991-C689-6445-A4AB-A7FFC8A1C9E7}"/>
              </a:ext>
            </a:extLst>
          </p:cNvPr>
          <p:cNvSpPr/>
          <p:nvPr userDrawn="1"/>
        </p:nvSpPr>
        <p:spPr>
          <a:xfrm>
            <a:off x="6205004" y="3084473"/>
            <a:ext cx="5059017" cy="923330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en-GB" sz="5400" b="0" i="0">
                <a:solidFill>
                  <a:schemeClr val="accent1"/>
                </a:solidFill>
                <a:latin typeface="Gibson Medium" pitchFamily="2" charset="77"/>
              </a:rPr>
              <a:t>Thank you</a:t>
            </a:r>
            <a:endParaRPr lang="en-US" sz="5400" b="0" i="0">
              <a:solidFill>
                <a:schemeClr val="accent1"/>
              </a:solidFill>
              <a:latin typeface="Gibson Medium" pitchFamily="2" charset="77"/>
            </a:endParaRPr>
          </a:p>
        </p:txBody>
      </p:sp>
      <p:pic>
        <p:nvPicPr>
          <p:cNvPr id="11" name="Social Care Wales logo">
            <a:extLst>
              <a:ext uri="{FF2B5EF4-FFF2-40B4-BE49-F238E27FC236}">
                <a16:creationId xmlns:a16="http://schemas.microsoft.com/office/drawing/2014/main" id="{4CD7EDCE-6C9B-6D41-B6B6-C5F6A7CA48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329700" y="256700"/>
            <a:ext cx="5532600" cy="1102617"/>
          </a:xfrm>
          <a:prstGeom prst="rect">
            <a:avLst/>
          </a:prstGeom>
        </p:spPr>
      </p:pic>
      <p:pic>
        <p:nvPicPr>
          <p:cNvPr id="12" name="Welsh Government logo">
            <a:extLst>
              <a:ext uri="{FF2B5EF4-FFF2-40B4-BE49-F238E27FC236}">
                <a16:creationId xmlns:a16="http://schemas.microsoft.com/office/drawing/2014/main" id="{FC73A5B6-EBB2-6E49-8589-9E8385DDBD2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t="9752" b="9752"/>
          <a:stretch/>
        </p:blipFill>
        <p:spPr>
          <a:xfrm>
            <a:off x="9666515" y="6154815"/>
            <a:ext cx="1597506" cy="547200"/>
          </a:xfrm>
          <a:prstGeom prst="rect">
            <a:avLst/>
          </a:prstGeom>
        </p:spPr>
      </p:pic>
      <p:cxnSp>
        <p:nvCxnSpPr>
          <p:cNvPr id="13" name="Line">
            <a:extLst>
              <a:ext uri="{FF2B5EF4-FFF2-40B4-BE49-F238E27FC236}">
                <a16:creationId xmlns:a16="http://schemas.microsoft.com/office/drawing/2014/main" id="{F574007F-C248-9B48-891A-C55E8BC65E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0" y="1639673"/>
            <a:ext cx="12192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44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3F78C9-5A96-2046-9D0B-4B69503B3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0CD545-4763-C645-8C08-44B7A5F0E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0"/>
            <a:r>
              <a:rPr lang="en-GB"/>
              <a:t>Second level</a:t>
            </a:r>
          </a:p>
          <a:p>
            <a:pPr lvl="0"/>
            <a:r>
              <a:rPr lang="en-GB"/>
              <a:t>Third level</a:t>
            </a:r>
          </a:p>
          <a:p>
            <a:pPr lvl="0"/>
            <a:r>
              <a:rPr lang="en-GB"/>
              <a:t>Fourth level</a:t>
            </a:r>
          </a:p>
          <a:p>
            <a:pPr lvl="0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679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Gibson Medium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Gibson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Gibson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Gibson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Gibson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Gibson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ddy.Thompson@urbanforesight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B42FE-9FA3-F95B-490F-3F520675B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y-GB" dirty="0"/>
              <a:t>Cymerwch ran mewn </a:t>
            </a:r>
            <a:r>
              <a:rPr lang="cy-GB" dirty="0" err="1"/>
              <a:t>ailddylunio’r</a:t>
            </a:r>
            <a:r>
              <a:rPr lang="cy-GB" dirty="0"/>
              <a:t> codau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51D49D-A1F9-2028-A7CD-83C5F7CE427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Get involved in re-designing the codes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BF59BC-BCC7-8601-D877-785950FD14A8}"/>
              </a:ext>
            </a:extLst>
          </p:cNvPr>
          <p:cNvSpPr>
            <a:spLocks noGrp="1"/>
          </p:cNvSpPr>
          <p:nvPr>
            <p:ph sz="half" idx="11"/>
          </p:nvPr>
        </p:nvSpPr>
        <p:spPr/>
        <p:txBody>
          <a:bodyPr>
            <a:normAutofit fontScale="92500"/>
          </a:bodyPr>
          <a:lstStyle/>
          <a:p>
            <a:r>
              <a:rPr lang="cy-GB" dirty="0"/>
              <a:t>Mae Gofal Cymdeithasol Cymru’n dechrau adolygiad o’r codau ymarfer, Canllawiau Ymarfer a’r egwyddorion addasrwydd i ymarfer.</a:t>
            </a:r>
          </a:p>
          <a:p>
            <a:r>
              <a:rPr lang="cy-GB" dirty="0"/>
              <a:t>Rhwng nawr a dechrau mis Hydref, bydd Urban Foresight yn siarad â chyflogwyr, gweithwyr a phobl sy’n derbyn gwasanaethau gofal a chymorth ledled Cymru.</a:t>
            </a:r>
          </a:p>
          <a:p>
            <a:r>
              <a:rPr lang="cy-GB" dirty="0"/>
              <a:t>Cysylltwch â </a:t>
            </a:r>
            <a:r>
              <a:rPr lang="cy-GB" dirty="0">
                <a:hlinkClick r:id="rId3"/>
              </a:rPr>
              <a:t>maddy.Thompson@urbanforesight.org</a:t>
            </a:r>
            <a:r>
              <a:rPr lang="cy-GB" dirty="0"/>
              <a:t> i rannu eich barn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87255BE-BE7E-4A0F-5F9B-C0F31DEE68A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Social Care Wales are starting a review of the codes of practice, practice guidance and fitness to practice principles.</a:t>
            </a:r>
          </a:p>
          <a:p>
            <a:r>
              <a:rPr lang="en-GB" dirty="0"/>
              <a:t>Between now and early October, Urban Foresight will be speaking with employers, employees and those receiving care and support services across Wales.</a:t>
            </a:r>
          </a:p>
          <a:p>
            <a:r>
              <a:rPr lang="en-GB" dirty="0"/>
              <a:t>Please contact </a:t>
            </a:r>
            <a:r>
              <a:rPr lang="en-GB" dirty="0">
                <a:hlinkClick r:id="rId3"/>
              </a:rPr>
              <a:t>maddy.Thompson@urbanforesight.org</a:t>
            </a:r>
            <a:r>
              <a:rPr lang="en-GB" dirty="0"/>
              <a:t> to share your views</a:t>
            </a:r>
          </a:p>
        </p:txBody>
      </p:sp>
    </p:spTree>
    <p:extLst>
      <p:ext uri="{BB962C8B-B14F-4D97-AF65-F5344CB8AC3E}">
        <p14:creationId xmlns:p14="http://schemas.microsoft.com/office/powerpoint/2010/main" val="354305117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Mint">
      <a:dk1>
        <a:srgbClr val="000000"/>
      </a:dk1>
      <a:lt1>
        <a:srgbClr val="FFFFFF"/>
      </a:lt1>
      <a:dk2>
        <a:srgbClr val="36384B"/>
      </a:dk2>
      <a:lt2>
        <a:srgbClr val="BEDAD1"/>
      </a:lt2>
      <a:accent1>
        <a:srgbClr val="0C8469"/>
      </a:accent1>
      <a:accent2>
        <a:srgbClr val="7FB6A5"/>
      </a:accent2>
      <a:accent3>
        <a:srgbClr val="CB4C42"/>
      </a:accent3>
      <a:accent4>
        <a:srgbClr val="267C85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wrap="none">
        <a:spAutoFit/>
      </a:bodyPr>
      <a:lstStyle>
        <a:defPPr algn="l">
          <a:defRPr dirty="0" err="1" smtClean="0">
            <a:latin typeface="Gibson" pitchFamily="2" charset="77"/>
          </a:defRPr>
        </a:defPPr>
      </a:lstStyle>
    </a:spDef>
    <a:txDef>
      <a:spPr>
        <a:noFill/>
      </a:spPr>
      <a:bodyPr wrap="square" rtlCol="0">
        <a:spAutoFit/>
      </a:bodyPr>
      <a:lstStyle>
        <a:defPPr marL="342900" indent="-342900" algn="l">
          <a:buClr>
            <a:schemeClr val="accent1"/>
          </a:buClr>
          <a:buFont typeface="Arial" panose="020B0604020202020204" pitchFamily="34" charset="0"/>
          <a:buChar char="•"/>
          <a:defRPr sz="2400" dirty="0" smtClean="0">
            <a:latin typeface="Gibson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718c662-82ce-40ad-ae3c-92ed2a7159bf">
      <Terms xmlns="http://schemas.microsoft.com/office/infopath/2007/PartnerControls"/>
    </lcf76f155ced4ddcb4097134ff3c332f>
    <TaxCatchAll xmlns="65cf1de9-84cf-47d6-94c6-3a7027b062b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04B70A2B3FD6438FBA19620BB7ED05" ma:contentTypeVersion="14" ma:contentTypeDescription="Create a new document." ma:contentTypeScope="" ma:versionID="086e700a1d229905c914f7b99f7dedb9">
  <xsd:schema xmlns:xsd="http://www.w3.org/2001/XMLSchema" xmlns:xs="http://www.w3.org/2001/XMLSchema" xmlns:p="http://schemas.microsoft.com/office/2006/metadata/properties" xmlns:ns2="1718c662-82ce-40ad-ae3c-92ed2a7159bf" xmlns:ns3="65cf1de9-84cf-47d6-94c6-3a7027b062b1" targetNamespace="http://schemas.microsoft.com/office/2006/metadata/properties" ma:root="true" ma:fieldsID="43ca2079a589d62e97e0d1f3123d4060" ns2:_="" ns3:_="">
    <xsd:import namespace="1718c662-82ce-40ad-ae3c-92ed2a7159bf"/>
    <xsd:import namespace="65cf1de9-84cf-47d6-94c6-3a7027b062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18c662-82ce-40ad-ae3c-92ed2a7159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38afb461-a54b-4afc-af8c-cea5c3deae9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cf1de9-84cf-47d6-94c6-3a7027b062b1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0c921e23-0fe5-439d-ab00-ef42da2f717e}" ma:internalName="TaxCatchAll" ma:showField="CatchAllData" ma:web="65cf1de9-84cf-47d6-94c6-3a7027b062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D28AC3F-6F98-4CF8-8E8B-D482B657C977}">
  <ds:schemaRefs>
    <ds:schemaRef ds:uri="http://schemas.microsoft.com/office/2006/metadata/properties"/>
    <ds:schemaRef ds:uri="http://schemas.microsoft.com/office/infopath/2007/PartnerControls"/>
    <ds:schemaRef ds:uri="90a37204-2a25-44cd-a25f-32bc15b9ed6a"/>
    <ds:schemaRef ds:uri="f4a94fe2-40f4-40c0-96fb-e0d6ec2b6713"/>
    <ds:schemaRef ds:uri="1718c662-82ce-40ad-ae3c-92ed2a7159bf"/>
    <ds:schemaRef ds:uri="65cf1de9-84cf-47d6-94c6-3a7027b062b1"/>
  </ds:schemaRefs>
</ds:datastoreItem>
</file>

<file path=customXml/itemProps2.xml><?xml version="1.0" encoding="utf-8"?>
<ds:datastoreItem xmlns:ds="http://schemas.openxmlformats.org/officeDocument/2006/customXml" ds:itemID="{F7BC1934-7B02-4591-B508-633D37B6CB8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2E18AC7-795C-41BD-A748-23682D15DB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718c662-82ce-40ad-ae3c-92ed2a7159bf"/>
    <ds:schemaRef ds:uri="65cf1de9-84cf-47d6-94c6-3a7027b062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184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Gibson</vt:lpstr>
      <vt:lpstr>Gibson Medium</vt:lpstr>
      <vt:lpstr>1_Office Theme</vt:lpstr>
      <vt:lpstr>Cymerwch ran mewn ailddylunio’r codau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Maddy Thompson</dc:creator>
  <cp:lastModifiedBy>Michelle Dumont</cp:lastModifiedBy>
  <cp:revision>3</cp:revision>
  <dcterms:created xsi:type="dcterms:W3CDTF">2023-07-14T16:04:30Z</dcterms:created>
  <dcterms:modified xsi:type="dcterms:W3CDTF">2023-09-18T11:01:56Z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0x0101001004B70A2B3FD6438FBA19620BB7ED05</vt:lpwstr>
  </property>
  <property fmtid="{D5CDD505-2E9C-101B-9397-08002B2CF9AE}" pid="3" name="MediaServiceImageTags">
    <vt:lpwstr/>
  </property>
  <property fmtid="{D5CDD505-2E9C-101B-9397-08002B2CF9AE}" pid="4" name="MSIP_Label_d3f1612d-fb9f-4910-9745-3218a93e4acc_Enabled">
    <vt:lpwstr>true</vt:lpwstr>
  </property>
  <property fmtid="{D5CDD505-2E9C-101B-9397-08002B2CF9AE}" pid="5" name="MSIP_Label_d3f1612d-fb9f-4910-9745-3218a93e4acc_SetDate">
    <vt:lpwstr>2023-07-26T10:56:22Z</vt:lpwstr>
  </property>
  <property fmtid="{D5CDD505-2E9C-101B-9397-08002B2CF9AE}" pid="6" name="MSIP_Label_d3f1612d-fb9f-4910-9745-3218a93e4acc_Method">
    <vt:lpwstr>Standard</vt:lpwstr>
  </property>
  <property fmtid="{D5CDD505-2E9C-101B-9397-08002B2CF9AE}" pid="7" name="MSIP_Label_d3f1612d-fb9f-4910-9745-3218a93e4acc_Name">
    <vt:lpwstr>defa4170-0d19-0005-0004-bc88714345d2</vt:lpwstr>
  </property>
  <property fmtid="{D5CDD505-2E9C-101B-9397-08002B2CF9AE}" pid="8" name="MSIP_Label_d3f1612d-fb9f-4910-9745-3218a93e4acc_SiteId">
    <vt:lpwstr>4bc2de22-9b97-4eb6-8e88-2254190748e2</vt:lpwstr>
  </property>
  <property fmtid="{D5CDD505-2E9C-101B-9397-08002B2CF9AE}" pid="9" name="MSIP_Label_d3f1612d-fb9f-4910-9745-3218a93e4acc_ActionId">
    <vt:lpwstr>32357000-384a-44ce-aed9-62aec9d28f3a</vt:lpwstr>
  </property>
  <property fmtid="{D5CDD505-2E9C-101B-9397-08002B2CF9AE}" pid="10" name="MSIP_Label_d3f1612d-fb9f-4910-9745-3218a93e4acc_ContentBits">
    <vt:lpwstr>0</vt:lpwstr>
  </property>
</Properties>
</file>