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AD04CD1-1148-076F-D93A-2AAB37CA5D59}" name="Natasha Charlton" initials="NC" userId="S::natasha.charlton@yorkconsulting.co.uk::ca506740-a686-45b6-809d-e03b4ade48d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z Murphy" initials="LM" lastIdx="1" clrIdx="0">
    <p:extLst>
      <p:ext uri="{19B8F6BF-5375-455C-9EA6-DF929625EA0E}">
        <p15:presenceInfo xmlns:p15="http://schemas.microsoft.com/office/powerpoint/2012/main" userId="08782f5c2b640bf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26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56BE6-CF91-4E0E-8E81-9DB3CADE7C3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14350" y="1621194"/>
            <a:ext cx="5829300" cy="3448760"/>
          </a:xfrm>
        </p:spPr>
        <p:txBody>
          <a:bodyPr anchor="b" anchorCtr="1"/>
          <a:lstStyle>
            <a:lvl1pPr algn="ctr">
              <a:defRPr sz="45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8A5141-95C9-4A9B-94C2-75880166728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57250" y="5202945"/>
            <a:ext cx="5143499" cy="2391658"/>
          </a:xfrm>
        </p:spPr>
        <p:txBody>
          <a:bodyPr anchorCtr="1"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39000-B16B-489D-8161-33E2B8DDCB1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F676C2-ADD9-4911-8976-A8E0FB6CE2FB}" type="datetime1">
              <a:rPr lang="en-GB"/>
              <a:pPr lvl="0"/>
              <a:t>09/06/2022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70BD1-6626-4E41-AF32-CA1E87B03E5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6A82A-B124-43AB-8798-D8E64A7588C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B7B78B-14A3-4B1B-B800-9CC47ADA3B6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92185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783A3-71B9-4206-AB93-587BC0550EF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37301-DC4D-4B55-B769-161E69DE3451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CA80E-09D1-4FCC-9FCE-B138CB5C234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769FD6-E509-4213-8F39-F2CDEAFD7F16}" type="datetime1">
              <a:rPr lang="en-GB"/>
              <a:pPr lvl="0"/>
              <a:t>09/06/2022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A31BC-A7E8-4FE2-97F7-80C872FB446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9B533-C1B2-46A1-9A46-6479D92788D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309826-877D-4383-B446-E0DAB59AA78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61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ADBF2D-73B9-4D84-8667-D090BC33F918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4907758" y="527398"/>
            <a:ext cx="1478758" cy="8394877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2FC8FB-93BC-4F1D-BBEB-C6C10DBC990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71492" y="527398"/>
            <a:ext cx="4350541" cy="8394877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DDB6E-8462-4CF6-BA13-73334ADB179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96CCEF-7212-42C2-8F84-0741AA020A33}" type="datetime1">
              <a:rPr lang="en-GB"/>
              <a:pPr lvl="0"/>
              <a:t>09/06/2022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6A5E4-A778-43FA-B110-577E7F3E78B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CBF35-8048-4C1F-8AB4-7AD7CE329C9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84000B-A4CC-4A7C-91C3-0EC5D182322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51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87B9-65A0-4BBD-B355-BA6189A4BD6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0FE53-8615-49E4-BF6E-C0B959B38299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33AE8-7219-4E7F-8722-ED4BEC323BE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6558BB-8787-4CB2-82AD-33964B14DD5E}" type="datetime1">
              <a:rPr lang="en-GB"/>
              <a:pPr lvl="0"/>
              <a:t>09/06/2022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4BCB6-8605-4DC4-AA33-1281055B5AE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075E3-3F16-4DB4-BA3B-C561F14B43F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6A8DB2-19D9-458F-861B-97FA321EE1C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5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EDAB7-3DFE-435F-8688-7200F2D836B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7916" y="2469620"/>
            <a:ext cx="5915025" cy="4120615"/>
          </a:xfrm>
        </p:spPr>
        <p:txBody>
          <a:bodyPr anchor="b"/>
          <a:lstStyle>
            <a:lvl1pPr>
              <a:defRPr sz="45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63B49-32C4-4CBF-BCC3-B9DACA2AF0E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5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53CCB-72A3-468F-A87F-0E070A855F6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E007EB-289E-4DC7-9729-7EA85913437F}" type="datetime1">
              <a:rPr lang="en-GB"/>
              <a:pPr lvl="0"/>
              <a:t>09/06/2022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507E1-60E0-4B19-A852-1B407586B72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7DC3C-CC2D-46D9-8110-025D90C716D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E54521-7544-477B-BDF2-3F92B6D8869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08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92E6C-392E-4EEC-9416-40370A92AAF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0F39A-00A6-475A-9DB6-329B4B2F494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71492" y="2637010"/>
            <a:ext cx="2914650" cy="628526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88D2C-E87B-4FE5-81FD-0CE20628BE5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3471867" y="2637010"/>
            <a:ext cx="2914650" cy="628526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9D4CBA-1DA8-458E-BA2D-0EDE4C6CB01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AF8964-0B3D-44F6-978C-A8B1BCB9BC34}" type="datetime1">
              <a:rPr lang="en-GB"/>
              <a:pPr lvl="0"/>
              <a:t>09/06/2022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0CE06-D277-4D4B-B3E8-1B926F8C90C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C63C85-F0D0-4B72-AC93-3AF8FA14363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404C9B-B58A-4AB4-8990-605B762B83A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67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14D82-927B-4E7F-AF3A-C807D54AEC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2379" y="527407"/>
            <a:ext cx="5915025" cy="191469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DFB22-DB87-4638-9519-FCCED03128D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72379" y="2428344"/>
            <a:ext cx="2901254" cy="1190091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F214A-188B-4532-BBCA-0193074545D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72379" y="3618445"/>
            <a:ext cx="2901254" cy="53221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C31534-B7A9-4A42-B68E-3A7FEF399D46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3471867" y="2428344"/>
            <a:ext cx="2915546" cy="1190091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F6B55E-63DE-4012-9A25-2D1E2E65891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3471867" y="3618445"/>
            <a:ext cx="2915546" cy="53221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BE3A6E-14E7-4432-ACF5-2B7829E03CB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A0D566-6542-4E30-B565-EFFF9FACA554}" type="datetime1">
              <a:rPr lang="en-GB"/>
              <a:pPr lvl="0"/>
              <a:t>09/06/2022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57B09B-74CA-44ED-B882-19A283B765C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5DE966-4386-4605-9439-E53C699E943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6B3883-8389-4F07-BC8F-8B4BFF00370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6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A442B-F0FD-4A3B-9F7F-86486B78AB3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5C5453-6A21-4E36-864A-D2F3C1609A2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E08F74-F598-4125-91A2-3C2C9A07D7D3}" type="datetime1">
              <a:rPr lang="en-GB"/>
              <a:pPr lvl="0"/>
              <a:t>09/06/2022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B60978-BBDE-414E-BF1A-5AE114F9DDF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E547AA-0CAE-4568-96D9-1BF2731C0D5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6D848A-2268-4C2D-9013-B632FE80FAC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607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4C01BC-28DA-4499-921D-D562741453A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7A777D-9626-4AB1-BFEE-8B1B2947A93E}" type="datetime1">
              <a:rPr lang="en-GB"/>
              <a:pPr lvl="0"/>
              <a:t>09/06/2022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DF0605-0B2F-4E92-B173-08E99D063CD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A28772-D35F-4ECE-AFE2-51082372874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36E831-77DC-4314-9743-4305BB09012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521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0A30D-4892-4457-8B97-6D338AEC75A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2379" y="660397"/>
            <a:ext cx="2211887" cy="2311402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98AC6-DD9D-4A1A-8D9B-C09BBB4D09E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915546" y="1426281"/>
            <a:ext cx="3471867" cy="703968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604DBF-67B1-4FDB-8435-9C479E91E14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72379" y="2971800"/>
            <a:ext cx="2211887" cy="5505629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ECA8A5-2F7A-4D5F-9450-CD678F40422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91531F-CE04-453C-A073-29017C20E61A}" type="datetime1">
              <a:rPr lang="en-GB"/>
              <a:pPr lvl="0"/>
              <a:t>09/06/2022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462491-3D32-4FC5-A023-A4C5973D823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6AC05-DBA0-4E3D-8529-37DA096C616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4820BC-D001-47C0-B7A2-E8AB038628B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995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A3139-02B6-4D82-B390-51CF007FEAE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2379" y="660397"/>
            <a:ext cx="2211887" cy="2311402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345F7D-9C05-4874-AA8A-8E1917AE0C66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2915546" y="1426281"/>
            <a:ext cx="3471867" cy="70396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21E959-A5DC-4398-B57F-14A9F6CD57A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72379" y="2971800"/>
            <a:ext cx="2211887" cy="5505629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FBC60C-0EDA-4173-BE31-A50A3F7BFC8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4D454A-9532-4A5B-8B36-4C25753676B2}" type="datetime1">
              <a:rPr lang="en-GB"/>
              <a:pPr lvl="0"/>
              <a:t>09/06/2022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7A3054-3606-4DB6-B496-E739534DF67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C4706-B88E-456B-AD6D-0D2C03032F3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042E34-8588-4904-BFC5-4ED3609F4E1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89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118CD4-5D45-4049-AF82-4ABFACC84AF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1492" y="527407"/>
            <a:ext cx="5915025" cy="19146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E13660-40F6-4708-AEB6-1F75BE0EDB0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71492" y="2637010"/>
            <a:ext cx="5915025" cy="62852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4358E-88A8-47A7-A2D1-85D137E7034A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71492" y="9181398"/>
            <a:ext cx="1543050" cy="5273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AB4286E-7A7A-4B50-AD89-C9EF93550E8F}" type="datetime1">
              <a:rPr lang="en-GB"/>
              <a:pPr lvl="0"/>
              <a:t>09/06/2022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C74A6-5B52-459E-A871-385BCBAF1F9D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2271717" y="9181398"/>
            <a:ext cx="2314574" cy="5273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177D2-88DA-4ADB-89D4-5CFAD555D82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4843467" y="9181398"/>
            <a:ext cx="1543050" cy="5273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9FC93EF-E577-44C3-A4C0-9528C72CAAAD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6858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33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171450" marR="0" lvl="0" indent="-171450" algn="l" defTabSz="685800" rtl="0" fontAlgn="auto" hangingPunct="1">
        <a:lnSpc>
          <a:spcPct val="90000"/>
        </a:lnSpc>
        <a:spcBef>
          <a:spcPts val="750"/>
        </a:spcBef>
        <a:spcAft>
          <a:spcPts val="0"/>
        </a:spcAft>
        <a:buSzPct val="100000"/>
        <a:buFont typeface="Arial" pitchFamily="34"/>
        <a:buChar char="•"/>
        <a:tabLst/>
        <a:defRPr lang="en-US" sz="21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514350" marR="0" lvl="1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857250" marR="0" lvl="2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5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200150" marR="0" lvl="3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35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1543050" marR="0" lvl="4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35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.laverick@skillsforcare.org.uk" TargetMode="External"/><Relationship Id="rId7" Type="http://schemas.openxmlformats.org/officeDocument/2006/relationships/hyperlink" Target="https://eur01.safelinks.protection.outlook.com/?url=https%3A%2F%2Fwww.skillsforcare.org.uk%2FSupport-for-leaders-and-managers%2FWorkforce-commissioning-planning%2FQuality-of-care%2FQuality-of-care.aspx&amp;data=05%7C01%7CJuliet.Green%40skillsforcare.org.uk%7C7de382ce46f04f80131808da23965de3%7C5c317017415d43e6ada17668f9ad3f9f%7C0%7C0%7C637861425978092690%7CUnknown%7CTWFpbGZsb3d8eyJWIjoiMC4wLjAwMDAiLCJQIjoiV2luMzIiLCJBTiI6Ik1haWwiLCJXVCI6Mn0%3D%7C3000%7C%7C%7C&amp;sdata=h4CEQsUIjZr5JYwv4zAQhnVgxVNa%2BhOexaAPOartscc%3D&amp;reserved=0" TargetMode="External"/><Relationship Id="rId2" Type="http://schemas.openxmlformats.org/officeDocument/2006/relationships/hyperlink" Target="https://www.surveymonkey.co.uk/r/QZ8ZFCR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ur01.safelinks.protection.outlook.com/?url=https%3A%2F%2Fwww.skillsforcare.org.uk%2Fresources%2Fdocuments%2FSupport-for-leaders-and-managers%2FWorkforce-commissioning-planning%2FWorkforce-change-and-transformation%2FWorkforce-transformation-outcomes-measurement-framework.pdf&amp;data=05%7C01%7CJuliet.Green%40skillsforcare.org.uk%7C7de382ce46f04f80131808da23965de3%7C5c317017415d43e6ada17668f9ad3f9f%7C0%7C0%7C637861425978092690%7CUnknown%7CTWFpbGZsb3d8eyJWIjoiMC4wLjAwMDAiLCJQIjoiV2luMzIiLCJBTiI6Ik1haWwiLCJXVCI6Mn0%3D%7C3000%7C%7C%7C&amp;sdata=BCSQeAL6mzZoWjd6P9L6lFTNyGHGTYbYj5E%2BnnMpyQk%3D&amp;reserved=0" TargetMode="External"/><Relationship Id="rId5" Type="http://schemas.openxmlformats.org/officeDocument/2006/relationships/hyperlink" Target="https://eur01.safelinks.protection.outlook.com/?url=https%3A%2F%2Fwww.skillsforcare.org.uk%2FSupport-for-leaders-and-managers%2FWorkforce-commissioning-planning%2FOperational-workforce-planning.aspx&amp;data=05%7C01%7CJuliet.Green%40skillsforcare.org.uk%7C7de382ce46f04f80131808da23965de3%7C5c317017415d43e6ada17668f9ad3f9f%7C0%7C0%7C637861425978092690%7CUnknown%7CTWFpbGZsb3d8eyJWIjoiMC4wLjAwMDAiLCJQIjoiV2luMzIiLCJBTiI6Ik1haWwiLCJXVCI6Mn0%3D%7C3000%7C%7C%7C&amp;sdata=wIkIq1i4yb8QEyL4wg8ZIvQM5l013TbTv9Z7uUDjYf0%3D&amp;reserved=0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C8CADC17-3361-49D0-9F8E-6A47D43A90EF}"/>
              </a:ext>
            </a:extLst>
          </p:cNvPr>
          <p:cNvSpPr/>
          <p:nvPr/>
        </p:nvSpPr>
        <p:spPr>
          <a:xfrm>
            <a:off x="297180" y="222489"/>
            <a:ext cx="4352416" cy="195068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i="0" u="none" strike="noStrike" kern="1200" cap="none" spc="0" baseline="0" dirty="0">
                <a:solidFill>
                  <a:srgbClr val="FFFFFF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Are you a social care provider who’s </a:t>
            </a:r>
            <a:r>
              <a:rPr lang="en-GB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</a:t>
            </a:r>
            <a:r>
              <a:rPr lang="en-GB" sz="2000" b="1" i="0" u="none" strike="noStrike" kern="1200" cap="none" spc="0" baseline="0" dirty="0">
                <a:solidFill>
                  <a:srgbClr val="FFFFFF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any Skills for Care workforce planning and commissioning resources?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i="0" u="none" strike="noStrike" kern="1200" cap="none" spc="0" baseline="0" dirty="0">
                <a:solidFill>
                  <a:srgbClr val="FFFFFF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We’d love to hear your views. 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02C95BD-B456-434B-9940-42D93F81FBDB}"/>
              </a:ext>
            </a:extLst>
          </p:cNvPr>
          <p:cNvSpPr/>
          <p:nvPr/>
        </p:nvSpPr>
        <p:spPr>
          <a:xfrm>
            <a:off x="349822" y="1743142"/>
            <a:ext cx="6158356" cy="226422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ED1FDF2-8CF5-45D1-AB1C-5598C9C6AFDC}"/>
              </a:ext>
            </a:extLst>
          </p:cNvPr>
          <p:cNvSpPr/>
          <p:nvPr/>
        </p:nvSpPr>
        <p:spPr>
          <a:xfrm>
            <a:off x="297180" y="4007368"/>
            <a:ext cx="3026536" cy="4000876"/>
          </a:xfrm>
          <a:prstGeom prst="rect">
            <a:avLst/>
          </a:prstGeom>
          <a:solidFill>
            <a:schemeClr val="accent5">
              <a:lumMod val="75000"/>
            </a:scheme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help us</a:t>
            </a:r>
            <a:r>
              <a:rPr lang="en-GB" sz="1900" b="1" i="0" u="none" strike="noStrike" kern="1200" cap="none" spc="0" baseline="0" dirty="0">
                <a:solidFill>
                  <a:schemeClr val="bg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85750" marR="0" lvl="0" indent="-285750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700" b="0" i="0" u="none" strike="noStrike" kern="1200" cap="none" spc="0" baseline="0" dirty="0">
                <a:solidFill>
                  <a:schemeClr val="bg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Have you used </a:t>
            </a:r>
            <a:r>
              <a:rPr lang="en-GB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of the resources above, or earlier versions?</a:t>
            </a:r>
            <a:endParaRPr lang="en-GB" sz="1700" b="0" i="0" u="none" strike="noStrike" kern="1200" cap="none" spc="0" baseline="0" dirty="0">
              <a:solidFill>
                <a:schemeClr val="bg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buSzPct val="100000"/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700" b="0" i="0" u="none" strike="noStrike" kern="1200" cap="none" spc="0" baseline="0" dirty="0">
                <a:solidFill>
                  <a:schemeClr val="bg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Did you find it useful</a:t>
            </a:r>
            <a:r>
              <a:rPr lang="en-GB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GB" sz="1700" b="0" i="0" u="none" strike="noStrike" kern="1200" cap="none" spc="0" baseline="0" dirty="0">
                <a:solidFill>
                  <a:schemeClr val="bg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think it could be improved</a:t>
            </a:r>
            <a:r>
              <a:rPr lang="en-GB" sz="1700" b="0" i="0" u="none" strike="noStrike" kern="1200" cap="none" spc="0" baseline="0" dirty="0">
                <a:solidFill>
                  <a:schemeClr val="bg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GB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700" b="0" i="0" u="none" strike="noStrike" kern="1200" cap="none" spc="0" baseline="0" dirty="0">
                <a:solidFill>
                  <a:schemeClr val="bg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Are you willing to share your views?</a:t>
            </a:r>
            <a:endParaRPr lang="en-GB" sz="1700" b="1" i="0" u="none" strike="noStrike" kern="1200" cap="none" spc="0" baseline="0" dirty="0">
              <a:solidFill>
                <a:schemeClr val="bg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>
              <a:spcAft>
                <a:spcPts val="800"/>
              </a:spcAft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700" b="1" i="0" u="none" strike="noStrike" kern="1200" cap="none" spc="0" baseline="0" dirty="0">
                <a:solidFill>
                  <a:schemeClr val="bg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Then we would love to hear from you!</a:t>
            </a:r>
            <a:endParaRPr lang="en-GB" sz="1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700" b="1" i="0" u="none" strike="noStrike" kern="1200" cap="none" spc="0" baseline="0" dirty="0">
                <a:solidFill>
                  <a:schemeClr val="bg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All your feedback will be completely CONFIDENTIAL. 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971E8752-BCF4-47BE-80D9-F23DAC35C077}"/>
              </a:ext>
            </a:extLst>
          </p:cNvPr>
          <p:cNvSpPr/>
          <p:nvPr/>
        </p:nvSpPr>
        <p:spPr>
          <a:xfrm>
            <a:off x="3531870" y="4007368"/>
            <a:ext cx="2923666" cy="4000876"/>
          </a:xfrm>
          <a:prstGeom prst="rect">
            <a:avLst/>
          </a:prstGeom>
          <a:solidFill>
            <a:srgbClr val="9DC3E6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algn="ctr" defTabSz="457200">
              <a:spcAft>
                <a:spcPts val="1200"/>
              </a:spcAft>
            </a:pPr>
            <a:r>
              <a:rPr lang="en-GB" sz="1900" b="1" dirty="0">
                <a:latin typeface="Arial" panose="020B0604020202020204" pitchFamily="34" charset="0"/>
                <a:cs typeface="Arial" panose="020B0604020202020204" pitchFamily="34" charset="0"/>
              </a:rPr>
              <a:t>What’s involved</a:t>
            </a:r>
            <a:r>
              <a:rPr lang="en-GB" sz="1900" b="1" i="0" u="none" strike="noStrike" kern="1200" cap="none" spc="0" baseline="0" dirty="0">
                <a:uFillTx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1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30-45-minute chat with Christine Burkett, our consultant, via the phone or MS Teams or complete </a:t>
            </a:r>
            <a:r>
              <a:rPr lang="en-GB" sz="1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this survey</a:t>
            </a:r>
            <a:r>
              <a:rPr lang="en-GB" sz="1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 defTabSz="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We’ll ask you about your role in social care and your thoughts on any of the resources you used.</a:t>
            </a:r>
          </a:p>
          <a:p>
            <a:pPr marL="285750" indent="-285750" defTabSz="457200">
              <a:buFont typeface="Wingdings" panose="05000000000000000000" pitchFamily="2" charset="2"/>
              <a:buChar char="§"/>
            </a:pPr>
            <a:r>
              <a:rPr lang="en-GB" sz="1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 us about your experience and if/how you think the resource/s could be improved.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B65C69-5783-4F15-809B-CB9F2B621C24}"/>
              </a:ext>
            </a:extLst>
          </p:cNvPr>
          <p:cNvSpPr txBox="1"/>
          <p:nvPr/>
        </p:nvSpPr>
        <p:spPr>
          <a:xfrm>
            <a:off x="505334" y="8765290"/>
            <a:ext cx="605307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Interested? Please contact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carl.laverick@skillsforcare.org.uk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who will share your details with Christine.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2C64477-AF6C-4AD3-AC9C-757EA727354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290" r="11767"/>
          <a:stretch/>
        </p:blipFill>
        <p:spPr>
          <a:xfrm>
            <a:off x="4754880" y="217380"/>
            <a:ext cx="1783080" cy="1074421"/>
          </a:xfrm>
          <a:prstGeom prst="rect">
            <a:avLst/>
          </a:prstGeom>
        </p:spPr>
      </p:pic>
      <p:sp>
        <p:nvSpPr>
          <p:cNvPr id="13" name="Rectangle 11">
            <a:extLst>
              <a:ext uri="{FF2B5EF4-FFF2-40B4-BE49-F238E27FC236}">
                <a16:creationId xmlns:a16="http://schemas.microsoft.com/office/drawing/2014/main" id="{2FFD9EC3-B9F5-49CD-BAD3-2CE71A31F5C4}"/>
              </a:ext>
            </a:extLst>
          </p:cNvPr>
          <p:cNvSpPr/>
          <p:nvPr/>
        </p:nvSpPr>
        <p:spPr>
          <a:xfrm>
            <a:off x="379604" y="8073252"/>
            <a:ext cx="6158356" cy="83439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By sharing your views, you will be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helping to improve support for workforce planning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for the social care sector.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653A4D1-D706-6CF5-593D-B7B99AF73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80" y="2788970"/>
            <a:ext cx="5915025" cy="1080901"/>
          </a:xfrm>
        </p:spPr>
        <p:txBody>
          <a:bodyPr>
            <a:normAutofit fontScale="90000"/>
          </a:bodyPr>
          <a:lstStyle/>
          <a:p>
            <a:r>
              <a:rPr lang="en-GB" sz="20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5"/>
              </a:rPr>
              <a:t>Practical approaches to workforce planning - a provider guide</a:t>
            </a:r>
            <a:b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20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6"/>
              </a:rPr>
              <a:t>Workforce transformation outcomes measurement framework </a:t>
            </a:r>
            <a:b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20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7"/>
              </a:rPr>
              <a:t>Workforce productivity and quality model - for providers and/or commissioners</a:t>
            </a: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GB" sz="2800" b="1" dirty="0">
                <a:solidFill>
                  <a:srgbClr val="000000"/>
                </a:solidFill>
                <a:latin typeface="Calibri"/>
              </a:rPr>
            </a:b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57657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4ccd035-f28d-4601-a828-5a91c4cde5c4">
      <Terms xmlns="http://schemas.microsoft.com/office/infopath/2007/PartnerControls"/>
    </lcf76f155ced4ddcb4097134ff3c332f>
    <TaxCatchAll xmlns="a0f7d661-22f8-46eb-b0fd-84d32385946e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298A85892E674FB1276068502D0146" ma:contentTypeVersion="17" ma:contentTypeDescription="Create a new document." ma:contentTypeScope="" ma:versionID="5e30ff19b6f43bc5d457422832733d54">
  <xsd:schema xmlns:xsd="http://www.w3.org/2001/XMLSchema" xmlns:xs="http://www.w3.org/2001/XMLSchema" xmlns:p="http://schemas.microsoft.com/office/2006/metadata/properties" xmlns:ns1="http://schemas.microsoft.com/sharepoint/v3" xmlns:ns2="44ccd035-f28d-4601-a828-5a91c4cde5c4" xmlns:ns3="a0f7d661-22f8-46eb-b0fd-84d32385946e" targetNamespace="http://schemas.microsoft.com/office/2006/metadata/properties" ma:root="true" ma:fieldsID="a115e09afd06c80864f8e580f02254d0" ns1:_="" ns2:_="" ns3:_="">
    <xsd:import namespace="http://schemas.microsoft.com/sharepoint/v3"/>
    <xsd:import namespace="44ccd035-f28d-4601-a828-5a91c4cde5c4"/>
    <xsd:import namespace="a0f7d661-22f8-46eb-b0fd-84d3238594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ccd035-f28d-4601-a828-5a91c4cde5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83e0442-0aa8-451b-8352-edc6ece9c0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f7d661-22f8-46eb-b0fd-84d32385946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0382f5b-935c-467a-8e06-80bba9d1a7a0}" ma:internalName="TaxCatchAll" ma:showField="CatchAllData" ma:web="a0f7d661-22f8-46eb-b0fd-84d3238594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0CC0CF-108B-4E93-83D2-21F9C70096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1EB422-86F6-47DA-8BCF-FDD35E2D6AA7}">
  <ds:schemaRefs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elements/1.1/"/>
    <ds:schemaRef ds:uri="9b34b170-d51d-4ae6-9f35-e5294fdcd1d0"/>
    <ds:schemaRef ds:uri="07751391-0a52-4aa7-887f-0b3bbb9dd521"/>
    <ds:schemaRef ds:uri="http://schemas.microsoft.com/office/2006/metadata/properties"/>
    <ds:schemaRef ds:uri="44ccd035-f28d-4601-a828-5a91c4cde5c4"/>
    <ds:schemaRef ds:uri="a0f7d661-22f8-46eb-b0fd-84d32385946e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7B694CB6-DB97-4184-B13E-F975C8C47B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4ccd035-f28d-4601-a828-5a91c4cde5c4"/>
    <ds:schemaRef ds:uri="a0f7d661-22f8-46eb-b0fd-84d3238594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188</TotalTime>
  <Words>217</Words>
  <Application>Microsoft Office PowerPoint</Application>
  <PresentationFormat>A4 Paper (210x297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Practical approaches to workforce planning - a provider guide Workforce transformation outcomes measurement framework  Workforce productivity and quality model - for providers and/or commissioners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Murphy</dc:creator>
  <cp:lastModifiedBy>Carole Broughton</cp:lastModifiedBy>
  <cp:revision>47</cp:revision>
  <dcterms:created xsi:type="dcterms:W3CDTF">2021-02-16T14:04:47Z</dcterms:created>
  <dcterms:modified xsi:type="dcterms:W3CDTF">2022-06-09T06:30:42Z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0x010100FA298A85892E674FB1276068502D0146</vt:lpwstr>
  </property>
  <property fmtid="{D5CDD505-2E9C-101B-9397-08002B2CF9AE}" pid="3" name="MediaServiceImageTags">
    <vt:lpwstr/>
  </property>
</Properties>
</file>