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0" r:id="rId4"/>
  </p:sldMasterIdLst>
  <p:notesMasterIdLst>
    <p:notesMasterId r:id="rId17"/>
  </p:notesMasterIdLst>
  <p:handoutMasterIdLst>
    <p:handoutMasterId r:id="rId18"/>
  </p:handoutMasterIdLst>
  <p:sldIdLst>
    <p:sldId id="2145708504" r:id="rId5"/>
    <p:sldId id="2145708517" r:id="rId6"/>
    <p:sldId id="2145708516" r:id="rId7"/>
    <p:sldId id="2145708518" r:id="rId8"/>
    <p:sldId id="2145708519" r:id="rId9"/>
    <p:sldId id="2145708520" r:id="rId10"/>
    <p:sldId id="2145708521" r:id="rId11"/>
    <p:sldId id="2145708522" r:id="rId12"/>
    <p:sldId id="2145708523" r:id="rId13"/>
    <p:sldId id="2145708524" r:id="rId14"/>
    <p:sldId id="2145708525" r:id="rId15"/>
    <p:sldId id="2145708526" r:id="rId16"/>
  </p:sldIdLst>
  <p:sldSz cx="9144000" cy="5143500" type="screen16x9"/>
  <p:notesSz cx="7104063" cy="10234613"/>
  <p:embeddedFontLs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roxima Nova" panose="02000506030000020004" pitchFamily="2" charset="0"/>
      <p:regular r:id="rId27"/>
      <p:bold r:id="rId28"/>
      <p:italic r:id="rId29"/>
      <p:boldItalic r:id="rId30"/>
    </p:embeddedFont>
    <p:embeddedFont>
      <p:font typeface="Proxima Nova Light" panose="02000506030000020004" pitchFamily="2" charset="0"/>
      <p:regular r:id="rId31"/>
      <p:italic r:id="rId32"/>
    </p:embeddedFont>
    <p:embeddedFont>
      <p:font typeface="Utopia Std Display" panose="02040503060506020204" pitchFamily="18" charset="0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0E3041-F862-40EC-A7B4-9794234E1459}">
          <p14:sldIdLst>
            <p14:sldId id="2145708504"/>
            <p14:sldId id="2145708517"/>
            <p14:sldId id="2145708516"/>
            <p14:sldId id="2145708518"/>
            <p14:sldId id="2145708519"/>
            <p14:sldId id="2145708520"/>
            <p14:sldId id="2145708521"/>
            <p14:sldId id="2145708522"/>
            <p14:sldId id="2145708523"/>
            <p14:sldId id="2145708524"/>
            <p14:sldId id="2145708525"/>
            <p14:sldId id="2145708526"/>
          </p14:sldIdLst>
        </p14:section>
      </p14:sectionLst>
    </p:ext>
    <p:ext uri="{EFAFB233-063F-42B5-8137-9DF3F51BA10A}">
      <p15:sldGuideLst xmlns:p15="http://schemas.microsoft.com/office/powerpoint/2012/main">
        <p15:guide id="2" pos="7287" userDrawn="1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pos="33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6" userDrawn="1">
          <p15:clr>
            <a:srgbClr val="A4A3A4"/>
          </p15:clr>
        </p15:guide>
        <p15:guide id="2" pos="2239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  <p15:guide id="5" orient="horz" pos="2209" userDrawn="1">
          <p15:clr>
            <a:srgbClr val="A4A3A4"/>
          </p15:clr>
        </p15:guide>
        <p15:guide id="6" orient="horz" pos="2207" userDrawn="1">
          <p15:clr>
            <a:srgbClr val="A4A3A4"/>
          </p15:clr>
        </p15:guide>
        <p15:guide id="7" pos="3269" userDrawn="1">
          <p15:clr>
            <a:srgbClr val="A4A3A4"/>
          </p15:clr>
        </p15:guide>
        <p15:guide id="8" pos="3268" userDrawn="1">
          <p15:clr>
            <a:srgbClr val="A4A3A4"/>
          </p15:clr>
        </p15:guide>
        <p15:guide id="9" orient="horz" pos="4710" userDrawn="1">
          <p15:clr>
            <a:srgbClr val="A4A3A4"/>
          </p15:clr>
        </p15:guide>
        <p15:guide id="10" orient="horz" pos="4708" userDrawn="1">
          <p15:clr>
            <a:srgbClr val="A4A3A4"/>
          </p15:clr>
        </p15:guide>
        <p15:guide id="11" pos="1533" userDrawn="1">
          <p15:clr>
            <a:srgbClr val="A4A3A4"/>
          </p15:clr>
        </p15:guide>
        <p15:guide id="12" pos="153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6CA064-F3F9-E018-0A22-40A6588AC78C}" name="Aran May" initials="AM" userId="S::aran.may@homecareassociation.org.uk::e2a1b0d6-bd2a-4094-a23b-98b9a388e585" providerId="AD"/>
  <p188:author id="{B7888478-2D69-CED8-5D48-9496D985117D}" name="Liam Pavesi" initials="LP" userId="S::Liam.Pavesi@homecareassociation.org.uk::cc8fd9e1-fb82-484b-9097-c0686bac203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 Angel" initials="CA" lastIdx="1" clrIdx="0">
    <p:extLst>
      <p:ext uri="{19B8F6BF-5375-455C-9EA6-DF929625EA0E}">
        <p15:presenceInfo xmlns:p15="http://schemas.microsoft.com/office/powerpoint/2012/main" userId="99c160f72ed13f0c" providerId="Windows Live"/>
      </p:ext>
    </p:extLst>
  </p:cmAuthor>
  <p:cmAuthor id="2" name="Neil Calland" initials="" lastIdx="3" clrIdx="1"/>
  <p:cmAuthor id="3" name="Hayley Sorrell" initials="" lastIdx="1" clrIdx="2"/>
  <p:cmAuthor id="4" name="Polly Bishop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76"/>
    <a:srgbClr val="FFFFFF"/>
    <a:srgbClr val="E7F5F5"/>
    <a:srgbClr val="59DE76"/>
    <a:srgbClr val="FF3012"/>
    <a:srgbClr val="FFAF66"/>
    <a:srgbClr val="7BE592"/>
    <a:srgbClr val="9BEBAD"/>
    <a:srgbClr val="3C0060"/>
    <a:srgbClr val="E5B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6" autoAdjust="0"/>
    <p:restoredTop sz="95326" autoAdjust="0"/>
  </p:normalViewPr>
  <p:slideViewPr>
    <p:cSldViewPr snapToGrid="0" showGuides="1">
      <p:cViewPr varScale="1">
        <p:scale>
          <a:sx n="183" d="100"/>
          <a:sy n="183" d="100"/>
        </p:scale>
        <p:origin x="216" y="488"/>
      </p:cViewPr>
      <p:guideLst>
        <p:guide pos="7287"/>
        <p:guide orient="horz" pos="599"/>
        <p:guide pos="295"/>
        <p:guide pos="5465"/>
        <p:guide pos="33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25"/>
    </p:cViewPr>
  </p:sorterViewPr>
  <p:notesViewPr>
    <p:cSldViewPr snapToGrid="0" showGuides="1">
      <p:cViewPr varScale="1">
        <p:scale>
          <a:sx n="86" d="100"/>
          <a:sy n="86" d="100"/>
        </p:scale>
        <p:origin x="3648" y="208"/>
      </p:cViewPr>
      <p:guideLst>
        <p:guide orient="horz" pos="3226"/>
        <p:guide pos="2239"/>
        <p:guide orient="horz" pos="3224"/>
        <p:guide pos="2238"/>
        <p:guide orient="horz" pos="2209"/>
        <p:guide orient="horz" pos="2207"/>
        <p:guide pos="3269"/>
        <p:guide pos="3268"/>
        <p:guide orient="horz" pos="4710"/>
        <p:guide orient="horz" pos="4708"/>
        <p:guide pos="1533"/>
        <p:guide pos="15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8503" cy="51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8" tIns="47374" rIns="94748" bIns="473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latin typeface="Verdana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7" y="2"/>
            <a:ext cx="3078503" cy="51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8" tIns="47374" rIns="94748" bIns="473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>
              <a:latin typeface="Verdana" pitchFamily="34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973"/>
            <a:ext cx="3078503" cy="51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8" tIns="47374" rIns="94748" bIns="473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latin typeface="Verdana" pitchFamily="34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7" y="9720973"/>
            <a:ext cx="3078503" cy="51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8" tIns="47374" rIns="94748" bIns="473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3D814C-D363-4700-82E7-D4DB7D69A70E}" type="slidenum">
              <a:rPr lang="en-GB">
                <a:latin typeface="Verdana" pitchFamily="34" charset="0"/>
              </a:rPr>
              <a:pPr>
                <a:defRPr/>
              </a:pPr>
              <a:t>‹#›</a:t>
            </a:fld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4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1363" y="835025"/>
            <a:ext cx="4725987" cy="2659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63" y="3827232"/>
            <a:ext cx="5682341" cy="522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8" tIns="47374" rIns="94748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EAD91-B60A-4513-A165-32344E4F6F80}"/>
              </a:ext>
            </a:extLst>
          </p:cNvPr>
          <p:cNvSpPr txBox="1"/>
          <p:nvPr/>
        </p:nvSpPr>
        <p:spPr>
          <a:xfrm>
            <a:off x="4510358" y="9438642"/>
            <a:ext cx="1916275" cy="249610"/>
          </a:xfrm>
          <a:prstGeom prst="rect">
            <a:avLst/>
          </a:prstGeom>
          <a:noFill/>
        </p:spPr>
        <p:txBody>
          <a:bodyPr wrap="none" lIns="94796" tIns="47398" rIns="94796" bIns="47398" rtlCol="0">
            <a:spAutoFit/>
          </a:bodyPr>
          <a:lstStyle/>
          <a:p>
            <a:pPr algn="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© Homecare Association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4A760-6B15-4099-96BF-A83CCB59BC37}"/>
              </a:ext>
            </a:extLst>
          </p:cNvPr>
          <p:cNvSpPr txBox="1"/>
          <p:nvPr/>
        </p:nvSpPr>
        <p:spPr>
          <a:xfrm>
            <a:off x="2761482" y="9624914"/>
            <a:ext cx="3665151" cy="249610"/>
          </a:xfrm>
          <a:prstGeom prst="rect">
            <a:avLst/>
          </a:prstGeom>
          <a:noFill/>
        </p:spPr>
        <p:txBody>
          <a:bodyPr wrap="none" lIns="94796" tIns="47398" rIns="94796" bIns="47398" rtlCol="0">
            <a:spAutoFit/>
          </a:bodyPr>
          <a:lstStyle/>
          <a:p>
            <a:pPr algn="r"/>
            <a:r>
              <a:rPr lang="en-GB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www.homecareassociation.org.uk  |  @homecareassn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3A528-2F56-440B-9B6A-015CD245B03F}"/>
              </a:ext>
            </a:extLst>
          </p:cNvPr>
          <p:cNvSpPr txBox="1"/>
          <p:nvPr/>
        </p:nvSpPr>
        <p:spPr>
          <a:xfrm>
            <a:off x="6205602" y="9284822"/>
            <a:ext cx="191508" cy="249610"/>
          </a:xfrm>
          <a:prstGeom prst="rect">
            <a:avLst/>
          </a:prstGeom>
          <a:noFill/>
        </p:spPr>
        <p:txBody>
          <a:bodyPr wrap="none" lIns="94796" tIns="47398" rIns="94796" bIns="47398" rtlCol="0">
            <a:spAutoFit/>
          </a:bodyPr>
          <a:lstStyle/>
          <a:p>
            <a:pPr algn="r"/>
            <a:endParaRPr lang="en-GB" sz="1000" dirty="0">
              <a:solidFill>
                <a:srgbClr val="22228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55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hyperlink" Target="https://twitter.com/ukhca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://www.ukhca.co.uk/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hyperlink" Target="http://linkedin.com/company/united-kingdom-homecare-association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://instagram.com/ukhca/" TargetMode="External"/><Relationship Id="rId20" Type="http://schemas.openxmlformats.org/officeDocument/2006/relationships/hyperlink" Target="tel:02086618188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hyperlink" Target="http://facebook.com/UnitedKingdomHomecareAssociation/" TargetMode="External"/><Relationship Id="rId23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hyperlink" Target="mailto:policy@ukhca.co.uk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://youtube.com/c/ukhca" TargetMode="External"/><Relationship Id="rId2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15368"/>
            <a:ext cx="3256200" cy="20250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500" spc="-75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3071134"/>
            <a:ext cx="3256200" cy="63344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5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807001"/>
            <a:ext cx="1352700" cy="860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8BB080-8FDD-4B56-A6D5-C68E4BE5CFF2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A819C-2700-4A2A-9535-48402E6E9BAD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FB7B9-56A6-4C8C-91B2-DE2BEC5A2F78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AD84D-1486-4D18-9EEC-6331F1324AA4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EC122B-29DD-4DFF-8AA4-A0C322CBF974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062BAC-3AFA-47EA-88ED-AD623BB60B10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CC694B-42C4-40A3-A5B7-13CDA3E44BF9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5E0F6-E7C6-4933-BDFA-764590E3E85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5AC9C4-594B-42B7-98BF-EF4E8098D3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8BE5AD-C2B3-4578-92B7-BC78ED36F85F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AC09-B103-4AD0-92D2-1B9B6C50477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Pastel Yellow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17744-2BEF-49EC-AAE7-303EFEE7286B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Pale Orange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2FD0BF-6AD5-466C-90D6-2AB68106D9C3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0CA6EC-9C5C-4C85-9642-35D4A386A390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Coral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650FE-615E-4EA8-9049-FEDF2DD6B07A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Orange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AB2983-805C-4BFA-9302-6AF1A7162E1C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Purple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78B78A-2EB7-457C-B4DE-143DC889322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Dark Purple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37EFF-924B-4F57-A54E-26CA618D8122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Soft Blue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3EC567-6969-451F-ACAC-8BD1B41B65BD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Infographic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96544F-5191-4AB1-BC28-99EE22FE2420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614689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top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03/04/2025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E235B-B724-433B-A07A-977862480D7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77DB7-40D9-40AA-B68E-AD1A3DD39C7E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BA6F2-2CDC-4212-A124-FD8269B4270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0AF38D-85D9-44D9-897A-E3C0FA0B85E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08467-D63E-420C-95F9-114FB3067728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D79816-90B6-4868-8470-835FF102E976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06C2CF-7232-4751-A57E-98BFDA21773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3DFCC0-62A9-4AB2-8FC1-BA06C708D6B0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7762B-5330-41B7-9083-3F071AA6E11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F4847D-F44A-435E-B8DB-5195329E5835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2171A-9A1E-4271-963A-36DC12DBE041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Pastel Yellow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694D5-FD54-41BF-8FDA-3AB5553D130C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Pale Orange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54028-85BE-4530-AF25-3A642AA0D4D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A915CB-C000-4D2F-B751-B10C116753FD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Coral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93C4E-F9F5-4006-A0D6-9883F5BA86F1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0EF9E-4A70-4E7A-87CB-064E529F645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Purple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5DF972-15A3-4708-B088-E850CD80BBC8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Dark Purple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CA6DE-7B4F-4534-B5A6-86D6D87B6E7B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Soft Blue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C2E512-B15B-4A36-8BC2-478D1468DFC2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Infographic Green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BC128E-7438-4CA7-A575-B6755A743FA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Pink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6E1EE-7EE4-4BDC-816E-22B849DAC3C4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CE726D-6250-46DE-8A0B-18DB93209A68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“Traffic Light” Red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156678-B649-443B-A8DC-352EB27D6E89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0FB82C-ABF0-4AB9-AC32-51410C8C101C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“Traffic Light” Green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AEFD3B-06F1-4F83-A5CE-F649D53B8159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283933-8387-402F-9EFC-BEEE64921F95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17B22A-6891-4B2E-A256-47238B9DFB3A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F4F335-A649-4CFE-951A-9134564C833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E1BBCB7-4554-403F-8FEF-8A6ADC58E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98CF4A3-17D4-4D59-A69E-D6947CAF9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0878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741C3D3-4797-406A-9146-48E7E88CC8EA}"/>
              </a:ext>
            </a:extLst>
          </p:cNvPr>
          <p:cNvSpPr/>
          <p:nvPr userDrawn="1"/>
        </p:nvSpPr>
        <p:spPr>
          <a:xfrm>
            <a:off x="0" y="4712686"/>
            <a:ext cx="9144000" cy="432764"/>
          </a:xfrm>
          <a:prstGeom prst="rect">
            <a:avLst/>
          </a:prstGeom>
          <a:solidFill>
            <a:srgbClr val="C9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62647C31-B960-99FA-265F-C5283ABF6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7" y="4821118"/>
            <a:ext cx="1981200" cy="215900"/>
          </a:xfrm>
          <a:prstGeom prst="rect">
            <a:avLst/>
          </a:prstGeom>
        </p:spPr>
      </p:pic>
      <p:pic>
        <p:nvPicPr>
          <p:cNvPr id="26" name="Picture 2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A553C3A-F286-20B1-4CBD-4D7D4E5BB5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1" y="4014061"/>
            <a:ext cx="1055627" cy="10468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34FE56-B8CB-DE98-CABC-A539FA4A33F2}"/>
              </a:ext>
            </a:extLst>
          </p:cNvPr>
          <p:cNvSpPr txBox="1"/>
          <p:nvPr userDrawn="1"/>
        </p:nvSpPr>
        <p:spPr>
          <a:xfrm>
            <a:off x="4490481" y="4836735"/>
            <a:ext cx="32990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b="0" i="0" dirty="0">
                <a:latin typeface="Proxima Nova Light" panose="02000506030000020004" pitchFamily="2" charset="0"/>
              </a:rPr>
              <a:t>membership@homecareassociation.org.uk</a:t>
            </a:r>
            <a:endParaRPr lang="en-US" sz="1200" b="0" i="0" dirty="0">
              <a:latin typeface="Proxima Nova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1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 background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03/04/2025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76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9600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4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2574"/>
            <a:ext cx="7772400" cy="444161"/>
          </a:xfrm>
        </p:spPr>
        <p:txBody>
          <a:bodyPr anchor="b" anchorCtr="0">
            <a:spAutoFit/>
          </a:bodyPr>
          <a:lstStyle>
            <a:lvl1pPr algn="l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411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9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0" y="1455895"/>
            <a:ext cx="4088625" cy="2988305"/>
          </a:xfrm>
        </p:spPr>
        <p:txBody>
          <a:bodyPr>
            <a:noAutofit/>
          </a:bodyPr>
          <a:lstStyle>
            <a:lvl1pPr marL="459000" indent="-459000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03/04/2025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“Traffic Light” Red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“Traffic Light” Green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3347238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111050"/>
            <a:ext cx="8188979" cy="2921400"/>
          </a:xfrm>
        </p:spPr>
        <p:txBody>
          <a:bodyPr>
            <a:noAutofit/>
          </a:bodyPr>
          <a:lstStyle>
            <a:lvl2pPr marL="243000" indent="-243000">
              <a:buFontTx/>
              <a:buBlip>
                <a:blip r:embed="rId2"/>
              </a:buBlip>
              <a:defRPr/>
            </a:lvl2pPr>
            <a:lvl3pPr marL="594000" indent="-243000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5000" indent="-243000"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4pPr>
            <a:lvl5pPr marL="1242000" indent="-243000">
              <a:buClr>
                <a:schemeClr val="accent4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03/04/2025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91D4A-B84E-4B12-BBA2-FCA6CD5E34EA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AF09E-93D4-4811-AB37-02E577A193E8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EE0EF1-2520-413B-9E71-AABB74E523D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1E1-DA97-421A-B50A-4345DAF20590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49113-548A-4B2E-A999-C28A9CB4D66B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6DA30-8445-4D06-83E6-F1EB4568A239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26142-6765-4B11-B7BB-077AA520BDF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ACFAE-F0F2-4832-B599-1EBA82645C95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357A2-F1B0-4D22-956C-932805E85667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B315CE-872F-4DFF-9836-3FF27D757EBE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3FCB2-B325-42D7-8861-0DF45D33BCAD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Pastel Yellow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E3221-134F-4192-BDB3-35C4C88648D8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Pale Orange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B13EC-794C-4F44-9E7B-2BA4368B66CB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F93E6-60AA-4A72-A162-D4E029540D02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Coral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467D9-E47B-4FD5-B207-405458683077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Orange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5F53D-B862-4477-B0CF-62B440AA68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67CD2-8C58-441E-9F96-9E7E746AB2DC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Dark 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4F012-17C0-4F66-BD10-1930C13BC49F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Soft Blue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CB0C9-7565-4A3E-96C8-09C60771F02E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Infographic 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568FA-E05E-4308-8C29-984B561CDC66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Pink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AC828B-38DB-4E0A-9AB6-22E14E64F760}"/>
              </a:ext>
            </a:extLst>
          </p:cNvPr>
          <p:cNvSpPr/>
          <p:nvPr/>
        </p:nvSpPr>
        <p:spPr>
          <a:xfrm>
            <a:off x="-553501" y="5194737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96306-078B-4B18-B31C-F00486725875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“Traffic Light” Red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281F4A-BFB3-443D-824E-66E884EAC1A3}"/>
              </a:ext>
            </a:extLst>
          </p:cNvPr>
          <p:cNvSpPr/>
          <p:nvPr/>
        </p:nvSpPr>
        <p:spPr>
          <a:xfrm>
            <a:off x="-553501" y="5722882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“Traffic Light” Green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07"/>
            <a:ext cx="9144000" cy="432763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6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1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99332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924808"/>
            <a:ext cx="3979800" cy="32523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400" algn="l"/>
              </a:tabLst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0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0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7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59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3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5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2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0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8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5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4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6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2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7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2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4" y="4288816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534406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576505" y="1853662"/>
            <a:ext cx="4567495" cy="11524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50000"/>
              </a:lnSpc>
              <a:spcBef>
                <a:spcPts val="0"/>
              </a:spcBef>
              <a:defRPr lang="en-GB" altLang="en-US" sz="2400" b="0" noProof="0" dirty="0" smtClean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altLang="en-US" noProof="0" dirty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572000" y="3200101"/>
            <a:ext cx="4567238" cy="6376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GB" altLang="en-US" sz="2100" b="0" i="0" baseline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altLang="en-US" noProof="0" dirty="0"/>
              <a:t>Speaker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DF1EE7F-193B-446C-A169-8A89F52B4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8" y="-130415"/>
            <a:ext cx="2266651" cy="17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8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01" y="1455896"/>
            <a:ext cx="4088625" cy="2988305"/>
          </a:xfrm>
        </p:spPr>
        <p:txBody>
          <a:bodyPr>
            <a:noAutofit/>
          </a:bodyPr>
          <a:lstStyle>
            <a:lvl1pPr marL="458989" indent="-458989">
              <a:lnSpc>
                <a:spcPct val="100000"/>
              </a:lnSpc>
              <a:spcAft>
                <a:spcPts val="1875"/>
              </a:spcAft>
              <a:buFont typeface="+mj-lt"/>
              <a:buAutoNum type="arabicPeriod"/>
              <a:defRPr sz="21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2100">
                <a:latin typeface="+mj-lt"/>
              </a:defRPr>
            </a:lvl3pPr>
            <a:lvl4pPr>
              <a:defRPr sz="2100">
                <a:latin typeface="+mj-lt"/>
              </a:defRPr>
            </a:lvl4pPr>
            <a:lvl5pPr>
              <a:defRPr sz="2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452-DF61-445C-9767-521413F9AACD}" type="datetime1">
              <a:rPr lang="en-GB" smtClean="0"/>
              <a:t>03/04/2025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9170E-1E87-43AC-A6D3-6FC9F419F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1" y="828902"/>
            <a:ext cx="8196263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000" i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3F3A-9227-4CCA-89BE-B428E22EFC08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C3CC1-E806-469E-B2B4-0CD2E6D2B18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4E7D4-5136-476B-87B4-84DBA3A83DAF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2B4ED5-14AC-4F29-B68D-A335ADE986C7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D9183-F7C4-4FC4-8922-F9F884C8D8C0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1E408-5BFC-428F-8B62-25F2186F2131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C66C-5EE2-4593-AD68-2B087AA15FF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4C120-85CF-43EA-9312-CA1BC144C8F7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F324D0-4B48-49CA-8410-70DD7C89CF33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D860C-A84E-4E94-9148-F417E60B9B0D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582BA-3551-4A6A-B384-E25277511A5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60EA94-32FF-456A-ADAD-1E02D584C84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38DD8-94D2-45A1-BC9C-8366F84FD83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346D2-01C0-4F13-B1C2-6F629E2DD54F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E607B6-015A-4714-AED1-90BF2B03559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257AB-4AF7-4E0E-8D6E-E2E5174FA339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EC9A62-893B-4B41-BC28-1F75960B3F8D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F9A75-D4D7-4AB2-A90D-4D322FDAD8C0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43A06-31DC-4AF9-BA46-E37D79D296BE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E9F4D-A120-488A-A20F-2565423CC818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C52785-CAF1-4661-8D4D-1CECC4277377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BBC76C-9E16-485D-AFCA-E1122010E439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“Traffic Light” Red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2272D9-26DB-4409-AB63-A58577C7C34D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43717-6FDB-4137-AB2D-CD8BBA721F10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“Traffic Light” Green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</p:spTree>
    <p:extLst>
      <p:ext uri="{BB962C8B-B14F-4D97-AF65-F5344CB8AC3E}">
        <p14:creationId xmlns:p14="http://schemas.microsoft.com/office/powerpoint/2010/main" val="3440512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i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8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3" y="1809"/>
            <a:ext cx="9141737" cy="5144367"/>
          </a:xfrm>
          <a:prstGeom prst="rect">
            <a:avLst/>
          </a:prstGeom>
        </p:spPr>
      </p:pic>
      <p:sp>
        <p:nvSpPr>
          <p:cNvPr id="10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30103" y="4063600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 tempor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830103" y="3776661"/>
            <a:ext cx="1670210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</a:t>
            </a:r>
            <a:r>
              <a:rPr lang="ru-RU" dirty="0"/>
              <a:t>1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758665" y="2575021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 tempor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758665" y="228808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</a:t>
            </a:r>
            <a:r>
              <a:rPr lang="ru-RU" dirty="0"/>
              <a:t>2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108709" y="1054002"/>
            <a:ext cx="1555909" cy="644132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 tempor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1108709" y="767062"/>
            <a:ext cx="1741648" cy="406004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</a:t>
            </a:r>
            <a:r>
              <a:rPr lang="ru-RU" dirty="0"/>
              <a:t>3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6943725" y="2334515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</a:t>
            </a:r>
            <a:r>
              <a:rPr lang="ru-RU" dirty="0"/>
              <a:t>5</a:t>
            </a:r>
          </a:p>
        </p:txBody>
      </p:sp>
      <p:sp>
        <p:nvSpPr>
          <p:cNvPr id="21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036594" y="2630980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6636543" y="767062"/>
            <a:ext cx="1417081" cy="406004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500" b="1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18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18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INFODATA 0</a:t>
            </a:r>
            <a:r>
              <a:rPr lang="ru-RU" dirty="0"/>
              <a:t>4</a:t>
            </a:r>
          </a:p>
        </p:txBody>
      </p:sp>
      <p:sp>
        <p:nvSpPr>
          <p:cNvPr id="23" name="Text Placeholder 33"/>
          <p:cNvSpPr>
            <a:spLocks noGrp="1"/>
          </p:cNvSpPr>
          <p:nvPr>
            <p:ph type="body" sz="quarter" idx="26" hasCustomPrompt="1"/>
          </p:nvPr>
        </p:nvSpPr>
        <p:spPr>
          <a:xfrm>
            <a:off x="6729413" y="1063527"/>
            <a:ext cx="1324212" cy="59531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 eiusmod</a:t>
            </a:r>
          </a:p>
        </p:txBody>
      </p:sp>
    </p:spTree>
    <p:extLst>
      <p:ext uri="{BB962C8B-B14F-4D97-AF65-F5344CB8AC3E}">
        <p14:creationId xmlns:p14="http://schemas.microsoft.com/office/powerpoint/2010/main" val="3979358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PSST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59634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9600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719617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99651" y="1541526"/>
            <a:ext cx="1563624" cy="156362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" anchor="b"/>
          <a:lstStyle>
            <a:lvl1pPr algn="ctr" rtl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54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PSS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551240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33995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3" hasCustomPrompt="1"/>
          </p:nvPr>
        </p:nvSpPr>
        <p:spPr>
          <a:xfrm>
            <a:off x="6247841" y="1521510"/>
            <a:ext cx="2347726" cy="2067996"/>
          </a:xfrm>
          <a:custGeom>
            <a:avLst/>
            <a:gdLst>
              <a:gd name="connsiteX0" fmla="*/ 0 w 2347726"/>
              <a:gd name="connsiteY0" fmla="*/ 0 h 2067996"/>
              <a:gd name="connsiteX1" fmla="*/ 2347726 w 2347726"/>
              <a:gd name="connsiteY1" fmla="*/ 0 h 2067996"/>
              <a:gd name="connsiteX2" fmla="*/ 2347726 w 2347726"/>
              <a:gd name="connsiteY2" fmla="*/ 2067996 h 2067996"/>
              <a:gd name="connsiteX3" fmla="*/ 0 w 2347726"/>
              <a:gd name="connsiteY3" fmla="*/ 2067996 h 20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726" h="2067996">
                <a:moveTo>
                  <a:pt x="0" y="0"/>
                </a:moveTo>
                <a:lnTo>
                  <a:pt x="2347726" y="0"/>
                </a:lnTo>
                <a:lnTo>
                  <a:pt x="2347726" y="2067996"/>
                </a:lnTo>
                <a:lnTo>
                  <a:pt x="0" y="2067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18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PSS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0625" y="1393458"/>
            <a:ext cx="4167739" cy="3388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69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3538"/>
            <a:ext cx="7772400" cy="443198"/>
          </a:xfrm>
        </p:spPr>
        <p:txBody>
          <a:bodyPr wrap="square"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200" b="0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5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2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08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795821"/>
            <a:ext cx="7772400" cy="530915"/>
          </a:xfrm>
        </p:spPr>
        <p:txBody>
          <a:bodyPr anchor="b" anchorCtr="0">
            <a:sp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3000" b="1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PSST00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438144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02341" y="209550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1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902341" y="1426719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2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902341" y="2643888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3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02341" y="3861057"/>
            <a:ext cx="1072894" cy="107289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accent4"/>
            </a:solidFill>
          </a:ln>
        </p:spPr>
        <p:txBody>
          <a:bodyPr lIns="0" tIns="91440" rIns="0" bIns="914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9750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8D0-D2CC-4F18-8566-63B92053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51" y="347180"/>
            <a:ext cx="8188979" cy="344415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pc="-23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48A73-2518-4CEC-8EE6-D89FF048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FFE-E81B-42C1-B40F-CD17794F274E}" type="datetime1">
              <a:rPr lang="en-GB" smtClean="0"/>
              <a:t>03/04/2025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51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54D6EA-31BE-4446-BC35-0773A46CE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9700" y="0"/>
            <a:ext cx="31698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407701"/>
            <a:ext cx="5260321" cy="344415"/>
          </a:xfr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200" y="1522800"/>
            <a:ext cx="5265000" cy="292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03/04/2025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5EC88-8F80-44A8-A705-997B8C625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0" y="827721"/>
            <a:ext cx="5265000" cy="4347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i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6F194-509B-4779-AD1D-EF4415ADD63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1965F-B554-4AA0-81B3-29AF6FE5E6B2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F0239-E5B4-4E9C-8223-A7538087AE6E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B5722-C5DB-4D8E-905A-800A8F2C0A43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E521B-150F-4DFD-AA65-B4ECF84EBDCA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1E27E-C935-473F-9E89-19603CD73705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987782-779A-4080-9FF5-0569CE5AC79E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95BC25-64E8-4400-B203-D56D88FB899C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6D615C-F1A5-4749-B113-C81E45F68845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E13C2A-29F5-4482-8A5F-715AA2E26650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61CD8-1181-46B6-8ECB-CEB9C6C03030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2489D6-5561-40ED-B3A8-6B52987684E0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B5C59-20EF-4298-8EC0-47C1C6BD708F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B37F8-46DE-4ABE-83B9-0899F2CA5D3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2DA69D-47B1-4C14-9FB7-D84A5CDB71D3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FD8F49-55D2-4CE9-A7A4-477F8483FEA5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41AC54-AC60-43D1-A61E-04732088CA3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A2DB3-BE2A-430E-9937-96A1F5A1C29A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15CE5-CEB7-498A-B6E5-7DBF8452A1DF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F9A9D3-AF38-4142-92B4-59DC3D1CCD09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E94821-250D-4A32-9E85-8454663A5398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187723-0F47-48F2-90C4-12EB844FAFDB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“Traffic Light” Red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16A55C-C023-458F-B248-7BD5B4B02CFA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9703B-A286-4D29-83C6-30CFC0EFB175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“Traffic Light” Green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979817-E064-437C-9A0A-D00CBC9DA890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CF737F-39AB-4E99-880D-FEA90939DB5E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FB61E3-F46A-4B7E-91F9-7CE9984A12AC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48D49F-4B20-4A39-AA71-50BDBA01D545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A8CE17B-F376-438D-AB7D-C9FCFD25A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CB5EE6B-0753-45BE-ABB1-D936A5D11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3492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F61-95FC-4839-92E2-66D244D7B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3"/>
            <a:ext cx="818897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8128-A06A-45BD-BED2-792BA37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1" y="1111050"/>
            <a:ext cx="8188979" cy="2921400"/>
          </a:xfrm>
        </p:spPr>
        <p:txBody>
          <a:bodyPr>
            <a:noAutofit/>
          </a:bodyPr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5F7F-D9D7-4CEC-97C6-44B5B474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57B-397A-4F1D-9338-194A61C01505}" type="datetime1">
              <a:rPr lang="en-GB" smtClean="0"/>
              <a:t>03/04/2025</a:t>
            </a:fld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170DE-58E3-4C43-B7DB-AE7AEC84F016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“Traffic Light” Green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9CACF0-B727-41BC-9BC2-D33EFF7AFF64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0C079-DE03-4DCB-A0CB-A7142580761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833C3-6FC8-47FD-B564-0848265D2E39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170A11-1F6D-4402-BA9A-6CA07236C192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B754D9C-D64A-489D-8D29-EB560A43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93FB29-9968-48E3-AFCD-CF3C00A49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1148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F678-1870-40FF-A192-7A906056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217237"/>
            <a:ext cx="6112800" cy="762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CAD-CE98-4D18-853A-FCC4FA60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994588"/>
            <a:ext cx="3982500" cy="3046850"/>
          </a:xfrm>
        </p:spPr>
        <p:txBody>
          <a:bodyPr/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1B8BD-C11E-483B-810C-AB6C855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EAD-F4FA-4F1B-B5CE-A6EBAF2F45F8}" type="datetime1">
              <a:rPr lang="en-GB" smtClean="0"/>
              <a:t>03/04/2025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C0FB-CDDF-4214-9938-506F2358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200" y="4444201"/>
            <a:ext cx="5400000" cy="26217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Twitter banner goes here (insert via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73A7-A687-45BD-AF07-B460BFC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200" y="4444201"/>
            <a:ext cx="224100" cy="262173"/>
          </a:xfrm>
          <a:prstGeom prst="rect">
            <a:avLst/>
          </a:prstGeom>
        </p:spPr>
        <p:txBody>
          <a:bodyPr/>
          <a:lstStyle/>
          <a:p>
            <a:fld id="{382E362F-ED49-41C0-A000-D3F9863056E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6A8B-E6BC-4DDA-94CF-F50A93FBB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584" y="995472"/>
            <a:ext cx="3865500" cy="3550500"/>
          </a:xfrm>
        </p:spPr>
        <p:txBody>
          <a:bodyPr/>
          <a:lstStyle>
            <a:lvl2pPr marL="242994" indent="-242994">
              <a:buFontTx/>
              <a:buBlip>
                <a:blip r:embed="rId2"/>
              </a:buBlip>
              <a:defRPr/>
            </a:lvl2pPr>
            <a:lvl3pPr marL="593985" indent="-242994">
              <a:buClr>
                <a:schemeClr val="accent2"/>
              </a:buClr>
              <a:buFont typeface="Arial" panose="020B0604020202020204" pitchFamily="34" charset="0"/>
              <a:buChar char="●"/>
              <a:defRPr/>
            </a:lvl3pPr>
            <a:lvl4pPr marL="944977" indent="-242994">
              <a:buClr>
                <a:schemeClr val="accent4"/>
              </a:buClr>
              <a:buFont typeface="Arial" panose="020B0604020202020204" pitchFamily="34" charset="0"/>
              <a:buChar char="●"/>
              <a:defRPr/>
            </a:lvl4pPr>
            <a:lvl5pPr marL="1241969" indent="-242994">
              <a:buClr>
                <a:schemeClr val="accent3"/>
              </a:buClr>
              <a:buFont typeface="Wingdings" panose="05000000000000000000" pitchFamily="2" charset="2"/>
              <a:buChar char="w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A34A7-ADEE-46C8-AB4E-7DB2FECE4206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806697-8310-46CF-A2D9-62765A77424F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CC45E-7363-466D-9ABD-D5AF33E436D4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ED0FF-42B6-45F1-8DD4-A87C630C87D5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CF9B-C3C8-42FA-BDF0-C0B6301B7F7B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68575-9504-4E1F-B6E2-BABBBF1D83F7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EC9D8-4FB6-42A6-834F-1673DE9D7CE4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C06D0-1A7E-4BB0-BAD2-482E8BC3C16B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39CA3-8028-47D6-AE4B-B9C00F9152F6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66E6A-55B7-4306-8DEA-18828523CB7E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E3FD7-885C-45DC-9787-1EE9A61C423B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7E70C-EAB2-4993-957B-C23A1E47998A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18DF3-2F38-465C-95B4-1A47DDEFDA22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FB8E1-2D41-4A69-ACE3-55ED33966FA5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D66B9-F6E8-406E-9B4F-600AAC9A0510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BEE46-3C77-4C27-BFCB-FE3119AFB513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3F5A9-3A83-4097-BF74-32E46BFC398F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76AF4E-EF0C-4E08-B061-6E4E20A9F34F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6587CA-DCE2-4176-A43D-90336DB8E3A1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1F174-0E6D-4C82-B58C-DB80372AC532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0627D-FF96-4A37-85D7-273F1F85A5F6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38A003-CD28-4797-BB06-CE8AEC9A3D46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“Traffic Light” Red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154D31-E65C-4CDA-AB2E-073505A3E674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EFBD6-32D8-48CE-8718-7310EFD3CEC4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“Traffic Light” Green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8461C0-C5E0-40F7-A937-B072A7B3DF95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D78448-5188-4014-8F3B-C80A7BE48DFF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6BDDF6-E817-4FF6-884E-A2102B09A61B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3AB395-8FD7-4547-AD1C-470BCF843617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CD67E1-3370-4846-A944-EDBF38661C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AD4455-9EB3-44F3-8069-19DB0A903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385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solidFill>
          <a:srgbClr val="C9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7464-7001-425C-9024-658B72E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C80-B493-4FDB-B52A-90D09EDE39B5}" type="datetime1">
              <a:rPr lang="en-GB" smtClean="0"/>
              <a:t>03/04/2025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70CFC1-2ED0-44A2-A18D-10BF608D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2269" y="715500"/>
            <a:ext cx="2519465" cy="19764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EF50F85-FFFB-4245-A020-80B85BD5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09447"/>
            <a:ext cx="8188979" cy="1171800"/>
          </a:xfrm>
        </p:spPr>
        <p:txBody>
          <a:bodyPr/>
          <a:lstStyle>
            <a:lvl1pPr algn="ctr">
              <a:lnSpc>
                <a:spcPct val="83000"/>
              </a:lnSpc>
              <a:defRPr sz="5250" spc="-15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98E056-3937-4169-AE2D-EE93B5EE00CA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D50B-A8B5-490E-B079-8C4105A64130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DE972-FC02-4140-9BF4-C985421A6FC9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8D1B0C-FEC6-4B11-B3CF-8B629721BD02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C585C-9BC0-43D1-9F24-07F58E0F4AE6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F372BE-6B68-4A09-98B0-CA09CDE8EF50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35028-7341-4D0C-8DE3-742DD980950F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55EE25-B3AA-40B5-A185-48B5F3D999AA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7E911E-CE88-44A9-9C03-D469191719B9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DE5215-6FD9-46AE-B549-49A0EC898C99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77BF78-A7EC-4CEE-8AC0-80BC4BA5D176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31DA3-B141-40C2-B1BD-9F5BA085D252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D2274A-E7AF-4324-B0D2-2E4F4DFC869D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7ADA5-0380-43BB-B05D-2C2BE87D06DC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224BF-1A38-4ADB-A5FF-A0FFE6F167CE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29095-581C-4788-A5F4-FBFB6CB719BA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8F1557-E759-4850-B75A-24FEBFB8277A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E6D27-6C52-49DB-8A29-A6694EF3F365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52EBE8-1D3F-494B-B59E-A2B90AA922C8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2CD7A-AC9F-4881-9BE7-D80A7E6BEB66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645850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(Fi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874" y="3844354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D755-1F30-4E4A-B343-29C2EFE796EF}"/>
              </a:ext>
            </a:extLst>
          </p:cNvPr>
          <p:cNvSpPr txBox="1"/>
          <p:nvPr/>
        </p:nvSpPr>
        <p:spPr>
          <a:xfrm>
            <a:off x="4684500" y="919622"/>
            <a:ext cx="39798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4500" kern="1200" spc="-38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4DD8D235-324C-42DE-A51B-2F3374CA5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4500" y="3249674"/>
            <a:ext cx="135000" cy="135000"/>
          </a:xfrm>
          <a:prstGeom prst="rect">
            <a:avLst/>
          </a:prstGeom>
        </p:spPr>
      </p:pic>
      <p:pic>
        <p:nvPicPr>
          <p:cNvPr id="39" name="Picture 28">
            <a:extLst>
              <a:ext uri="{FF2B5EF4-FFF2-40B4-BE49-F238E27FC236}">
                <a16:creationId xmlns:a16="http://schemas.microsoft.com/office/drawing/2014/main" id="{36A172C8-219B-4F43-B10F-88CCA59BA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84500" y="3068756"/>
            <a:ext cx="135000" cy="135000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D569889E-38F9-4217-8E06-346B755EB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84500" y="2887837"/>
            <a:ext cx="135000" cy="135000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D5EA56F4-273E-40E4-810D-ABC5E8099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4500" y="2706918"/>
            <a:ext cx="135000" cy="135000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4D18A44B-8B34-4A4B-8682-392C240A59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682348" y="3430594"/>
            <a:ext cx="135000" cy="135000"/>
          </a:xfrm>
          <a:prstGeom prst="rect">
            <a:avLst/>
          </a:prstGeom>
        </p:spPr>
      </p:pic>
      <p:sp>
        <p:nvSpPr>
          <p:cNvPr id="49" name="TextBox 48">
            <a:hlinkClick r:id="rId14"/>
            <a:extLst>
              <a:ext uri="{FF2B5EF4-FFF2-40B4-BE49-F238E27FC236}">
                <a16:creationId xmlns:a16="http://schemas.microsoft.com/office/drawing/2014/main" id="{3CF92DB0-6147-45B7-926C-B6480F0C4FD0}"/>
              </a:ext>
            </a:extLst>
          </p:cNvPr>
          <p:cNvSpPr txBox="1"/>
          <p:nvPr/>
        </p:nvSpPr>
        <p:spPr>
          <a:xfrm>
            <a:off x="4958116" y="343059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youtube.com/c/</a:t>
            </a:r>
            <a:r>
              <a:rPr kumimoji="0" lang="en-GB" sz="1050" b="0" i="0" u="none" strike="noStrike" kern="1200" cap="none" spc="-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ukhca</a:t>
            </a:r>
            <a:endParaRPr kumimoji="0" lang="en-GB" sz="1050" b="0" i="0" u="none" strike="noStrike" kern="1200" cap="none" spc="-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TextBox 49">
            <a:hlinkClick r:id="rId15"/>
            <a:extLst>
              <a:ext uri="{FF2B5EF4-FFF2-40B4-BE49-F238E27FC236}">
                <a16:creationId xmlns:a16="http://schemas.microsoft.com/office/drawing/2014/main" id="{A5024A4F-6EFF-433B-89A5-A122AC8358D8}"/>
              </a:ext>
            </a:extLst>
          </p:cNvPr>
          <p:cNvSpPr txBox="1"/>
          <p:nvPr/>
        </p:nvSpPr>
        <p:spPr>
          <a:xfrm>
            <a:off x="4958116" y="3249674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facebook.com/</a:t>
            </a:r>
            <a:r>
              <a:rPr kumimoji="0" lang="en-GB" sz="1050" b="0" i="0" u="none" strike="noStrike" kern="1200" cap="none" spc="-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1" name="TextBox 50">
            <a:hlinkClick r:id="rId16"/>
            <a:extLst>
              <a:ext uri="{FF2B5EF4-FFF2-40B4-BE49-F238E27FC236}">
                <a16:creationId xmlns:a16="http://schemas.microsoft.com/office/drawing/2014/main" id="{3749F0C3-4B00-45CC-8F2C-0273C53DDE19}"/>
              </a:ext>
            </a:extLst>
          </p:cNvPr>
          <p:cNvSpPr txBox="1"/>
          <p:nvPr/>
        </p:nvSpPr>
        <p:spPr>
          <a:xfrm>
            <a:off x="4958116" y="3068756"/>
            <a:ext cx="3713207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instagram.com/</a:t>
            </a:r>
            <a:r>
              <a:rPr kumimoji="0" lang="en-GB" sz="1050" b="0" i="0" u="none" strike="noStrike" kern="1200" cap="none" spc="-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endParaRPr kumimoji="0" lang="en-GB" sz="1050" b="0" i="0" u="none" strike="noStrike" kern="1200" cap="none" spc="-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Box 51">
            <a:hlinkClick r:id="rId17"/>
            <a:extLst>
              <a:ext uri="{FF2B5EF4-FFF2-40B4-BE49-F238E27FC236}">
                <a16:creationId xmlns:a16="http://schemas.microsoft.com/office/drawing/2014/main" id="{1079493F-FE37-414C-86E0-0233D08A4C03}"/>
              </a:ext>
            </a:extLst>
          </p:cNvPr>
          <p:cNvSpPr txBox="1"/>
          <p:nvPr/>
        </p:nvSpPr>
        <p:spPr>
          <a:xfrm>
            <a:off x="4958116" y="2887837"/>
            <a:ext cx="3713207" cy="1681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linkedin.com/company/</a:t>
            </a:r>
            <a:r>
              <a:rPr kumimoji="0" lang="en-GB" sz="1050" b="0" i="0" u="none" strike="noStrike" kern="1200" cap="none" spc="-8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homecareassociation</a:t>
            </a:r>
            <a:r>
              <a:rPr kumimoji="0" lang="en-GB" sz="105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</a:p>
        </p:txBody>
      </p:sp>
      <p:sp>
        <p:nvSpPr>
          <p:cNvPr id="55" name="TextBox 54">
            <a:hlinkClick r:id="rId18"/>
            <a:extLst>
              <a:ext uri="{FF2B5EF4-FFF2-40B4-BE49-F238E27FC236}">
                <a16:creationId xmlns:a16="http://schemas.microsoft.com/office/drawing/2014/main" id="{DA31F9CC-3A71-4D93-9AEC-477CC5B9D3D1}"/>
              </a:ext>
            </a:extLst>
          </p:cNvPr>
          <p:cNvSpPr txBox="1"/>
          <p:nvPr/>
        </p:nvSpPr>
        <p:spPr>
          <a:xfrm>
            <a:off x="4958116" y="2730658"/>
            <a:ext cx="1057005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@homecareassn</a:t>
            </a:r>
          </a:p>
        </p:txBody>
      </p:sp>
      <p:sp>
        <p:nvSpPr>
          <p:cNvPr id="56" name="TextBox 55">
            <a:hlinkClick r:id="rId19"/>
            <a:extLst>
              <a:ext uri="{FF2B5EF4-FFF2-40B4-BE49-F238E27FC236}">
                <a16:creationId xmlns:a16="http://schemas.microsoft.com/office/drawing/2014/main" id="{909FA053-193D-4682-A486-6F284E9A588F}"/>
              </a:ext>
            </a:extLst>
          </p:cNvPr>
          <p:cNvSpPr txBox="1"/>
          <p:nvPr/>
        </p:nvSpPr>
        <p:spPr>
          <a:xfrm>
            <a:off x="4689874" y="2009695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	policy@homecareassociation.org.uk</a:t>
            </a:r>
          </a:p>
        </p:txBody>
      </p:sp>
      <p:sp>
        <p:nvSpPr>
          <p:cNvPr id="57" name="TextBox 56">
            <a:hlinkClick r:id="rId20"/>
            <a:extLst>
              <a:ext uri="{FF2B5EF4-FFF2-40B4-BE49-F238E27FC236}">
                <a16:creationId xmlns:a16="http://schemas.microsoft.com/office/drawing/2014/main" id="{700CC859-DFE7-4404-B390-F4E441230E41}"/>
              </a:ext>
            </a:extLst>
          </p:cNvPr>
          <p:cNvSpPr txBox="1"/>
          <p:nvPr/>
        </p:nvSpPr>
        <p:spPr>
          <a:xfrm>
            <a:off x="4689874" y="2190614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	020 8661 8188</a:t>
            </a:r>
          </a:p>
        </p:txBody>
      </p:sp>
      <p:sp>
        <p:nvSpPr>
          <p:cNvPr id="58" name="TextBox 57">
            <a:hlinkClick r:id="rId21"/>
            <a:extLst>
              <a:ext uri="{FF2B5EF4-FFF2-40B4-BE49-F238E27FC236}">
                <a16:creationId xmlns:a16="http://schemas.microsoft.com/office/drawing/2014/main" id="{30FE7EE2-B1A5-45B1-8149-DF0BA6770A06}"/>
              </a:ext>
            </a:extLst>
          </p:cNvPr>
          <p:cNvSpPr txBox="1"/>
          <p:nvPr/>
        </p:nvSpPr>
        <p:spPr>
          <a:xfrm>
            <a:off x="4689875" y="2371532"/>
            <a:ext cx="3981449" cy="10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075" algn="l"/>
              </a:tabLst>
              <a:defRPr/>
            </a:pPr>
            <a:r>
              <a:rPr kumimoji="0" lang="en-GB" sz="105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	www.homecareassociation.org.uk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CE2D6D-F705-4450-A50B-0C9097A5868F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026785-6A44-4644-8541-0A01E9D5B394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71B740-07DF-4ADC-9F75-3CD71348DEC3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A2AA18-AF8B-4788-8F03-D6A0EDA98F5D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BFF78D2-1442-4A4F-BAC7-2D6451857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922A6A-9705-46C9-9669-2CCA2B43E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47716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3F5F4F-AA09-4EFA-ADBC-E277961EC6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529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D257-35F7-4E81-93C4-59EF12E8B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500" y="922799"/>
            <a:ext cx="3979800" cy="5238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AFB52-7733-44E0-9A77-F3B3DB27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500" y="2852140"/>
            <a:ext cx="3979800" cy="58932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2000"/>
              </a:lnSpc>
              <a:spcAft>
                <a:spcPts val="0"/>
              </a:spcAft>
              <a:buNone/>
              <a:tabLst>
                <a:tab pos="248394" algn="l"/>
              </a:tabLst>
              <a:defRPr sz="10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4649CC-0F92-44F0-BFD6-12A71740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4501" y="3993300"/>
            <a:ext cx="1057005" cy="672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3B0E5D-5978-4F7C-A822-8AE53025119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FFCD-E3E3-481E-8070-944A5D80392B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56BA-A4EF-4D46-B8BC-6F913B2DC207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67B46-3B56-4868-A58E-B34E21B8E839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8788C-1F8C-49DC-83E3-0D4B882E02BF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DE748E-34AC-4A70-A9FF-C4EDCDB805AC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642215-DEBB-4887-8722-A33391B82701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2A4DE-3144-42E1-B768-0808CFF84BA3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C71E4-23E8-42AE-B258-02241E66B700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C7410-AA2C-4E39-9B99-F332D4BAEB62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79E4-2B16-48FC-A7EE-7B5158DE131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Pastel Yellow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68B75C-F18F-464F-96AB-14054F3BC104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Pale Orange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0B98E-F10A-4A85-BE88-DB4201E8ED69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6C074-B355-44BF-B19F-3706BA6CF3C9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Coral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7DC20-D999-450B-8732-1BB7375467E2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Orange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7F5020-B6C3-4D85-A43E-AD9E560CB346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Purple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BEEBE9-D552-4174-A0DC-BAD5A4CAF77B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Dark Purple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095A6-8B26-47E4-80AD-F70716365BF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Soft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07F60-CDE1-44EB-A89C-78A2E94FC68B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Infographic Green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BD918-957A-46BE-9331-0FF83CD40D3C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1421508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18D5D-A7C8-4E8D-9312-170D2428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1" y="302994"/>
            <a:ext cx="8188979" cy="3444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017CC-B376-404C-8084-4F8256EAD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432" y="1062010"/>
            <a:ext cx="8188979" cy="292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0405-A4C4-4FE3-94D5-2E3D43D16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916" y="54363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8949-BC12-489D-8B29-6D67946C9D2D}" type="datetime1">
              <a:rPr lang="en-GB" smtClean="0"/>
              <a:t>03/04/2025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6A13-8B37-48B6-86EE-5EC9E366EE10}"/>
              </a:ext>
            </a:extLst>
          </p:cNvPr>
          <p:cNvSpPr/>
          <p:nvPr/>
        </p:nvSpPr>
        <p:spPr>
          <a:xfrm>
            <a:off x="-553501" y="1"/>
            <a:ext cx="475201" cy="47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2FC1D5-925F-4C16-8058-F1F20D97CD72}"/>
              </a:ext>
            </a:extLst>
          </p:cNvPr>
          <p:cNvSpPr/>
          <p:nvPr/>
        </p:nvSpPr>
        <p:spPr>
          <a:xfrm>
            <a:off x="-553501" y="519388"/>
            <a:ext cx="475201" cy="47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5AAE74-9476-43D2-A094-16551229CB36}"/>
              </a:ext>
            </a:extLst>
          </p:cNvPr>
          <p:cNvSpPr/>
          <p:nvPr/>
        </p:nvSpPr>
        <p:spPr>
          <a:xfrm>
            <a:off x="-553501" y="1558160"/>
            <a:ext cx="475201" cy="47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962852-FA98-45A1-8155-0221F23E72EE}"/>
              </a:ext>
            </a:extLst>
          </p:cNvPr>
          <p:cNvSpPr/>
          <p:nvPr/>
        </p:nvSpPr>
        <p:spPr>
          <a:xfrm>
            <a:off x="-553501" y="1038774"/>
            <a:ext cx="475201" cy="4752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CD985-9231-4D6C-BE42-3E050F4A5E08}"/>
              </a:ext>
            </a:extLst>
          </p:cNvPr>
          <p:cNvSpPr/>
          <p:nvPr/>
        </p:nvSpPr>
        <p:spPr>
          <a:xfrm>
            <a:off x="-553501" y="2077546"/>
            <a:ext cx="475201" cy="47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A8D2D7-5B9F-4480-890B-06FC30B30BBF}"/>
              </a:ext>
            </a:extLst>
          </p:cNvPr>
          <p:cNvSpPr/>
          <p:nvPr/>
        </p:nvSpPr>
        <p:spPr>
          <a:xfrm>
            <a:off x="-553501" y="2596933"/>
            <a:ext cx="475201" cy="47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204D0-AD85-47A2-A710-3BE075C89118}"/>
              </a:ext>
            </a:extLst>
          </p:cNvPr>
          <p:cNvSpPr/>
          <p:nvPr/>
        </p:nvSpPr>
        <p:spPr>
          <a:xfrm>
            <a:off x="-553501" y="4155091"/>
            <a:ext cx="475201" cy="475201"/>
          </a:xfrm>
          <a:prstGeom prst="rect">
            <a:avLst/>
          </a:prstGeom>
          <a:solidFill>
            <a:srgbClr val="59D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A8A991-3204-47F8-951E-9E3D76C9DD61}"/>
              </a:ext>
            </a:extLst>
          </p:cNvPr>
          <p:cNvSpPr/>
          <p:nvPr/>
        </p:nvSpPr>
        <p:spPr>
          <a:xfrm>
            <a:off x="-553501" y="3116319"/>
            <a:ext cx="475201" cy="475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7476AF-F10F-40C1-B4FA-596C50453001}"/>
              </a:ext>
            </a:extLst>
          </p:cNvPr>
          <p:cNvSpPr/>
          <p:nvPr/>
        </p:nvSpPr>
        <p:spPr>
          <a:xfrm>
            <a:off x="-553501" y="4674476"/>
            <a:ext cx="475201" cy="475201"/>
          </a:xfrm>
          <a:prstGeom prst="rect">
            <a:avLst/>
          </a:prstGeom>
          <a:solidFill>
            <a:srgbClr val="FF6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E2BF07-81EF-4178-B0F5-0B1B3B9DDFC5}"/>
              </a:ext>
            </a:extLst>
          </p:cNvPr>
          <p:cNvSpPr/>
          <p:nvPr/>
        </p:nvSpPr>
        <p:spPr>
          <a:xfrm>
            <a:off x="-553501" y="3635705"/>
            <a:ext cx="475201" cy="475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19465-E9E2-41C8-A4F9-665C44E64A63}"/>
              </a:ext>
            </a:extLst>
          </p:cNvPr>
          <p:cNvSpPr txBox="1"/>
          <p:nvPr/>
        </p:nvSpPr>
        <p:spPr>
          <a:xfrm>
            <a:off x="-1690851" y="133727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Pastel Yellow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5CF644-D357-4322-B834-72D9F50A252E}"/>
              </a:ext>
            </a:extLst>
          </p:cNvPr>
          <p:cNvSpPr txBox="1"/>
          <p:nvPr/>
        </p:nvSpPr>
        <p:spPr>
          <a:xfrm>
            <a:off x="-1690851" y="653113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Pale Orange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EB561-7598-4D2E-9FC2-8BD1816FAD9E}"/>
              </a:ext>
            </a:extLst>
          </p:cNvPr>
          <p:cNvSpPr txBox="1"/>
          <p:nvPr/>
        </p:nvSpPr>
        <p:spPr>
          <a:xfrm>
            <a:off x="-1690851" y="1172499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60B14C-8C65-4CB4-B140-78CF76BDB4EE}"/>
              </a:ext>
            </a:extLst>
          </p:cNvPr>
          <p:cNvSpPr txBox="1"/>
          <p:nvPr/>
        </p:nvSpPr>
        <p:spPr>
          <a:xfrm>
            <a:off x="-1690851" y="1691884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Coral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891DBB-F003-4178-B0FB-4CB7BE194994}"/>
              </a:ext>
            </a:extLst>
          </p:cNvPr>
          <p:cNvSpPr txBox="1"/>
          <p:nvPr/>
        </p:nvSpPr>
        <p:spPr>
          <a:xfrm>
            <a:off x="-1690851" y="2211271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Orange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AD430-0639-420F-BFD9-7D801084A98E}"/>
              </a:ext>
            </a:extLst>
          </p:cNvPr>
          <p:cNvSpPr txBox="1"/>
          <p:nvPr/>
        </p:nvSpPr>
        <p:spPr>
          <a:xfrm>
            <a:off x="-1690851" y="2730658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Purple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236D9-5ABB-422C-83DB-B5E4315EF75F}"/>
              </a:ext>
            </a:extLst>
          </p:cNvPr>
          <p:cNvSpPr txBox="1"/>
          <p:nvPr/>
        </p:nvSpPr>
        <p:spPr>
          <a:xfrm>
            <a:off x="-1690851" y="3250044"/>
            <a:ext cx="10326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Dark Purple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C75CD-F415-4D51-8855-FE0CD9498908}"/>
              </a:ext>
            </a:extLst>
          </p:cNvPr>
          <p:cNvSpPr txBox="1"/>
          <p:nvPr/>
        </p:nvSpPr>
        <p:spPr>
          <a:xfrm>
            <a:off x="-1690851" y="3769430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Soft Blue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300FEB-BD52-4E68-9856-FCC383AFC5F0}"/>
              </a:ext>
            </a:extLst>
          </p:cNvPr>
          <p:cNvSpPr txBox="1"/>
          <p:nvPr/>
        </p:nvSpPr>
        <p:spPr>
          <a:xfrm>
            <a:off x="-2242643" y="4288817"/>
            <a:ext cx="15844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Infographic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E3A4A-0759-48DF-89DC-683C4259FC67}"/>
              </a:ext>
            </a:extLst>
          </p:cNvPr>
          <p:cNvSpPr txBox="1"/>
          <p:nvPr/>
        </p:nvSpPr>
        <p:spPr>
          <a:xfrm>
            <a:off x="-1690851" y="4808202"/>
            <a:ext cx="1032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Pink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9067EB-8FA5-4306-BAE0-0F1366700033}"/>
              </a:ext>
            </a:extLst>
          </p:cNvPr>
          <p:cNvSpPr/>
          <p:nvPr/>
        </p:nvSpPr>
        <p:spPr>
          <a:xfrm>
            <a:off x="-553501" y="5194738"/>
            <a:ext cx="475201" cy="475201"/>
          </a:xfrm>
          <a:prstGeom prst="rect">
            <a:avLst/>
          </a:prstGeom>
          <a:solidFill>
            <a:srgbClr val="FF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2A1245-D6D0-4A2B-999D-6E13667E64BA}"/>
              </a:ext>
            </a:extLst>
          </p:cNvPr>
          <p:cNvSpPr txBox="1"/>
          <p:nvPr/>
        </p:nvSpPr>
        <p:spPr>
          <a:xfrm>
            <a:off x="-2420007" y="5328463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“Traffic Light” Red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409989-4977-461F-B05B-6DC96A5DC3FB}"/>
              </a:ext>
            </a:extLst>
          </p:cNvPr>
          <p:cNvSpPr/>
          <p:nvPr/>
        </p:nvSpPr>
        <p:spPr>
          <a:xfrm>
            <a:off x="-553501" y="5722883"/>
            <a:ext cx="475201" cy="475201"/>
          </a:xfrm>
          <a:prstGeom prst="rect">
            <a:avLst/>
          </a:prstGeom>
          <a:solidFill>
            <a:srgbClr val="9BE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B7074C-D07B-4A74-8C72-693187FB10FF}"/>
              </a:ext>
            </a:extLst>
          </p:cNvPr>
          <p:cNvSpPr txBox="1"/>
          <p:nvPr/>
        </p:nvSpPr>
        <p:spPr>
          <a:xfrm>
            <a:off x="-2420007" y="5856607"/>
            <a:ext cx="1761797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800" dirty="0">
                <a:latin typeface="+mj-lt"/>
              </a:rPr>
              <a:t>“Traffic Light” Green</a:t>
            </a:r>
          </a:p>
          <a:p>
            <a:pPr algn="r"/>
            <a:r>
              <a:rPr lang="en-GB" sz="900" dirty="0">
                <a:latin typeface="+mj-lt"/>
              </a:rPr>
              <a:t>(only for use in stacked bar chart)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56C314-E296-4B61-8A3F-140705A552E8}"/>
              </a:ext>
            </a:extLst>
          </p:cNvPr>
          <p:cNvCxnSpPr>
            <a:cxnSpLocks/>
          </p:cNvCxnSpPr>
          <p:nvPr userDrawn="1"/>
        </p:nvCxnSpPr>
        <p:spPr>
          <a:xfrm>
            <a:off x="46791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7E1C12-0DDB-4923-A2CD-993F00512ECC}"/>
              </a:ext>
            </a:extLst>
          </p:cNvPr>
          <p:cNvCxnSpPr>
            <a:cxnSpLocks/>
          </p:cNvCxnSpPr>
          <p:nvPr userDrawn="1"/>
        </p:nvCxnSpPr>
        <p:spPr>
          <a:xfrm>
            <a:off x="8676086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88D695-E8D6-48AA-BA9B-5931E4C21E5B}"/>
              </a:ext>
            </a:extLst>
          </p:cNvPr>
          <p:cNvCxnSpPr>
            <a:cxnSpLocks/>
          </p:cNvCxnSpPr>
          <p:nvPr userDrawn="1"/>
        </p:nvCxnSpPr>
        <p:spPr>
          <a:xfrm rot="-5400000">
            <a:off x="-207531" y="1032991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F241E6-9C02-424F-B204-A7EBFE73C863}"/>
              </a:ext>
            </a:extLst>
          </p:cNvPr>
          <p:cNvCxnSpPr>
            <a:cxnSpLocks/>
          </p:cNvCxnSpPr>
          <p:nvPr userDrawn="1"/>
        </p:nvCxnSpPr>
        <p:spPr>
          <a:xfrm rot="-5400000">
            <a:off x="-207531" y="4489375"/>
            <a:ext cx="0" cy="27003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283856-1E94-425F-BFB5-5B148F718EB0}"/>
              </a:ext>
            </a:extLst>
          </p:cNvPr>
          <p:cNvCxnSpPr>
            <a:cxnSpLocks/>
          </p:cNvCxnSpPr>
          <p:nvPr userDrawn="1"/>
        </p:nvCxnSpPr>
        <p:spPr>
          <a:xfrm>
            <a:off x="4572000" y="-344574"/>
            <a:ext cx="0" cy="27003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619BF-1DDA-4102-B498-8DD2EAB05F19}"/>
              </a:ext>
            </a:extLst>
          </p:cNvPr>
          <p:cNvGrpSpPr/>
          <p:nvPr userDrawn="1"/>
        </p:nvGrpSpPr>
        <p:grpSpPr>
          <a:xfrm>
            <a:off x="0" y="4706710"/>
            <a:ext cx="9144000" cy="432764"/>
            <a:chOff x="0" y="4706707"/>
            <a:chExt cx="9144000" cy="432763"/>
          </a:xfrm>
          <a:solidFill>
            <a:srgbClr val="C9E9E8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D9E0F6-BF67-4589-AFF1-53842E1C25D3}"/>
                </a:ext>
              </a:extLst>
            </p:cNvPr>
            <p:cNvSpPr/>
            <p:nvPr userDrawn="1"/>
          </p:nvSpPr>
          <p:spPr>
            <a:xfrm>
              <a:off x="0" y="4706707"/>
              <a:ext cx="9144000" cy="4327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077507-690F-4572-AD60-79DC475E3917}"/>
                </a:ext>
              </a:extLst>
            </p:cNvPr>
            <p:cNvSpPr txBox="1"/>
            <p:nvPr userDrawn="1"/>
          </p:nvSpPr>
          <p:spPr>
            <a:xfrm>
              <a:off x="395951" y="4830757"/>
              <a:ext cx="1160574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@homecareassn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39E22B-7492-476E-9039-7F3A8A467E2A}"/>
                </a:ext>
              </a:extLst>
            </p:cNvPr>
            <p:cNvSpPr txBox="1"/>
            <p:nvPr userDrawn="1"/>
          </p:nvSpPr>
          <p:spPr>
            <a:xfrm>
              <a:off x="6787662" y="4839622"/>
              <a:ext cx="2231292" cy="184666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GB" sz="12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homecareassociation.org.uk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1D48E81-470D-4D2F-9454-7E68148694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7" y="4859361"/>
              <a:ext cx="189767" cy="156099"/>
            </a:xfrm>
            <a:prstGeom prst="rect">
              <a:avLst/>
            </a:prstGeom>
            <a:grpFill/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8209BB1-E304-4AC3-A122-34397C8DD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15" y="4858744"/>
              <a:ext cx="177313" cy="1809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57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801" r:id="rId13"/>
    <p:sldLayoutId id="2147483805" r:id="rId14"/>
    <p:sldLayoutId id="2147483806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6" r:id="rId21"/>
    <p:sldLayoutId id="2147483817" r:id="rId22"/>
    <p:sldLayoutId id="2147483818" r:id="rId23"/>
    <p:sldLayoutId id="2147483819" r:id="rId24"/>
    <p:sldLayoutId id="2147483821" r:id="rId25"/>
    <p:sldLayoutId id="2147483824" r:id="rId26"/>
    <p:sldLayoutId id="2147483828" r:id="rId27"/>
    <p:sldLayoutId id="2147483834" r:id="rId28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2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42994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FontTx/>
        <a:buBlip>
          <a:blip r:embed="rId32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93985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2"/>
        </a:buClr>
        <a:buFont typeface="Proxima Nova" panose="02000506030000020004" pitchFamily="50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4977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3"/>
        </a:buClr>
        <a:buFont typeface="Proxima Nova" panose="02000506030000020004" pitchFamily="50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41969" indent="-242994" algn="l" defTabSz="685783" rtl="0" eaLnBrk="1" latinLnBrk="0" hangingPunct="1">
        <a:lnSpc>
          <a:spcPct val="90000"/>
        </a:lnSpc>
        <a:spcBef>
          <a:spcPts val="0"/>
        </a:spcBef>
        <a:spcAft>
          <a:spcPts val="1650"/>
        </a:spcAft>
        <a:buClr>
          <a:schemeClr val="accent4"/>
        </a:buClr>
        <a:buFont typeface="Wingdings" panose="05000000000000000000" pitchFamily="2" charset="2"/>
        <a:buChar char="w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96">
          <p15:clr>
            <a:srgbClr val="F26B43"/>
          </p15:clr>
        </p15:guide>
        <p15:guide id="4" pos="3740">
          <p15:clr>
            <a:srgbClr val="F26B43"/>
          </p15:clr>
        </p15:guide>
        <p15:guide id="5" pos="3939">
          <p15:clr>
            <a:srgbClr val="F26B43"/>
          </p15:clr>
        </p15:guide>
        <p15:guide id="6" pos="7283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orient="horz" pos="3923">
          <p15:clr>
            <a:srgbClr val="F26B43"/>
          </p15:clr>
        </p15:guide>
        <p15:guide id="11" orient="horz" pos="12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riped paper with a black background&#10;&#10;AI-generated content may be incorrect.">
            <a:extLst>
              <a:ext uri="{FF2B5EF4-FFF2-40B4-BE49-F238E27FC236}">
                <a16:creationId xmlns:a16="http://schemas.microsoft.com/office/drawing/2014/main" id="{0DEA3621-A2B2-4311-B42E-6DC34F8D6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6" y="721339"/>
            <a:ext cx="2339008" cy="4232490"/>
          </a:xfrm>
          <a:prstGeom prst="rect">
            <a:avLst/>
          </a:prstGeom>
          <a:effectLst>
            <a:outerShdw blurRad="289415" dist="182979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7096D2-9D9E-64DE-F26D-97965ABC0A1A}"/>
              </a:ext>
            </a:extLst>
          </p:cNvPr>
          <p:cNvSpPr txBox="1"/>
          <p:nvPr/>
        </p:nvSpPr>
        <p:spPr>
          <a:xfrm>
            <a:off x="2937125" y="2191253"/>
            <a:ext cx="503349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solidFill>
                  <a:srgbClr val="F47576"/>
                </a:solidFill>
                <a:latin typeface="Proxima Nova Light" panose="02000506030000020004" pitchFamily="2" charset="0"/>
              </a:rPr>
              <a:t>Benefits of Membership</a:t>
            </a:r>
          </a:p>
          <a:p>
            <a:pPr algn="l"/>
            <a:r>
              <a:rPr lang="en-US" sz="6000" dirty="0">
                <a:latin typeface="Utopia Std Display" panose="02040503060506020204" pitchFamily="18" charset="0"/>
              </a:rPr>
              <a:t>Practical help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BBD96DF-9D9F-F6EB-F6A7-CBBB7CF46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86" y="198568"/>
            <a:ext cx="1659512" cy="11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CB142-C20C-4893-6119-C76C37F49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AAF12FF4-A5CE-1D28-A6E6-F2DE9B33576C}"/>
              </a:ext>
            </a:extLst>
          </p:cNvPr>
          <p:cNvSpPr/>
          <p:nvPr/>
        </p:nvSpPr>
        <p:spPr>
          <a:xfrm rot="5400000">
            <a:off x="2158411" y="-894199"/>
            <a:ext cx="2881994" cy="7198825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74F3169-C386-1EF0-ED3D-3D0BB3227F10}"/>
              </a:ext>
            </a:extLst>
          </p:cNvPr>
          <p:cNvSpPr/>
          <p:nvPr/>
        </p:nvSpPr>
        <p:spPr>
          <a:xfrm>
            <a:off x="4411475" y="1619922"/>
            <a:ext cx="2217741" cy="2217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EFBF0-BE74-F7AF-75EA-BAEF25E3B7C6}"/>
              </a:ext>
            </a:extLst>
          </p:cNvPr>
          <p:cNvSpPr txBox="1"/>
          <p:nvPr/>
        </p:nvSpPr>
        <p:spPr>
          <a:xfrm>
            <a:off x="294427" y="479814"/>
            <a:ext cx="5892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272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Benefits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 Homecare Association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7576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membership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6F5180-5D2E-2028-63D1-1D11B77568B0}"/>
              </a:ext>
            </a:extLst>
          </p:cNvPr>
          <p:cNvGrpSpPr/>
          <p:nvPr/>
        </p:nvGrpSpPr>
        <p:grpSpPr>
          <a:xfrm>
            <a:off x="6816495" y="728139"/>
            <a:ext cx="1992582" cy="2002664"/>
            <a:chOff x="6816495" y="728139"/>
            <a:chExt cx="1992582" cy="200266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DE2BFA3-4A57-17C0-B273-409F7F30FF49}"/>
                </a:ext>
              </a:extLst>
            </p:cNvPr>
            <p:cNvSpPr/>
            <p:nvPr/>
          </p:nvSpPr>
          <p:spPr>
            <a:xfrm>
              <a:off x="6816495" y="728139"/>
              <a:ext cx="1897367" cy="20026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C77BDA-FBAA-BA44-A0C0-54D19EA0D833}"/>
                </a:ext>
              </a:extLst>
            </p:cNvPr>
            <p:cNvSpPr txBox="1"/>
            <p:nvPr/>
          </p:nvSpPr>
          <p:spPr>
            <a:xfrm>
              <a:off x="6996536" y="929625"/>
              <a:ext cx="123431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During</a:t>
              </a:r>
              <a:r>
                <a:rPr lang="en-US" sz="1400" dirty="0">
                  <a:solidFill>
                    <a:schemeClr val="bg1"/>
                  </a:solidFill>
                  <a:latin typeface="Proxima Nova Light" panose="02000506030000020004" pitchFamily="2" charset="0"/>
                </a:rPr>
                <a:t> 2023-24</a:t>
              </a:r>
              <a:endParaRPr lang="en-US" sz="1400" dirty="0">
                <a:latin typeface="Proxima Nova Light" panose="02000506030000020004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4DC92E-6B16-2A59-3A51-DBBBAAC41F49}"/>
                </a:ext>
              </a:extLst>
            </p:cNvPr>
            <p:cNvSpPr txBox="1"/>
            <p:nvPr/>
          </p:nvSpPr>
          <p:spPr>
            <a:xfrm>
              <a:off x="6948736" y="1290859"/>
              <a:ext cx="186034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8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18,000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7FB49F-348E-7B4A-8D5D-7C4AA4F2473B}"/>
                </a:ext>
              </a:extLst>
            </p:cNvPr>
            <p:cNvSpPr txBox="1"/>
            <p:nvPr/>
          </p:nvSpPr>
          <p:spPr>
            <a:xfrm>
              <a:off x="6996536" y="1956042"/>
              <a:ext cx="56105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DBS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74F011-7129-E584-EF67-24D7E4C394EF}"/>
                </a:ext>
              </a:extLst>
            </p:cNvPr>
            <p:cNvSpPr txBox="1"/>
            <p:nvPr/>
          </p:nvSpPr>
          <p:spPr>
            <a:xfrm>
              <a:off x="7315210" y="1142453"/>
              <a:ext cx="110927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we completed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D2F13B-A91F-C425-21B3-3081CE71648C}"/>
                </a:ext>
              </a:extLst>
            </p:cNvPr>
            <p:cNvSpPr txBox="1"/>
            <p:nvPr/>
          </p:nvSpPr>
          <p:spPr>
            <a:xfrm>
              <a:off x="7119176" y="2213065"/>
              <a:ext cx="153247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applications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695C5F9-F3C0-D67F-5A02-2D98AA920014}"/>
              </a:ext>
            </a:extLst>
          </p:cNvPr>
          <p:cNvSpPr txBox="1"/>
          <p:nvPr/>
        </p:nvSpPr>
        <p:spPr>
          <a:xfrm>
            <a:off x="269229" y="1452132"/>
            <a:ext cx="3820664" cy="245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800" dirty="0">
                <a:solidFill>
                  <a:srgbClr val="FF7272"/>
                </a:solidFill>
                <a:effectLst/>
                <a:latin typeface="Utopia Std Display" panose="0204050306050602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Reliable DBS checks</a:t>
            </a:r>
          </a:p>
          <a:p>
            <a:r>
              <a:rPr lang="en-GB" dirty="0">
                <a:latin typeface="Proxima Nova Light" panose="02000506030000020004" pitchFamily="2" charset="0"/>
              </a:rPr>
              <a:t>We have been delivering a quick, reliable, online disclosure and barring service in-house for over 20 years.</a:t>
            </a:r>
          </a:p>
          <a:p>
            <a:r>
              <a:rPr lang="en-GB" dirty="0">
                <a:latin typeface="Proxima Nova Light" panose="02000506030000020004" pitchFamily="2" charset="0"/>
              </a:rPr>
              <a:t>Our skilled and friendly team will make sure you are supported through the process, saving you time and increasing accuracy.</a:t>
            </a:r>
          </a:p>
        </p:txBody>
      </p:sp>
      <p:pic>
        <p:nvPicPr>
          <p:cNvPr id="8" name="Picture 7" descr="A magnifying glass and a person&#10;&#10;AI-generated content may be incorrect.">
            <a:extLst>
              <a:ext uri="{FF2B5EF4-FFF2-40B4-BE49-F238E27FC236}">
                <a16:creationId xmlns:a16="http://schemas.microsoft.com/office/drawing/2014/main" id="{ACB617EB-9E7A-FB99-88A6-E2F95967C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63" y="1721715"/>
            <a:ext cx="2217741" cy="19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BEF6B-53D1-4E26-F404-1B697C48D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E5AC68B4-5832-C8F5-C9CA-700252FAC73F}"/>
              </a:ext>
            </a:extLst>
          </p:cNvPr>
          <p:cNvSpPr/>
          <p:nvPr/>
        </p:nvSpPr>
        <p:spPr>
          <a:xfrm rot="5400000">
            <a:off x="2205372" y="-941160"/>
            <a:ext cx="2788072" cy="7198825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4C5DCD2-50F2-DB3C-1ABB-13969998893D}"/>
              </a:ext>
            </a:extLst>
          </p:cNvPr>
          <p:cNvSpPr/>
          <p:nvPr/>
        </p:nvSpPr>
        <p:spPr>
          <a:xfrm>
            <a:off x="4509025" y="1566318"/>
            <a:ext cx="2217741" cy="2217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6A0A3-6FC3-F309-CF77-0E71FD0D9A92}"/>
              </a:ext>
            </a:extLst>
          </p:cNvPr>
          <p:cNvSpPr txBox="1"/>
          <p:nvPr/>
        </p:nvSpPr>
        <p:spPr>
          <a:xfrm>
            <a:off x="294427" y="479814"/>
            <a:ext cx="5892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272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Benefits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 Homecare Association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7576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membership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FDA2D6-C6C8-80DF-6E89-D6AA746E27B4}"/>
              </a:ext>
            </a:extLst>
          </p:cNvPr>
          <p:cNvSpPr txBox="1"/>
          <p:nvPr/>
        </p:nvSpPr>
        <p:spPr>
          <a:xfrm>
            <a:off x="267463" y="1531409"/>
            <a:ext cx="3820664" cy="21790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800" dirty="0">
                <a:solidFill>
                  <a:srgbClr val="FF7272"/>
                </a:solidFill>
                <a:effectLst/>
                <a:latin typeface="Utopia Std Display" panose="0204050306050602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More value for less cost</a:t>
            </a:r>
          </a:p>
          <a:p>
            <a:pPr fontAlgn="auto"/>
            <a:r>
              <a:rPr lang="en-GB" dirty="0">
                <a:solidFill>
                  <a:srgbClr val="000000"/>
                </a:solidFill>
                <a:latin typeface="Proxima Nova Light" panose="02000506030000020004" pitchFamily="2" charset="0"/>
              </a:rPr>
              <a:t>Membership cost is based on the number of branches you have in membership:</a:t>
            </a:r>
          </a:p>
          <a:p>
            <a:pPr fontAlgn="auto"/>
            <a:r>
              <a:rPr lang="en-GB" dirty="0">
                <a:solidFill>
                  <a:srgbClr val="000000"/>
                </a:solidFill>
                <a:latin typeface="Proxima Nova Light" panose="02000506030000020004" pitchFamily="2" charset="0"/>
              </a:rPr>
              <a:t>First branch		£960</a:t>
            </a:r>
          </a:p>
          <a:p>
            <a:pPr fontAlgn="auto"/>
            <a:r>
              <a:rPr lang="en-GB" dirty="0">
                <a:solidFill>
                  <a:srgbClr val="000000"/>
                </a:solidFill>
                <a:latin typeface="Proxima Nova Light" panose="02000506030000020004" pitchFamily="2" charset="0"/>
              </a:rPr>
              <a:t>Second to twentieth	£540 each</a:t>
            </a:r>
          </a:p>
          <a:p>
            <a:pPr fontAlgn="auto"/>
            <a:r>
              <a:rPr lang="en-GB" dirty="0">
                <a:solidFill>
                  <a:srgbClr val="000000"/>
                </a:solidFill>
                <a:latin typeface="Proxima Nova Light" panose="02000506030000020004" pitchFamily="2" charset="0"/>
              </a:rPr>
              <a:t>Twenty first or more	£360 each</a:t>
            </a:r>
          </a:p>
        </p:txBody>
      </p:sp>
      <p:pic>
        <p:nvPicPr>
          <p:cNvPr id="12" name="Picture 11" descr="A pink and black logo&#10;&#10;AI-generated content may be incorrect.">
            <a:extLst>
              <a:ext uri="{FF2B5EF4-FFF2-40B4-BE49-F238E27FC236}">
                <a16:creationId xmlns:a16="http://schemas.microsoft.com/office/drawing/2014/main" id="{60DED785-625D-22AD-919F-97721E346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26" y="1705906"/>
            <a:ext cx="1270000" cy="1739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A84FA83-5350-155D-54BF-B0EEA391DF37}"/>
              </a:ext>
            </a:extLst>
          </p:cNvPr>
          <p:cNvGrpSpPr/>
          <p:nvPr/>
        </p:nvGrpSpPr>
        <p:grpSpPr>
          <a:xfrm>
            <a:off x="6816495" y="728139"/>
            <a:ext cx="1984490" cy="2002664"/>
            <a:chOff x="6816495" y="728139"/>
            <a:chExt cx="1984490" cy="200266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23D99CA-8E61-3FD5-6FA8-D8963527B1C2}"/>
                </a:ext>
              </a:extLst>
            </p:cNvPr>
            <p:cNvSpPr/>
            <p:nvPr/>
          </p:nvSpPr>
          <p:spPr>
            <a:xfrm>
              <a:off x="6816495" y="728139"/>
              <a:ext cx="1897367" cy="20026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18E1CD0-1BA5-7ACF-E99D-129946337D94}"/>
                </a:ext>
              </a:extLst>
            </p:cNvPr>
            <p:cNvSpPr txBox="1"/>
            <p:nvPr/>
          </p:nvSpPr>
          <p:spPr>
            <a:xfrm>
              <a:off x="7023506" y="863947"/>
              <a:ext cx="14170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Membership costs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4DF61D-A62B-CBB5-5DAE-E771617ABBFF}"/>
                </a:ext>
              </a:extLst>
            </p:cNvPr>
            <p:cNvSpPr txBox="1"/>
            <p:nvPr/>
          </p:nvSpPr>
          <p:spPr>
            <a:xfrm>
              <a:off x="7189242" y="987825"/>
              <a:ext cx="1030248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£80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7A4EFE-4F57-B125-C7EA-977169027259}"/>
                </a:ext>
              </a:extLst>
            </p:cNvPr>
            <p:cNvSpPr txBox="1"/>
            <p:nvPr/>
          </p:nvSpPr>
          <p:spPr>
            <a:xfrm>
              <a:off x="6967749" y="1844629"/>
              <a:ext cx="914811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£30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64EF76-03E9-2CB3-22A7-CDE8BE42627A}"/>
                </a:ext>
              </a:extLst>
            </p:cNvPr>
            <p:cNvSpPr txBox="1"/>
            <p:nvPr/>
          </p:nvSpPr>
          <p:spPr>
            <a:xfrm>
              <a:off x="6912419" y="1085664"/>
              <a:ext cx="41347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just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70C8F1-BAF9-DFBF-BF4E-5E3445829BB6}"/>
                </a:ext>
              </a:extLst>
            </p:cNvPr>
            <p:cNvSpPr txBox="1"/>
            <p:nvPr/>
          </p:nvSpPr>
          <p:spPr>
            <a:xfrm>
              <a:off x="8052217" y="1315965"/>
              <a:ext cx="74876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a month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0BBFB5-DEEF-978C-8698-36D57A766338}"/>
                </a:ext>
              </a:extLst>
            </p:cNvPr>
            <p:cNvSpPr txBox="1"/>
            <p:nvPr/>
          </p:nvSpPr>
          <p:spPr>
            <a:xfrm>
              <a:off x="6967749" y="1566318"/>
              <a:ext cx="165638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for your first branch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BFCB54-524B-3626-F640-72A2907B87D9}"/>
                </a:ext>
              </a:extLst>
            </p:cNvPr>
            <p:cNvSpPr txBox="1"/>
            <p:nvPr/>
          </p:nvSpPr>
          <p:spPr>
            <a:xfrm>
              <a:off x="7563903" y="1754989"/>
              <a:ext cx="115714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and as low as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F0CCCA-D751-712A-564B-596760439399}"/>
                </a:ext>
              </a:extLst>
            </p:cNvPr>
            <p:cNvSpPr txBox="1"/>
            <p:nvPr/>
          </p:nvSpPr>
          <p:spPr>
            <a:xfrm>
              <a:off x="6955345" y="2393082"/>
              <a:ext cx="173321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subsequent branches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6ABE5C-8980-F369-3501-7AD514B90E15}"/>
                </a:ext>
              </a:extLst>
            </p:cNvPr>
            <p:cNvSpPr txBox="1"/>
            <p:nvPr/>
          </p:nvSpPr>
          <p:spPr>
            <a:xfrm>
              <a:off x="7825918" y="2178167"/>
              <a:ext cx="41347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for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5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888A6-0A8E-96C7-A8DA-9C618F488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3C349D92-EED1-2002-C754-D2B7EB7CA502}"/>
              </a:ext>
            </a:extLst>
          </p:cNvPr>
          <p:cNvSpPr/>
          <p:nvPr/>
        </p:nvSpPr>
        <p:spPr>
          <a:xfrm rot="5400000">
            <a:off x="1859989" y="-741193"/>
            <a:ext cx="3478835" cy="7198825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B439955-DC68-86D7-7BD2-72218A2BA802}"/>
              </a:ext>
            </a:extLst>
          </p:cNvPr>
          <p:cNvSpPr/>
          <p:nvPr/>
        </p:nvSpPr>
        <p:spPr>
          <a:xfrm>
            <a:off x="5081363" y="2452643"/>
            <a:ext cx="1905502" cy="1905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3DF7E-10F7-CB67-FA1E-E50009011D51}"/>
              </a:ext>
            </a:extLst>
          </p:cNvPr>
          <p:cNvSpPr txBox="1"/>
          <p:nvPr/>
        </p:nvSpPr>
        <p:spPr>
          <a:xfrm>
            <a:off x="294427" y="479814"/>
            <a:ext cx="5892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272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Benefits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 Homecare Association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7576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membership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29781-C929-F555-469F-F3CC5EAF7314}"/>
              </a:ext>
            </a:extLst>
          </p:cNvPr>
          <p:cNvSpPr txBox="1"/>
          <p:nvPr/>
        </p:nvSpPr>
        <p:spPr>
          <a:xfrm>
            <a:off x="294427" y="1211734"/>
            <a:ext cx="4875649" cy="3144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800" dirty="0">
                <a:solidFill>
                  <a:srgbClr val="FF7272"/>
                </a:solidFill>
                <a:effectLst/>
                <a:latin typeface="Utopia Std Display" panose="0204050306050602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Next steps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>
                <a:effectLst/>
                <a:latin typeface="Proxima Nova Light" panose="02000506030000020004" pitchFamily="2" charset="0"/>
                <a:ea typeface="SimHei" panose="02010609060101010101" pitchFamily="49" charset="-122"/>
                <a:cs typeface="Arial" panose="020B0604020202020204" pitchFamily="34" charset="0"/>
              </a:rPr>
              <a:t>We hope you will decide to join us. If you do, the next step is to make an appointment to talk to our Membership Recruitment &amp; Engagement Manager, Liam Pavesi at:  </a:t>
            </a:r>
            <a:r>
              <a:rPr lang="en-GB" b="1" dirty="0">
                <a:effectLst/>
                <a:latin typeface="Proxima Nova Light" panose="02000506030000020004" pitchFamily="2" charset="0"/>
                <a:ea typeface="SimHei" panose="02010609060101010101" pitchFamily="49" charset="-122"/>
                <a:cs typeface="Arial" panose="020B0604020202020204" pitchFamily="34" charset="0"/>
              </a:rPr>
              <a:t>liam.pavesi@homecareassociation.org.uk</a:t>
            </a:r>
            <a:r>
              <a:rPr lang="en-GB" dirty="0">
                <a:effectLst/>
                <a:latin typeface="Proxima Nova Light" panose="02000506030000020004" pitchFamily="2" charset="0"/>
                <a:ea typeface="SimHei" panose="02010609060101010101" pitchFamily="49" charset="-122"/>
                <a:cs typeface="Arial" panose="020B0604020202020204" pitchFamily="34" charset="0"/>
              </a:rPr>
              <a:t>, or scan the QR code to book a meeting where he will answer any questions you have and guide you through the joining process.</a:t>
            </a:r>
          </a:p>
        </p:txBody>
      </p:sp>
      <p:pic>
        <p:nvPicPr>
          <p:cNvPr id="9" name="Picture 8" descr="A couple of people holding hands&#10;&#10;AI-generated content may be incorrect.">
            <a:extLst>
              <a:ext uri="{FF2B5EF4-FFF2-40B4-BE49-F238E27FC236}">
                <a16:creationId xmlns:a16="http://schemas.microsoft.com/office/drawing/2014/main" id="{566AB0F9-137F-F877-F73D-DC385F356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84" y="2769249"/>
            <a:ext cx="1651000" cy="12319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C0BDA9-8B60-7F22-F064-D82F9F830FED}"/>
              </a:ext>
            </a:extLst>
          </p:cNvPr>
          <p:cNvGrpSpPr/>
          <p:nvPr/>
        </p:nvGrpSpPr>
        <p:grpSpPr>
          <a:xfrm>
            <a:off x="6816495" y="728139"/>
            <a:ext cx="1897367" cy="2002664"/>
            <a:chOff x="6816495" y="728139"/>
            <a:chExt cx="1897367" cy="200266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B975B0C-A01A-A546-489C-A7ECD55BC23F}"/>
                </a:ext>
              </a:extLst>
            </p:cNvPr>
            <p:cNvSpPr/>
            <p:nvPr/>
          </p:nvSpPr>
          <p:spPr>
            <a:xfrm>
              <a:off x="6816495" y="728139"/>
              <a:ext cx="1897367" cy="20026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D855DB-3507-D5F3-FE43-DDEACE238A24}"/>
                </a:ext>
              </a:extLst>
            </p:cNvPr>
            <p:cNvSpPr txBox="1"/>
            <p:nvPr/>
          </p:nvSpPr>
          <p:spPr>
            <a:xfrm>
              <a:off x="7052643" y="856366"/>
              <a:ext cx="142507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Book a meeting to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ED11C4-D6E2-50E9-F452-C65578126155}"/>
                </a:ext>
              </a:extLst>
            </p:cNvPr>
            <p:cNvSpPr txBox="1"/>
            <p:nvPr/>
          </p:nvSpPr>
          <p:spPr>
            <a:xfrm>
              <a:off x="6917991" y="1015371"/>
              <a:ext cx="16943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find out more</a:t>
              </a:r>
            </a:p>
          </p:txBody>
        </p:sp>
        <p:pic>
          <p:nvPicPr>
            <p:cNvPr id="18" name="Picture 17" descr="A qr code with a few squares&#10;&#10;AI-generated content may be incorrect.">
              <a:extLst>
                <a:ext uri="{FF2B5EF4-FFF2-40B4-BE49-F238E27FC236}">
                  <a16:creationId xmlns:a16="http://schemas.microsoft.com/office/drawing/2014/main" id="{85492DE0-77E9-851F-95A6-B349E8A6B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819" y="1431695"/>
              <a:ext cx="1180797" cy="1180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2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76450B19-DDAE-02D1-1883-E16632BB6808}"/>
              </a:ext>
            </a:extLst>
          </p:cNvPr>
          <p:cNvSpPr/>
          <p:nvPr/>
        </p:nvSpPr>
        <p:spPr>
          <a:xfrm rot="5400000">
            <a:off x="2302622" y="-1038409"/>
            <a:ext cx="2593573" cy="7198825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EA0C874-FFC6-862D-52B4-7AAD65A80C58}"/>
              </a:ext>
            </a:extLst>
          </p:cNvPr>
          <p:cNvSpPr/>
          <p:nvPr/>
        </p:nvSpPr>
        <p:spPr>
          <a:xfrm>
            <a:off x="4448659" y="1452132"/>
            <a:ext cx="2217741" cy="2217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94A7B-7537-B2A4-501C-4D5A138A26F2}"/>
              </a:ext>
            </a:extLst>
          </p:cNvPr>
          <p:cNvSpPr txBox="1"/>
          <p:nvPr/>
        </p:nvSpPr>
        <p:spPr>
          <a:xfrm>
            <a:off x="294427" y="479814"/>
            <a:ext cx="5892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272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Benefits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 Homecare Association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7576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membership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24A4F5-8BE6-DDC1-11EB-A547CE9B975A}"/>
              </a:ext>
            </a:extLst>
          </p:cNvPr>
          <p:cNvGrpSpPr/>
          <p:nvPr/>
        </p:nvGrpSpPr>
        <p:grpSpPr>
          <a:xfrm>
            <a:off x="6816495" y="728139"/>
            <a:ext cx="1897367" cy="2002664"/>
            <a:chOff x="6816495" y="728139"/>
            <a:chExt cx="1897367" cy="200266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F555FED-9D47-DFD7-CC4D-CF1F57820B2B}"/>
                </a:ext>
              </a:extLst>
            </p:cNvPr>
            <p:cNvSpPr/>
            <p:nvPr/>
          </p:nvSpPr>
          <p:spPr>
            <a:xfrm>
              <a:off x="6816495" y="728139"/>
              <a:ext cx="1897367" cy="20026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059D47-DF11-6672-219B-49F5C9177594}"/>
                </a:ext>
              </a:extLst>
            </p:cNvPr>
            <p:cNvSpPr txBox="1"/>
            <p:nvPr/>
          </p:nvSpPr>
          <p:spPr>
            <a:xfrm>
              <a:off x="6948736" y="895371"/>
              <a:ext cx="123431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During</a:t>
              </a:r>
              <a:r>
                <a:rPr lang="en-US" sz="1400" dirty="0">
                  <a:solidFill>
                    <a:schemeClr val="bg1"/>
                  </a:solidFill>
                  <a:latin typeface="Proxima Nova Light" panose="02000506030000020004" pitchFamily="2" charset="0"/>
                </a:rPr>
                <a:t> 2023-24</a:t>
              </a:r>
              <a:endParaRPr lang="en-US" sz="1400" dirty="0">
                <a:latin typeface="Proxima Nova Light" panose="02000506030000020004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F91722-B88E-323B-00B8-0154FA8495AF}"/>
                </a:ext>
              </a:extLst>
            </p:cNvPr>
            <p:cNvSpPr txBox="1"/>
            <p:nvPr/>
          </p:nvSpPr>
          <p:spPr>
            <a:xfrm>
              <a:off x="6853521" y="1215371"/>
              <a:ext cx="1860341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109,000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DEAEDB-1F52-D7BA-0627-0CC12D68B103}"/>
                </a:ext>
              </a:extLst>
            </p:cNvPr>
            <p:cNvSpPr txBox="1"/>
            <p:nvPr/>
          </p:nvSpPr>
          <p:spPr>
            <a:xfrm>
              <a:off x="7400084" y="1957698"/>
              <a:ext cx="121668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resources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1352AB-62E9-4417-ED0F-435E16761DD7}"/>
                </a:ext>
              </a:extLst>
            </p:cNvPr>
            <p:cNvSpPr txBox="1"/>
            <p:nvPr/>
          </p:nvSpPr>
          <p:spPr>
            <a:xfrm>
              <a:off x="7114023" y="1115999"/>
              <a:ext cx="142827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we had more than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1FD5B4-92BE-3344-6069-EBB31CF9C94D}"/>
                </a:ext>
              </a:extLst>
            </p:cNvPr>
            <p:cNvSpPr txBox="1"/>
            <p:nvPr/>
          </p:nvSpPr>
          <p:spPr>
            <a:xfrm>
              <a:off x="6989886" y="2277004"/>
              <a:ext cx="149239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and articles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8C9082-EA94-2E5E-0D30-6E64793F1EB5}"/>
                </a:ext>
              </a:extLst>
            </p:cNvPr>
            <p:cNvSpPr txBox="1"/>
            <p:nvPr/>
          </p:nvSpPr>
          <p:spPr>
            <a:xfrm>
              <a:off x="7101136" y="1811809"/>
              <a:ext cx="9682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views of our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F733AD7-8AD1-A914-797B-F8ADE8051446}"/>
              </a:ext>
            </a:extLst>
          </p:cNvPr>
          <p:cNvSpPr txBox="1"/>
          <p:nvPr/>
        </p:nvSpPr>
        <p:spPr>
          <a:xfrm>
            <a:off x="275488" y="1547190"/>
            <a:ext cx="3820664" cy="1902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800" dirty="0">
                <a:solidFill>
                  <a:srgbClr val="FF7272"/>
                </a:solidFill>
                <a:effectLst/>
                <a:latin typeface="Utopia Std Display" panose="0204050306050602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Information you can trust</a:t>
            </a:r>
          </a:p>
          <a:p>
            <a:pPr>
              <a:buNone/>
            </a:pPr>
            <a:r>
              <a:rPr lang="en-GB" sz="1800" dirty="0">
                <a:solidFill>
                  <a:srgbClr val="29261B"/>
                </a:solidFill>
                <a:effectLst/>
                <a:latin typeface="Proxima Nova Light" panose="02000506030000020004" pitchFamily="2" charset="0"/>
                <a:ea typeface="Arial" panose="020B0604020202020204" pitchFamily="34" charset="0"/>
              </a:rPr>
              <a:t>We select, fact-check and summarise the latest care sector news and legislation and deliver it to you in an easily digestible format so that you can stay up-to-date.</a:t>
            </a:r>
            <a:r>
              <a:rPr lang="en-GB" dirty="0">
                <a:effectLst/>
                <a:latin typeface="Proxima Nova Light" panose="02000506030000020004" pitchFamily="2" charset="0"/>
              </a:rPr>
              <a:t> </a:t>
            </a:r>
            <a:endParaRPr lang="en-US" dirty="0">
              <a:latin typeface="Proxima Nova Light" panose="02000506030000020004" pitchFamily="2" charset="0"/>
            </a:endParaRPr>
          </a:p>
        </p:txBody>
      </p:sp>
      <p:pic>
        <p:nvPicPr>
          <p:cNvPr id="17" name="Picture 16" descr="A magnifying glass and a magnifying glass&#10;&#10;AI-generated content may be incorrect.">
            <a:extLst>
              <a:ext uri="{FF2B5EF4-FFF2-40B4-BE49-F238E27FC236}">
                <a16:creationId xmlns:a16="http://schemas.microsoft.com/office/drawing/2014/main" id="{96556C49-F31C-1AFB-4239-E62D46DF3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729471"/>
            <a:ext cx="1940908" cy="15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76450B19-DDAE-02D1-1883-E16632BB6808}"/>
              </a:ext>
            </a:extLst>
          </p:cNvPr>
          <p:cNvSpPr/>
          <p:nvPr/>
        </p:nvSpPr>
        <p:spPr>
          <a:xfrm rot="5400000">
            <a:off x="2302622" y="-1038409"/>
            <a:ext cx="2593573" cy="7198825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4CB6AF3-D59A-FB64-727C-42CC4C2E5021}"/>
              </a:ext>
            </a:extLst>
          </p:cNvPr>
          <p:cNvSpPr/>
          <p:nvPr/>
        </p:nvSpPr>
        <p:spPr>
          <a:xfrm>
            <a:off x="4423118" y="1462879"/>
            <a:ext cx="2217741" cy="2217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94A7B-7537-B2A4-501C-4D5A138A26F2}"/>
              </a:ext>
            </a:extLst>
          </p:cNvPr>
          <p:cNvSpPr txBox="1"/>
          <p:nvPr/>
        </p:nvSpPr>
        <p:spPr>
          <a:xfrm>
            <a:off x="294427" y="479814"/>
            <a:ext cx="5892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272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Benefits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 Homecare Association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7576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membership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24A4F5-8BE6-DDC1-11EB-A547CE9B975A}"/>
              </a:ext>
            </a:extLst>
          </p:cNvPr>
          <p:cNvGrpSpPr/>
          <p:nvPr/>
        </p:nvGrpSpPr>
        <p:grpSpPr>
          <a:xfrm>
            <a:off x="6816495" y="728139"/>
            <a:ext cx="1897367" cy="2002664"/>
            <a:chOff x="6816495" y="728139"/>
            <a:chExt cx="1897367" cy="200266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F555FED-9D47-DFD7-CC4D-CF1F57820B2B}"/>
                </a:ext>
              </a:extLst>
            </p:cNvPr>
            <p:cNvSpPr/>
            <p:nvPr/>
          </p:nvSpPr>
          <p:spPr>
            <a:xfrm>
              <a:off x="6816495" y="728139"/>
              <a:ext cx="1897367" cy="20026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059D47-DF11-6672-219B-49F5C9177594}"/>
                </a:ext>
              </a:extLst>
            </p:cNvPr>
            <p:cNvSpPr txBox="1"/>
            <p:nvPr/>
          </p:nvSpPr>
          <p:spPr>
            <a:xfrm>
              <a:off x="6948736" y="895371"/>
              <a:ext cx="123431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During</a:t>
              </a:r>
              <a:r>
                <a:rPr lang="en-US" sz="1400" dirty="0">
                  <a:solidFill>
                    <a:schemeClr val="bg1"/>
                  </a:solidFill>
                  <a:latin typeface="Proxima Nova Light" panose="02000506030000020004" pitchFamily="2" charset="0"/>
                </a:rPr>
                <a:t> 2023-24</a:t>
              </a:r>
              <a:endParaRPr lang="en-US" sz="1400" dirty="0">
                <a:latin typeface="Proxima Nova Light" panose="02000506030000020004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F91722-B88E-323B-00B8-0154FA8495AF}"/>
                </a:ext>
              </a:extLst>
            </p:cNvPr>
            <p:cNvSpPr txBox="1"/>
            <p:nvPr/>
          </p:nvSpPr>
          <p:spPr>
            <a:xfrm>
              <a:off x="7230590" y="1225857"/>
              <a:ext cx="123431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60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520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DEAEDB-1F52-D7BA-0627-0CC12D68B103}"/>
                </a:ext>
              </a:extLst>
            </p:cNvPr>
            <p:cNvSpPr txBox="1"/>
            <p:nvPr/>
          </p:nvSpPr>
          <p:spPr>
            <a:xfrm>
              <a:off x="6985901" y="2016367"/>
              <a:ext cx="101470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helpline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1352AB-62E9-4417-ED0F-435E16761DD7}"/>
                </a:ext>
              </a:extLst>
            </p:cNvPr>
            <p:cNvSpPr txBox="1"/>
            <p:nvPr/>
          </p:nvSpPr>
          <p:spPr>
            <a:xfrm>
              <a:off x="7549091" y="1139424"/>
              <a:ext cx="9537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we resolved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1FD5B4-92BE-3344-6069-EBB31CF9C94D}"/>
                </a:ext>
              </a:extLst>
            </p:cNvPr>
            <p:cNvSpPr txBox="1"/>
            <p:nvPr/>
          </p:nvSpPr>
          <p:spPr>
            <a:xfrm>
              <a:off x="7878185" y="2237582"/>
              <a:ext cx="67646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cases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5BFBEB2-FB33-F8EB-65F6-4551C4618F6D}"/>
              </a:ext>
            </a:extLst>
          </p:cNvPr>
          <p:cNvSpPr txBox="1"/>
          <p:nvPr/>
        </p:nvSpPr>
        <p:spPr>
          <a:xfrm>
            <a:off x="294427" y="1547190"/>
            <a:ext cx="3884816" cy="1902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800" dirty="0">
                <a:solidFill>
                  <a:srgbClr val="FF7272"/>
                </a:solidFill>
                <a:effectLst/>
                <a:latin typeface="Utopia Std Display" panose="0204050306050602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Advice when you need it</a:t>
            </a:r>
          </a:p>
          <a:p>
            <a:pPr>
              <a:buNone/>
            </a:pPr>
            <a:r>
              <a:rPr lang="en-GB" dirty="0">
                <a:solidFill>
                  <a:srgbClr val="29261B"/>
                </a:solidFill>
                <a:effectLst/>
                <a:latin typeface="Proxima Nova Light" panose="02000506030000020004" pitchFamily="2" charset="0"/>
                <a:ea typeface="Arial" panose="020B0604020202020204" pitchFamily="34" charset="0"/>
              </a:rPr>
              <a:t>Through our specialist member helplines, we offer expert advice on homecare and business practice, policy, regulation, DBS, legal issues and HR assistance.</a:t>
            </a:r>
            <a:r>
              <a:rPr lang="en-GB" dirty="0">
                <a:effectLst/>
                <a:latin typeface="Proxima Nova Light" panose="02000506030000020004" pitchFamily="2" charset="0"/>
              </a:rPr>
              <a:t>  </a:t>
            </a:r>
            <a:endParaRPr lang="en-US" dirty="0">
              <a:latin typeface="Proxima Nova Light" panose="02000506030000020004" pitchFamily="2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E31DE6C-191B-B1C2-9680-009C49563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69" y="1607568"/>
            <a:ext cx="2337453" cy="19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9F44E-DA8B-06DA-8163-29677176B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DAE51821-EDCC-B862-771F-98E69D9FC943}"/>
              </a:ext>
            </a:extLst>
          </p:cNvPr>
          <p:cNvSpPr/>
          <p:nvPr/>
        </p:nvSpPr>
        <p:spPr>
          <a:xfrm rot="5400000">
            <a:off x="2060883" y="-796671"/>
            <a:ext cx="3077050" cy="7198825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507B4A7-161E-9F19-0611-974A398C7549}"/>
              </a:ext>
            </a:extLst>
          </p:cNvPr>
          <p:cNvSpPr/>
          <p:nvPr/>
        </p:nvSpPr>
        <p:spPr>
          <a:xfrm>
            <a:off x="4441348" y="1704273"/>
            <a:ext cx="2217741" cy="2217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15181-92B9-D8B3-A947-6C2B3A989079}"/>
              </a:ext>
            </a:extLst>
          </p:cNvPr>
          <p:cNvSpPr txBox="1"/>
          <p:nvPr/>
        </p:nvSpPr>
        <p:spPr>
          <a:xfrm>
            <a:off x="294427" y="479814"/>
            <a:ext cx="5892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272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Benefits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 Homecare Association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7576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membership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180E55-74C6-E29C-83DC-4B27BAAACF08}"/>
              </a:ext>
            </a:extLst>
          </p:cNvPr>
          <p:cNvSpPr txBox="1"/>
          <p:nvPr/>
        </p:nvSpPr>
        <p:spPr>
          <a:xfrm>
            <a:off x="294429" y="1547190"/>
            <a:ext cx="3848479" cy="245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800" dirty="0">
                <a:solidFill>
                  <a:srgbClr val="FF7272"/>
                </a:solidFill>
                <a:effectLst/>
                <a:latin typeface="Utopia Std Display" panose="0204050306050602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Develop your workforce</a:t>
            </a:r>
          </a:p>
          <a:p>
            <a:pPr>
              <a:buNone/>
            </a:pPr>
            <a:r>
              <a:rPr lang="en-GB" dirty="0">
                <a:solidFill>
                  <a:srgbClr val="29261B"/>
                </a:solidFill>
                <a:effectLst/>
                <a:latin typeface="Proxima Nova Light" panose="02000506030000020004" pitchFamily="2" charset="0"/>
                <a:ea typeface="Arial" panose="020B0604020202020204" pitchFamily="34" charset="0"/>
              </a:rPr>
              <a:t>As a member you and your staff will benefit from </a:t>
            </a:r>
            <a:r>
              <a:rPr lang="en-GB" dirty="0">
                <a:effectLst/>
                <a:latin typeface="Proxima Nova Light" panose="02000506030000020004" pitchFamily="2" charset="0"/>
                <a:ea typeface="Arial" panose="020B0604020202020204" pitchFamily="34" charset="0"/>
                <a:cs typeface="Arial" panose="020B0604020202020204" pitchFamily="34" charset="0"/>
              </a:rPr>
              <a:t>discounted or free training, workshops and webinars</a:t>
            </a:r>
            <a:r>
              <a:rPr lang="en-GB" dirty="0">
                <a:effectLst/>
                <a:latin typeface="Proxima Nova Light" panose="02000506030000020004" pitchFamily="2" charset="0"/>
                <a:ea typeface="Arial" panose="020B0604020202020204" pitchFamily="34" charset="0"/>
              </a:rPr>
              <a:t> </a:t>
            </a:r>
            <a:r>
              <a:rPr lang="en-GB" dirty="0">
                <a:solidFill>
                  <a:srgbClr val="29261B"/>
                </a:solidFill>
                <a:effectLst/>
                <a:latin typeface="Proxima Nova Light" panose="02000506030000020004" pitchFamily="2" charset="0"/>
                <a:ea typeface="Arial" panose="020B0604020202020204" pitchFamily="34" charset="0"/>
              </a:rPr>
              <a:t>on a range of essential subjects, such as; medication, CQC compliance, end-of-life care, legal and HR issues, marketing, and much more.</a:t>
            </a:r>
            <a:r>
              <a:rPr lang="en-GB" dirty="0">
                <a:effectLst/>
                <a:latin typeface="Proxima Nova Light" panose="02000506030000020004" pitchFamily="2" charset="0"/>
              </a:rPr>
              <a:t> </a:t>
            </a:r>
            <a:endParaRPr lang="en-US" dirty="0">
              <a:latin typeface="Proxima Nova Light" panose="02000506030000020004" pitchFamily="2" charset="0"/>
            </a:endParaRPr>
          </a:p>
        </p:txBody>
      </p:sp>
      <p:pic>
        <p:nvPicPr>
          <p:cNvPr id="16" name="Picture 15" descr="A group of people with gears&#10;&#10;AI-generated content may be incorrect.">
            <a:extLst>
              <a:ext uri="{FF2B5EF4-FFF2-40B4-BE49-F238E27FC236}">
                <a16:creationId xmlns:a16="http://schemas.microsoft.com/office/drawing/2014/main" id="{C9CAF70C-4C16-DC24-D230-D252F55D5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31" y="1896363"/>
            <a:ext cx="2056328" cy="183355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0378138-970B-3A4E-F177-2DEF2C66FC46}"/>
              </a:ext>
            </a:extLst>
          </p:cNvPr>
          <p:cNvGrpSpPr/>
          <p:nvPr/>
        </p:nvGrpSpPr>
        <p:grpSpPr>
          <a:xfrm>
            <a:off x="6816495" y="728139"/>
            <a:ext cx="1897367" cy="2002664"/>
            <a:chOff x="6816495" y="728139"/>
            <a:chExt cx="1897367" cy="200266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E012CC8-BFAB-6503-E0F5-A4D3BC7C7BBE}"/>
                </a:ext>
              </a:extLst>
            </p:cNvPr>
            <p:cNvSpPr/>
            <p:nvPr/>
          </p:nvSpPr>
          <p:spPr>
            <a:xfrm>
              <a:off x="6816495" y="728139"/>
              <a:ext cx="1897367" cy="20026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489B72-5C3A-A780-06B4-260632D87157}"/>
                </a:ext>
              </a:extLst>
            </p:cNvPr>
            <p:cNvSpPr txBox="1"/>
            <p:nvPr/>
          </p:nvSpPr>
          <p:spPr>
            <a:xfrm>
              <a:off x="6948736" y="895371"/>
              <a:ext cx="123431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During</a:t>
              </a:r>
              <a:r>
                <a:rPr lang="en-US" sz="1400" dirty="0">
                  <a:solidFill>
                    <a:schemeClr val="bg1"/>
                  </a:solidFill>
                  <a:latin typeface="Proxima Nova Light" panose="02000506030000020004" pitchFamily="2" charset="0"/>
                </a:rPr>
                <a:t> 2023-24</a:t>
              </a:r>
              <a:endParaRPr lang="en-US" sz="1400" dirty="0">
                <a:latin typeface="Proxima Nova Light" panose="02000506030000020004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B04FE0-C118-E2DB-A8C4-2B70FC763298}"/>
                </a:ext>
              </a:extLst>
            </p:cNvPr>
            <p:cNvSpPr txBox="1"/>
            <p:nvPr/>
          </p:nvSpPr>
          <p:spPr>
            <a:xfrm>
              <a:off x="6897303" y="989522"/>
              <a:ext cx="1794747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60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1,110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4A8A4D-52D7-5B16-784D-D3C8D48D54BB}"/>
                </a:ext>
              </a:extLst>
            </p:cNvPr>
            <p:cNvSpPr txBox="1"/>
            <p:nvPr/>
          </p:nvSpPr>
          <p:spPr>
            <a:xfrm>
              <a:off x="7532707" y="2309519"/>
              <a:ext cx="96500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courses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E85B4F-4242-5A75-C65D-4C6849F093E4}"/>
                </a:ext>
              </a:extLst>
            </p:cNvPr>
            <p:cNvSpPr txBox="1"/>
            <p:nvPr/>
          </p:nvSpPr>
          <p:spPr>
            <a:xfrm>
              <a:off x="6978813" y="1842841"/>
              <a:ext cx="159979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people attended our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7E6665-3CF0-5866-F838-8389329BC182}"/>
                </a:ext>
              </a:extLst>
            </p:cNvPr>
            <p:cNvSpPr txBox="1"/>
            <p:nvPr/>
          </p:nvSpPr>
          <p:spPr>
            <a:xfrm>
              <a:off x="7066462" y="2025212"/>
              <a:ext cx="97943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8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D4DDB-E92D-82F4-848D-673CC52E6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332C1127-4624-DE55-ED81-72ED3CE66EC4}"/>
              </a:ext>
            </a:extLst>
          </p:cNvPr>
          <p:cNvSpPr/>
          <p:nvPr/>
        </p:nvSpPr>
        <p:spPr>
          <a:xfrm rot="5400000">
            <a:off x="2060883" y="-796671"/>
            <a:ext cx="3077050" cy="7198825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1ED3B2B-0176-7C5B-9209-B4DDE5D7F6E7}"/>
              </a:ext>
            </a:extLst>
          </p:cNvPr>
          <p:cNvSpPr/>
          <p:nvPr/>
        </p:nvSpPr>
        <p:spPr>
          <a:xfrm>
            <a:off x="4468884" y="1733070"/>
            <a:ext cx="2217741" cy="2217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E7C67-77F8-D3EB-E82B-BA37DCF9B26C}"/>
              </a:ext>
            </a:extLst>
          </p:cNvPr>
          <p:cNvSpPr txBox="1"/>
          <p:nvPr/>
        </p:nvSpPr>
        <p:spPr>
          <a:xfrm>
            <a:off x="294427" y="479814"/>
            <a:ext cx="5892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272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Benefits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 Homecare Association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7576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membership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BC1D6-5DB2-9C7C-F583-84B53D0FFA54}"/>
              </a:ext>
            </a:extLst>
          </p:cNvPr>
          <p:cNvSpPr txBox="1"/>
          <p:nvPr/>
        </p:nvSpPr>
        <p:spPr>
          <a:xfrm>
            <a:off x="294428" y="1549695"/>
            <a:ext cx="4057696" cy="245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800" dirty="0">
                <a:solidFill>
                  <a:srgbClr val="FF7272"/>
                </a:solidFill>
                <a:effectLst/>
                <a:latin typeface="Utopia Std Display" panose="0204050306050602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Expand your reach</a:t>
            </a:r>
          </a:p>
          <a:p>
            <a:pPr>
              <a:buNone/>
            </a:pPr>
            <a:r>
              <a:rPr lang="en-GB" dirty="0">
                <a:solidFill>
                  <a:srgbClr val="29261B"/>
                </a:solidFill>
                <a:effectLst/>
                <a:latin typeface="Proxima Nova Light" panose="02000506030000020004" pitchFamily="2" charset="0"/>
                <a:ea typeface="Arial" panose="020B0604020202020204" pitchFamily="34" charset="0"/>
              </a:rPr>
              <a:t>Your business will be listed and promoted on our Find Care portal on our website. You will benefit from inclusion on our well-visited site, connection with the Homecare Association name and staff recommendation when potential customers ring us.</a:t>
            </a:r>
            <a:r>
              <a:rPr lang="en-GB" dirty="0">
                <a:effectLst/>
                <a:latin typeface="Proxima Nova Light" panose="02000506030000020004" pitchFamily="2" charset="0"/>
              </a:rPr>
              <a:t> </a:t>
            </a:r>
            <a:endParaRPr lang="en-US" dirty="0">
              <a:latin typeface="Proxima Nova Light" panose="02000506030000020004" pitchFamily="2" charset="0"/>
            </a:endParaRPr>
          </a:p>
        </p:txBody>
      </p:sp>
      <p:pic>
        <p:nvPicPr>
          <p:cNvPr id="12" name="Picture 11" descr="A purple binoculars with white lenses&#10;&#10;AI-generated content may be incorrect.">
            <a:extLst>
              <a:ext uri="{FF2B5EF4-FFF2-40B4-BE49-F238E27FC236}">
                <a16:creationId xmlns:a16="http://schemas.microsoft.com/office/drawing/2014/main" id="{5D17FEB6-4FC6-CF87-8F4A-483247C91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30" y="2243049"/>
            <a:ext cx="2082004" cy="112408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1EC8E12-B4E2-D3EF-0F40-735C8C916649}"/>
              </a:ext>
            </a:extLst>
          </p:cNvPr>
          <p:cNvGrpSpPr/>
          <p:nvPr/>
        </p:nvGrpSpPr>
        <p:grpSpPr>
          <a:xfrm>
            <a:off x="6816495" y="728139"/>
            <a:ext cx="2248717" cy="2002664"/>
            <a:chOff x="6816495" y="728139"/>
            <a:chExt cx="2248717" cy="20026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3DC508D-D6B0-FB9D-3012-F4D5E7475A16}"/>
                </a:ext>
              </a:extLst>
            </p:cNvPr>
            <p:cNvGrpSpPr/>
            <p:nvPr/>
          </p:nvGrpSpPr>
          <p:grpSpPr>
            <a:xfrm>
              <a:off x="6816495" y="728139"/>
              <a:ext cx="2248717" cy="2002664"/>
              <a:chOff x="6816495" y="728139"/>
              <a:chExt cx="2248717" cy="2002664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478D1ACA-752F-A5C1-AEED-D3FD6972D6B6}"/>
                  </a:ext>
                </a:extLst>
              </p:cNvPr>
              <p:cNvSpPr/>
              <p:nvPr/>
            </p:nvSpPr>
            <p:spPr>
              <a:xfrm>
                <a:off x="6816495" y="728139"/>
                <a:ext cx="1897367" cy="200266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F46E31-024D-64AE-A42D-F06A492EDCD7}"/>
                  </a:ext>
                </a:extLst>
              </p:cNvPr>
              <p:cNvSpPr txBox="1"/>
              <p:nvPr/>
            </p:nvSpPr>
            <p:spPr>
              <a:xfrm>
                <a:off x="6948736" y="895371"/>
                <a:ext cx="12343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400" dirty="0">
                    <a:latin typeface="Proxima Nova Light" panose="02000506030000020004" pitchFamily="2" charset="0"/>
                  </a:rPr>
                  <a:t>During</a:t>
                </a:r>
                <a:r>
                  <a:rPr lang="en-US" sz="1400" dirty="0">
                    <a:solidFill>
                      <a:schemeClr val="bg1"/>
                    </a:solidFill>
                    <a:latin typeface="Proxima Nova Light" panose="02000506030000020004" pitchFamily="2" charset="0"/>
                  </a:rPr>
                  <a:t> 2023-24</a:t>
                </a:r>
                <a:endParaRPr lang="en-US" sz="1400" dirty="0">
                  <a:latin typeface="Proxima Nova Light" panose="02000506030000020004" pitchFamily="2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A477EA-E286-C59C-E9D8-341ED31E14E5}"/>
                  </a:ext>
                </a:extLst>
              </p:cNvPr>
              <p:cNvSpPr txBox="1"/>
              <p:nvPr/>
            </p:nvSpPr>
            <p:spPr>
              <a:xfrm>
                <a:off x="6847471" y="1258044"/>
                <a:ext cx="221774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5400" dirty="0">
                    <a:solidFill>
                      <a:schemeClr val="bg1"/>
                    </a:solidFill>
                    <a:latin typeface="Utopia Std Display" panose="02040503060506020204" pitchFamily="18" charset="0"/>
                  </a:rPr>
                  <a:t>40,000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9DB0FF-6A14-3B6A-9036-BEA6871BC7BA}"/>
                  </a:ext>
                </a:extLst>
              </p:cNvPr>
              <p:cNvSpPr txBox="1"/>
              <p:nvPr/>
            </p:nvSpPr>
            <p:spPr>
              <a:xfrm>
                <a:off x="7198821" y="1156494"/>
                <a:ext cx="14282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400" dirty="0">
                    <a:latin typeface="Proxima Nova Light" panose="02000506030000020004" pitchFamily="2" charset="0"/>
                  </a:rPr>
                  <a:t>we had more than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D54C48-142D-979E-FF40-8C400CD51B39}"/>
                  </a:ext>
                </a:extLst>
              </p:cNvPr>
              <p:cNvSpPr txBox="1"/>
              <p:nvPr/>
            </p:nvSpPr>
            <p:spPr>
              <a:xfrm>
                <a:off x="6893945" y="2199283"/>
                <a:ext cx="17424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2400" dirty="0">
                    <a:solidFill>
                      <a:schemeClr val="bg1"/>
                    </a:solidFill>
                    <a:latin typeface="Utopia Std Display" panose="02040503060506020204" pitchFamily="18" charset="0"/>
                  </a:rPr>
                  <a:t>find care page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CCD64E-8ED8-7C6B-D174-2117F38A5463}"/>
                </a:ext>
              </a:extLst>
            </p:cNvPr>
            <p:cNvSpPr txBox="1"/>
            <p:nvPr/>
          </p:nvSpPr>
          <p:spPr>
            <a:xfrm>
              <a:off x="7565892" y="1975147"/>
              <a:ext cx="9682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views of 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5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BE098-B65E-8363-59F6-C8DF6FBCA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67798D4C-F6F3-AF2F-AE25-6F67800D9367}"/>
              </a:ext>
            </a:extLst>
          </p:cNvPr>
          <p:cNvSpPr/>
          <p:nvPr/>
        </p:nvSpPr>
        <p:spPr>
          <a:xfrm rot="5400000">
            <a:off x="2208599" y="-927775"/>
            <a:ext cx="2781627" cy="7198825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B89CF46-B656-C2A3-5DC8-5DAAFEEA141A}"/>
              </a:ext>
            </a:extLst>
          </p:cNvPr>
          <p:cNvSpPr/>
          <p:nvPr/>
        </p:nvSpPr>
        <p:spPr>
          <a:xfrm>
            <a:off x="4461112" y="1549695"/>
            <a:ext cx="2217741" cy="2217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CCC66-0790-A3F1-005A-66FF56076E91}"/>
              </a:ext>
            </a:extLst>
          </p:cNvPr>
          <p:cNvSpPr txBox="1"/>
          <p:nvPr/>
        </p:nvSpPr>
        <p:spPr>
          <a:xfrm>
            <a:off x="294427" y="479814"/>
            <a:ext cx="5892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272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Benefits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 Homecare Association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7576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membership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78DAB-3715-1EC5-0156-B666AB73DABD}"/>
              </a:ext>
            </a:extLst>
          </p:cNvPr>
          <p:cNvSpPr txBox="1"/>
          <p:nvPr/>
        </p:nvSpPr>
        <p:spPr>
          <a:xfrm>
            <a:off x="294428" y="1549695"/>
            <a:ext cx="3925496" cy="20159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Bef>
                <a:spcPts val="600"/>
              </a:spcBef>
              <a:buNone/>
            </a:pPr>
            <a:r>
              <a:rPr lang="en-GB" sz="2800" dirty="0">
                <a:solidFill>
                  <a:srgbClr val="FF7272"/>
                </a:solidFill>
                <a:effectLst/>
                <a:latin typeface="Utopia Std Display" panose="0204050306050602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Get money off! </a:t>
            </a:r>
          </a:p>
          <a:p>
            <a:pPr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Proxima Nova Light" panose="02000506030000020004" pitchFamily="2" charset="0"/>
              </a:rPr>
              <a:t>Shop for essential homecare resources at discount prices in our online shop.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Proxima Nova Light" panose="02000506030000020004" pitchFamily="2" charset="0"/>
              </a:rPr>
              <a:t>Buy handy guides for </a:t>
            </a:r>
            <a:r>
              <a:rPr lang="en-GB" dirty="0" err="1">
                <a:solidFill>
                  <a:srgbClr val="000000"/>
                </a:solidFill>
                <a:effectLst/>
                <a:latin typeface="Proxima Nova Light" panose="02000506030000020004" pitchFamily="2" charset="0"/>
              </a:rPr>
              <a:t>careworkers</a:t>
            </a:r>
            <a:r>
              <a:rPr lang="en-GB" dirty="0">
                <a:solidFill>
                  <a:srgbClr val="000000"/>
                </a:solidFill>
                <a:effectLst/>
                <a:latin typeface="Proxima Nova Light" panose="02000506030000020004" pitchFamily="2" charset="0"/>
              </a:rPr>
              <a:t>, training programmes to upskill staff, resources for running a homecare business, and much more.</a:t>
            </a:r>
          </a:p>
        </p:txBody>
      </p:sp>
      <p:pic>
        <p:nvPicPr>
          <p:cNvPr id="12" name="Picture 11" descr="A shopping cart with a red triangle in it&#10;&#10;AI-generated content may be incorrect.">
            <a:extLst>
              <a:ext uri="{FF2B5EF4-FFF2-40B4-BE49-F238E27FC236}">
                <a16:creationId xmlns:a16="http://schemas.microsoft.com/office/drawing/2014/main" id="{E534C529-0AD0-C9CD-4848-0B17170D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08" y="1832992"/>
            <a:ext cx="1947116" cy="174528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DC0C614-A751-71FE-E910-A3849B01B64F}"/>
              </a:ext>
            </a:extLst>
          </p:cNvPr>
          <p:cNvGrpSpPr/>
          <p:nvPr/>
        </p:nvGrpSpPr>
        <p:grpSpPr>
          <a:xfrm>
            <a:off x="6816495" y="728139"/>
            <a:ext cx="2154134" cy="2002664"/>
            <a:chOff x="6816495" y="728139"/>
            <a:chExt cx="2154134" cy="200266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1117569-BF57-B5E5-E3F1-62B52B937397}"/>
                </a:ext>
              </a:extLst>
            </p:cNvPr>
            <p:cNvSpPr/>
            <p:nvPr/>
          </p:nvSpPr>
          <p:spPr>
            <a:xfrm>
              <a:off x="6816495" y="728139"/>
              <a:ext cx="1897367" cy="20026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240F0B-4BD6-14DF-4CCB-7039731CC581}"/>
                </a:ext>
              </a:extLst>
            </p:cNvPr>
            <p:cNvSpPr txBox="1"/>
            <p:nvPr/>
          </p:nvSpPr>
          <p:spPr>
            <a:xfrm>
              <a:off x="7011556" y="853491"/>
              <a:ext cx="78547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More than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763C64-8A90-D4CF-7A7C-B56F51EA5EC7}"/>
                </a:ext>
              </a:extLst>
            </p:cNvPr>
            <p:cNvSpPr txBox="1"/>
            <p:nvPr/>
          </p:nvSpPr>
          <p:spPr>
            <a:xfrm>
              <a:off x="6833865" y="934002"/>
              <a:ext cx="2136764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5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£2,000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B02A5B-CFC8-956C-8B4E-57DEEE36D17D}"/>
                </a:ext>
              </a:extLst>
            </p:cNvPr>
            <p:cNvSpPr txBox="1"/>
            <p:nvPr/>
          </p:nvSpPr>
          <p:spPr>
            <a:xfrm>
              <a:off x="7004017" y="1644188"/>
              <a:ext cx="1380186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savings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697D4C-4B8F-A4FA-399D-B3765AF59A76}"/>
                </a:ext>
              </a:extLst>
            </p:cNvPr>
            <p:cNvSpPr txBox="1"/>
            <p:nvPr/>
          </p:nvSpPr>
          <p:spPr>
            <a:xfrm>
              <a:off x="7844313" y="1604900"/>
              <a:ext cx="6331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worth of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CCEC6A-E02E-5045-3342-AEC941F0A309}"/>
                </a:ext>
              </a:extLst>
            </p:cNvPr>
            <p:cNvSpPr txBox="1"/>
            <p:nvPr/>
          </p:nvSpPr>
          <p:spPr>
            <a:xfrm>
              <a:off x="7125417" y="2178023"/>
              <a:ext cx="143789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currently available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E1B887-5422-8223-E822-A472D96B7119}"/>
                </a:ext>
              </a:extLst>
            </p:cNvPr>
            <p:cNvSpPr txBox="1"/>
            <p:nvPr/>
          </p:nvSpPr>
          <p:spPr>
            <a:xfrm>
              <a:off x="7508851" y="2383520"/>
              <a:ext cx="86882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in our shop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5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3122F-20AB-76A4-A68F-5FD861712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BB75FFA9-E746-74FD-D73B-BC94284B69EB}"/>
              </a:ext>
            </a:extLst>
          </p:cNvPr>
          <p:cNvSpPr/>
          <p:nvPr/>
        </p:nvSpPr>
        <p:spPr>
          <a:xfrm rot="5400000">
            <a:off x="2270255" y="-1006043"/>
            <a:ext cx="2658306" cy="7198825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163A36C-5397-E2D8-425B-D6F268AA43C5}"/>
              </a:ext>
            </a:extLst>
          </p:cNvPr>
          <p:cNvSpPr/>
          <p:nvPr/>
        </p:nvSpPr>
        <p:spPr>
          <a:xfrm>
            <a:off x="4638290" y="1551634"/>
            <a:ext cx="2074416" cy="2074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8334B-B7A9-EA3F-ED76-D21EAFB5B9AF}"/>
              </a:ext>
            </a:extLst>
          </p:cNvPr>
          <p:cNvSpPr txBox="1"/>
          <p:nvPr/>
        </p:nvSpPr>
        <p:spPr>
          <a:xfrm>
            <a:off x="294427" y="479814"/>
            <a:ext cx="5892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272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Benefits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 Homecare Association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7576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membership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74CF7-875C-E14E-4D1E-A7C3CBB0A77A}"/>
              </a:ext>
            </a:extLst>
          </p:cNvPr>
          <p:cNvSpPr txBox="1"/>
          <p:nvPr/>
        </p:nvSpPr>
        <p:spPr>
          <a:xfrm>
            <a:off x="294428" y="1608756"/>
            <a:ext cx="4174456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800" dirty="0">
                <a:solidFill>
                  <a:srgbClr val="FF7272"/>
                </a:solidFill>
                <a:effectLst/>
                <a:latin typeface="Utopia Std Display" panose="0204050306050602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Enhance your buying power</a:t>
            </a:r>
          </a:p>
          <a:p>
            <a:pPr>
              <a:spcAft>
                <a:spcPts val="0"/>
              </a:spcAft>
            </a:pPr>
            <a:r>
              <a:rPr lang="en-GB" sz="1800" dirty="0">
                <a:solidFill>
                  <a:srgbClr val="29261B"/>
                </a:solidFill>
                <a:effectLst/>
                <a:latin typeface="Proxima Nova Light" panose="02000506030000020004" pitchFamily="2" charset="0"/>
                <a:ea typeface="Arial" panose="020B0604020202020204" pitchFamily="34" charset="0"/>
                <a:cs typeface="Arial" panose="020B0604020202020204" pitchFamily="34" charset="0"/>
              </a:rPr>
              <a:t>Enjoy the discounted services and products that we have negotiated with our third-party partners, including insurance, consumables and technology.</a:t>
            </a:r>
            <a:endParaRPr lang="en-GB" sz="1800" dirty="0">
              <a:effectLst/>
              <a:latin typeface="Proxima Nova Light" panose="02000506030000020004" pitchFamily="2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Picture 1" descr="A pink and black logo&#10;&#10;AI-generated content may be incorrect.">
            <a:extLst>
              <a:ext uri="{FF2B5EF4-FFF2-40B4-BE49-F238E27FC236}">
                <a16:creationId xmlns:a16="http://schemas.microsoft.com/office/drawing/2014/main" id="{DC589C19-D5FE-C3BC-7515-772A0C6BA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64" y="1683905"/>
            <a:ext cx="1270000" cy="17399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A2CE7D-E296-07E2-F690-E210423E4A80}"/>
              </a:ext>
            </a:extLst>
          </p:cNvPr>
          <p:cNvGrpSpPr/>
          <p:nvPr/>
        </p:nvGrpSpPr>
        <p:grpSpPr>
          <a:xfrm>
            <a:off x="6816495" y="728139"/>
            <a:ext cx="1897367" cy="2002664"/>
            <a:chOff x="6816495" y="728139"/>
            <a:chExt cx="1897367" cy="20026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A43F048-7571-0D4A-BFA1-340F553171B8}"/>
                </a:ext>
              </a:extLst>
            </p:cNvPr>
            <p:cNvGrpSpPr/>
            <p:nvPr/>
          </p:nvGrpSpPr>
          <p:grpSpPr>
            <a:xfrm>
              <a:off x="6816495" y="728139"/>
              <a:ext cx="1897367" cy="2002664"/>
              <a:chOff x="6816495" y="728139"/>
              <a:chExt cx="1897367" cy="2002664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7275D57-C10E-D511-710E-04973671185A}"/>
                  </a:ext>
                </a:extLst>
              </p:cNvPr>
              <p:cNvSpPr/>
              <p:nvPr/>
            </p:nvSpPr>
            <p:spPr>
              <a:xfrm>
                <a:off x="6816495" y="728139"/>
                <a:ext cx="1897367" cy="200266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AC4128-7D94-C327-F967-D8815F9653B2}"/>
                  </a:ext>
                </a:extLst>
              </p:cNvPr>
              <p:cNvSpPr txBox="1"/>
              <p:nvPr/>
            </p:nvSpPr>
            <p:spPr>
              <a:xfrm>
                <a:off x="6992926" y="948959"/>
                <a:ext cx="12775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400" dirty="0">
                    <a:latin typeface="Proxima Nova Light" panose="02000506030000020004" pitchFamily="2" charset="0"/>
                  </a:rPr>
                  <a:t>We have around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6380AE-8CC1-F0A2-9DDB-A29A6A947C92}"/>
                  </a:ext>
                </a:extLst>
              </p:cNvPr>
              <p:cNvSpPr txBox="1"/>
              <p:nvPr/>
            </p:nvSpPr>
            <p:spPr>
              <a:xfrm>
                <a:off x="7383534" y="1003093"/>
                <a:ext cx="93941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6000" dirty="0">
                    <a:solidFill>
                      <a:schemeClr val="bg1"/>
                    </a:solidFill>
                    <a:latin typeface="Utopia Std Display" panose="02040503060506020204" pitchFamily="18" charset="0"/>
                  </a:rPr>
                  <a:t>50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E64112-555E-2BDB-DB9A-2298E2B5501D}"/>
                  </a:ext>
                </a:extLst>
              </p:cNvPr>
              <p:cNvSpPr txBox="1"/>
              <p:nvPr/>
            </p:nvSpPr>
            <p:spPr>
              <a:xfrm>
                <a:off x="6992624" y="1741757"/>
                <a:ext cx="9137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2400" dirty="0">
                    <a:solidFill>
                      <a:schemeClr val="bg1"/>
                    </a:solidFill>
                    <a:latin typeface="Utopia Std Display" panose="02040503060506020204" pitchFamily="18" charset="0"/>
                  </a:rPr>
                  <a:t>affiliate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6DAB7-6558-1A05-E24F-350DACADF921}"/>
                  </a:ext>
                </a:extLst>
              </p:cNvPr>
              <p:cNvSpPr txBox="1"/>
              <p:nvPr/>
            </p:nvSpPr>
            <p:spPr>
              <a:xfrm>
                <a:off x="7374950" y="2016711"/>
                <a:ext cx="11990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US" sz="2400" dirty="0">
                    <a:solidFill>
                      <a:schemeClr val="bg1"/>
                    </a:solidFill>
                    <a:latin typeface="Utopia Std Display" panose="02040503060506020204" pitchFamily="18" charset="0"/>
                  </a:rPr>
                  <a:t>members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91BA36-FA4E-7A60-A212-686C1009E0D7}"/>
                </a:ext>
              </a:extLst>
            </p:cNvPr>
            <p:cNvSpPr txBox="1"/>
            <p:nvPr/>
          </p:nvSpPr>
          <p:spPr>
            <a:xfrm>
              <a:off x="7128241" y="2356306"/>
              <a:ext cx="121347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at any one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7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D0399-95A9-4227-3BEA-5312C51ED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68E4A221-8E6C-7CAC-321A-3B483987C682}"/>
              </a:ext>
            </a:extLst>
          </p:cNvPr>
          <p:cNvSpPr/>
          <p:nvPr/>
        </p:nvSpPr>
        <p:spPr>
          <a:xfrm rot="5400000">
            <a:off x="2270255" y="-1006043"/>
            <a:ext cx="2658306" cy="7198825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D9E67BC-8AA6-E533-BD28-F29C37ADBF63}"/>
              </a:ext>
            </a:extLst>
          </p:cNvPr>
          <p:cNvSpPr/>
          <p:nvPr/>
        </p:nvSpPr>
        <p:spPr>
          <a:xfrm>
            <a:off x="4467941" y="1569706"/>
            <a:ext cx="2074416" cy="2074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1B479-D323-6074-EF3E-E80FF1C82769}"/>
              </a:ext>
            </a:extLst>
          </p:cNvPr>
          <p:cNvSpPr txBox="1"/>
          <p:nvPr/>
        </p:nvSpPr>
        <p:spPr>
          <a:xfrm>
            <a:off x="294427" y="479814"/>
            <a:ext cx="5892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272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Benefits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 Homecare Association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7576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membership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083670-5226-705B-86D5-168B02606A23}"/>
              </a:ext>
            </a:extLst>
          </p:cNvPr>
          <p:cNvGrpSpPr/>
          <p:nvPr/>
        </p:nvGrpSpPr>
        <p:grpSpPr>
          <a:xfrm>
            <a:off x="6816495" y="728139"/>
            <a:ext cx="1949986" cy="2002664"/>
            <a:chOff x="6816495" y="728139"/>
            <a:chExt cx="1949986" cy="200266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4343F61-7327-177F-89B2-9AE9D02D87C0}"/>
                </a:ext>
              </a:extLst>
            </p:cNvPr>
            <p:cNvSpPr/>
            <p:nvPr/>
          </p:nvSpPr>
          <p:spPr>
            <a:xfrm>
              <a:off x="6816495" y="728139"/>
              <a:ext cx="1897367" cy="20026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E43DCF6-5510-3FB9-E456-B1FF0DCA7EF4}"/>
                </a:ext>
              </a:extLst>
            </p:cNvPr>
            <p:cNvSpPr txBox="1"/>
            <p:nvPr/>
          </p:nvSpPr>
          <p:spPr>
            <a:xfrm>
              <a:off x="6948736" y="895371"/>
              <a:ext cx="134812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Join a community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F72C19-3A86-96C3-15CD-28CCC2BF2437}"/>
                </a:ext>
              </a:extLst>
            </p:cNvPr>
            <p:cNvSpPr txBox="1"/>
            <p:nvPr/>
          </p:nvSpPr>
          <p:spPr>
            <a:xfrm>
              <a:off x="6948737" y="1225857"/>
              <a:ext cx="1817744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60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2,200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503D78-CF83-BA1D-7188-64A0ED469E35}"/>
                </a:ext>
              </a:extLst>
            </p:cNvPr>
            <p:cNvSpPr txBox="1"/>
            <p:nvPr/>
          </p:nvSpPr>
          <p:spPr>
            <a:xfrm>
              <a:off x="7029728" y="1964521"/>
              <a:ext cx="88646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trusted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05EB11-F121-E04D-0B65-D8B90DE5F9DF}"/>
                </a:ext>
              </a:extLst>
            </p:cNvPr>
            <p:cNvSpPr txBox="1"/>
            <p:nvPr/>
          </p:nvSpPr>
          <p:spPr>
            <a:xfrm>
              <a:off x="7549091" y="1139424"/>
              <a:ext cx="101790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of more than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C3CD6C-7E79-4AE2-A217-ED1FF3BE8946}"/>
                </a:ext>
              </a:extLst>
            </p:cNvPr>
            <p:cNvSpPr txBox="1"/>
            <p:nvPr/>
          </p:nvSpPr>
          <p:spPr>
            <a:xfrm>
              <a:off x="7195306" y="2237582"/>
              <a:ext cx="135934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businesses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11ACFC-AF1E-0FF3-D1DA-445B7B39A3B1}"/>
              </a:ext>
            </a:extLst>
          </p:cNvPr>
          <p:cNvSpPr txBox="1"/>
          <p:nvPr/>
        </p:nvSpPr>
        <p:spPr>
          <a:xfrm>
            <a:off x="294427" y="1608756"/>
            <a:ext cx="4004108" cy="1902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800">
                <a:solidFill>
                  <a:srgbClr val="FF7272"/>
                </a:solidFill>
                <a:effectLst/>
                <a:latin typeface="Utopia Std Display" panose="0204050306050602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Delivering quality</a:t>
            </a:r>
            <a:endParaRPr lang="en-GB" sz="2800" dirty="0">
              <a:solidFill>
                <a:srgbClr val="FF7272"/>
              </a:solidFill>
              <a:effectLst/>
              <a:latin typeface="Utopia Std Display" panose="02040503060506020204" pitchFamily="18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fontAlgn="auto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Proxima Nova Light" panose="02000506030000020004" pitchFamily="2" charset="0"/>
              </a:rPr>
              <a:t>Homecare provider members can use the Homecare Association logo in their digital and printed communications to show your commitment to excellence to prospective clients.</a:t>
            </a:r>
            <a:endParaRPr lang="en-GB" sz="1800" dirty="0">
              <a:solidFill>
                <a:srgbClr val="000000"/>
              </a:solidFill>
              <a:latin typeface="Proxima Nova Light" panose="02000506030000020004" pitchFamily="2" charset="0"/>
            </a:endParaRPr>
          </a:p>
        </p:txBody>
      </p:sp>
      <p:pic>
        <p:nvPicPr>
          <p:cNvPr id="12" name="Picture 11" descr="A black background with a red and orange heart&#10;&#10;AI-generated content may be incorrect.">
            <a:extLst>
              <a:ext uri="{FF2B5EF4-FFF2-40B4-BE49-F238E27FC236}">
                <a16:creationId xmlns:a16="http://schemas.microsoft.com/office/drawing/2014/main" id="{14321F7B-5E54-F6D0-CAA7-4174D8DB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53" y="1897628"/>
            <a:ext cx="1855468" cy="11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4A62A-5AE2-0B97-8BE0-A8478FE90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B0FF8BDB-2ED3-BF9D-835D-1F08F5C8E60A}"/>
              </a:ext>
            </a:extLst>
          </p:cNvPr>
          <p:cNvSpPr/>
          <p:nvPr/>
        </p:nvSpPr>
        <p:spPr>
          <a:xfrm rot="5400000">
            <a:off x="2060883" y="-796671"/>
            <a:ext cx="3077050" cy="7198825"/>
          </a:xfrm>
          <a:prstGeom prst="round2Same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247B9B-F850-F5CE-C9F8-3FA0D418C0BD}"/>
              </a:ext>
            </a:extLst>
          </p:cNvPr>
          <p:cNvSpPr/>
          <p:nvPr/>
        </p:nvSpPr>
        <p:spPr>
          <a:xfrm>
            <a:off x="4468884" y="1733070"/>
            <a:ext cx="2217741" cy="2217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E0704-6EBC-5599-7C89-7BDB22C9EFFD}"/>
              </a:ext>
            </a:extLst>
          </p:cNvPr>
          <p:cNvSpPr txBox="1"/>
          <p:nvPr/>
        </p:nvSpPr>
        <p:spPr>
          <a:xfrm>
            <a:off x="294427" y="479814"/>
            <a:ext cx="5892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272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Benefits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 Homecare Association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7576"/>
                </a:solidFill>
                <a:effectLst/>
                <a:uLnTx/>
                <a:uFillTx/>
                <a:latin typeface="Utopia Std Display" panose="02040503060506020204" pitchFamily="18" charset="0"/>
                <a:ea typeface="+mn-ea"/>
                <a:cs typeface="+mn-cs"/>
              </a:rPr>
              <a:t>membership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675F5-BCB9-31F3-A27F-93987CDA40B5}"/>
              </a:ext>
            </a:extLst>
          </p:cNvPr>
          <p:cNvSpPr txBox="1"/>
          <p:nvPr/>
        </p:nvSpPr>
        <p:spPr>
          <a:xfrm>
            <a:off x="293691" y="1549695"/>
            <a:ext cx="4045323" cy="24798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800" dirty="0">
                <a:solidFill>
                  <a:srgbClr val="FF7272"/>
                </a:solidFill>
                <a:effectLst/>
                <a:latin typeface="Utopia Std Display" panose="0204050306050602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Coming together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dirty="0">
                <a:effectLst/>
                <a:latin typeface="Proxima Nova Light" panose="02000506030000020004" pitchFamily="2" charset="0"/>
                <a:ea typeface="SimHei" panose="02010609060101010101" pitchFamily="49" charset="-122"/>
                <a:cs typeface="Arial" panose="020B0604020202020204" pitchFamily="34" charset="0"/>
              </a:rPr>
              <a:t>Our members enjoy heavily discounted tickets to our face-to-face events where you can benefit from expert speakers, practical guidance, networking with sector colleagues and meeting Homecare Association staff.</a:t>
            </a:r>
          </a:p>
        </p:txBody>
      </p:sp>
      <p:pic>
        <p:nvPicPr>
          <p:cNvPr id="16" name="Picture 15" descr="A group of people with different colors&#10;&#10;AI-generated content may be incorrect.">
            <a:extLst>
              <a:ext uri="{FF2B5EF4-FFF2-40B4-BE49-F238E27FC236}">
                <a16:creationId xmlns:a16="http://schemas.microsoft.com/office/drawing/2014/main" id="{49B493DE-DA40-D6C9-B317-F619CE6D2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30" y="2146490"/>
            <a:ext cx="2834639" cy="15505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B95182-C1A3-A51D-6F71-4DC454A9C87D}"/>
              </a:ext>
            </a:extLst>
          </p:cNvPr>
          <p:cNvGrpSpPr/>
          <p:nvPr/>
        </p:nvGrpSpPr>
        <p:grpSpPr>
          <a:xfrm>
            <a:off x="6816495" y="728139"/>
            <a:ext cx="1897367" cy="2002664"/>
            <a:chOff x="6816495" y="728139"/>
            <a:chExt cx="1897367" cy="200266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AF46189-B3F8-125F-ADB6-722086A4666C}"/>
                </a:ext>
              </a:extLst>
            </p:cNvPr>
            <p:cNvSpPr/>
            <p:nvPr/>
          </p:nvSpPr>
          <p:spPr>
            <a:xfrm>
              <a:off x="6816495" y="728139"/>
              <a:ext cx="1897367" cy="20026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E95646-A89A-1E91-CA50-331C0FC23A2B}"/>
                </a:ext>
              </a:extLst>
            </p:cNvPr>
            <p:cNvSpPr txBox="1"/>
            <p:nvPr/>
          </p:nvSpPr>
          <p:spPr>
            <a:xfrm>
              <a:off x="6948736" y="895371"/>
              <a:ext cx="113973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Members save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EAA293-291F-709D-68D2-9066FF2DD987}"/>
                </a:ext>
              </a:extLst>
            </p:cNvPr>
            <p:cNvSpPr txBox="1"/>
            <p:nvPr/>
          </p:nvSpPr>
          <p:spPr>
            <a:xfrm>
              <a:off x="7128485" y="1237552"/>
              <a:ext cx="139935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60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25%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DEA4AF-D33D-A833-414F-3E0C0CFFC9CC}"/>
                </a:ext>
              </a:extLst>
            </p:cNvPr>
            <p:cNvSpPr txBox="1"/>
            <p:nvPr/>
          </p:nvSpPr>
          <p:spPr>
            <a:xfrm>
              <a:off x="7695736" y="1110815"/>
              <a:ext cx="78547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more than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6CE3A-3289-EE16-4406-3AF053A5017F}"/>
                </a:ext>
              </a:extLst>
            </p:cNvPr>
            <p:cNvSpPr txBox="1"/>
            <p:nvPr/>
          </p:nvSpPr>
          <p:spPr>
            <a:xfrm>
              <a:off x="7695736" y="2214692"/>
              <a:ext cx="81112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Utopia Std Display" panose="02040503060506020204" pitchFamily="18" charset="0"/>
                </a:rPr>
                <a:t>tickets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D995413-37D9-BA5D-A8D7-1B6B01022F81}"/>
                </a:ext>
              </a:extLst>
            </p:cNvPr>
            <p:cNvSpPr txBox="1"/>
            <p:nvPr/>
          </p:nvSpPr>
          <p:spPr>
            <a:xfrm>
              <a:off x="6998615" y="2038406"/>
              <a:ext cx="134652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latin typeface="Proxima Nova Light" panose="02000506030000020004" pitchFamily="2" charset="0"/>
                </a:rPr>
                <a:t>on all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7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Homecare Association 1">
  <a:themeElements>
    <a:clrScheme name="Studio Texture - Home Care">
      <a:dk1>
        <a:sysClr val="windowText" lastClr="000000"/>
      </a:dk1>
      <a:lt1>
        <a:sysClr val="window" lastClr="FFFFFF"/>
      </a:lt1>
      <a:dk2>
        <a:srgbClr val="FFAF66"/>
      </a:dk2>
      <a:lt2>
        <a:srgbClr val="FFECB0"/>
      </a:lt2>
      <a:accent1>
        <a:srgbClr val="FF3012"/>
      </a:accent1>
      <a:accent2>
        <a:srgbClr val="FF7272"/>
      </a:accent2>
      <a:accent3>
        <a:srgbClr val="FF7A00"/>
      </a:accent3>
      <a:accent4>
        <a:srgbClr val="B582D4"/>
      </a:accent4>
      <a:accent5>
        <a:srgbClr val="3C0060"/>
      </a:accent5>
      <a:accent6>
        <a:srgbClr val="C9E9E8"/>
      </a:accent6>
      <a:hlink>
        <a:srgbClr val="7030A0"/>
      </a:hlink>
      <a:folHlink>
        <a:srgbClr val="0070C0"/>
      </a:folHlink>
    </a:clrScheme>
    <a:fontScheme name="HC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e Show Oct 2021 - homecare challenges and opportunities - Jane Townson.pptx  -  Read-Only" id="{B42F7486-C139-4F2B-9CB2-0D2EB8D34299}" vid="{E54DD8DB-CF00-4942-B8DD-DC330BB70A4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098351247EA4C83ED847A4EDABE0C" ma:contentTypeVersion="14" ma:contentTypeDescription="Create a new document." ma:contentTypeScope="" ma:versionID="6669c2a86f622dbe3a32fc421d46a424">
  <xsd:schema xmlns:xsd="http://www.w3.org/2001/XMLSchema" xmlns:xs="http://www.w3.org/2001/XMLSchema" xmlns:p="http://schemas.microsoft.com/office/2006/metadata/properties" xmlns:ns2="0b76f93d-5036-4205-b508-4ada6aaf1d6b" xmlns:ns3="f0f528a9-4274-415f-8b66-ccddb924500c" targetNamespace="http://schemas.microsoft.com/office/2006/metadata/properties" ma:root="true" ma:fieldsID="a1a4ce1beff4fec56c63a9588d790f43" ns2:_="" ns3:_="">
    <xsd:import namespace="0b76f93d-5036-4205-b508-4ada6aaf1d6b"/>
    <xsd:import namespace="f0f528a9-4274-415f-8b66-ccddb92450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6f93d-5036-4205-b508-4ada6aaf1d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f7458f8-ae83-4c2f-813a-5432372de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528a9-4274-415f-8b66-ccddb924500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9e70b66-0554-44c0-a93e-0f69551c3679}" ma:internalName="TaxCatchAll" ma:showField="CatchAllData" ma:web="f0f528a9-4274-415f-8b66-ccddb92450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f528a9-4274-415f-8b66-ccddb924500c" xsi:nil="true"/>
    <lcf76f155ced4ddcb4097134ff3c332f xmlns="0b76f93d-5036-4205-b508-4ada6aaf1d6b">
      <Terms xmlns="http://schemas.microsoft.com/office/infopath/2007/PartnerControls"/>
    </lcf76f155ced4ddcb4097134ff3c332f>
    <MediaLengthInSeconds xmlns="0b76f93d-5036-4205-b508-4ada6aaf1d6b" xsi:nil="true"/>
    <SharedWithUsers xmlns="f0f528a9-4274-415f-8b66-ccddb924500c">
      <UserInfo>
        <DisplayName>Erica Siwo</DisplayName>
        <AccountId>26</AccountId>
        <AccountType/>
      </UserInfo>
      <UserInfo>
        <DisplayName>Liam Pavesi</DisplayName>
        <AccountId>19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5A552-D459-4D85-B43C-38B0525CF4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6f93d-5036-4205-b508-4ada6aaf1d6b"/>
    <ds:schemaRef ds:uri="f0f528a9-4274-415f-8b66-ccddb92450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6C26EC-4B81-4FA5-9F05-C61C2A8C3A67}">
  <ds:schemaRefs>
    <ds:schemaRef ds:uri="http://purl.org/dc/terms/"/>
    <ds:schemaRef ds:uri="0b76f93d-5036-4205-b508-4ada6aaf1d6b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f0f528a9-4274-415f-8b66-ccddb924500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AF9938-A64D-4FF0-B9C6-BBA70A7F8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</Template>
  <TotalTime>3345</TotalTime>
  <Words>620</Words>
  <Application>Microsoft Macintosh PowerPoint</Application>
  <PresentationFormat>On-screen Show (16:9)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Utopia Std Display</vt:lpstr>
      <vt:lpstr>Proxima Nova</vt:lpstr>
      <vt:lpstr>Georgia</vt:lpstr>
      <vt:lpstr>Wingdings</vt:lpstr>
      <vt:lpstr>Verdana</vt:lpstr>
      <vt:lpstr>Proxima Nova Light</vt:lpstr>
      <vt:lpstr>Open Sans</vt:lpstr>
      <vt:lpstr>1_Homecare Association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Homecare Together</dc:title>
  <dc:creator>Liam Pavesi</dc:creator>
  <cp:lastModifiedBy>Matt Wilks</cp:lastModifiedBy>
  <cp:revision>32</cp:revision>
  <dcterms:created xsi:type="dcterms:W3CDTF">2022-11-08T10:20:00Z</dcterms:created>
  <dcterms:modified xsi:type="dcterms:W3CDTF">2025-04-03T12:37:55Z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0x01010051E098351247EA4C83ED847A4EDABE0C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