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51"/>
  </p:notesMasterIdLst>
  <p:sldIdLst>
    <p:sldId id="1389" r:id="rId6"/>
    <p:sldId id="1284" r:id="rId7"/>
    <p:sldId id="271" r:id="rId8"/>
    <p:sldId id="1427" r:id="rId9"/>
    <p:sldId id="1428" r:id="rId10"/>
    <p:sldId id="1440" r:id="rId11"/>
    <p:sldId id="1346" r:id="rId12"/>
    <p:sldId id="1432" r:id="rId13"/>
    <p:sldId id="1322" r:id="rId14"/>
    <p:sldId id="1330" r:id="rId15"/>
    <p:sldId id="1415" r:id="rId16"/>
    <p:sldId id="1411" r:id="rId17"/>
    <p:sldId id="1395" r:id="rId18"/>
    <p:sldId id="1413" r:id="rId19"/>
    <p:sldId id="1414" r:id="rId20"/>
    <p:sldId id="1404" r:id="rId21"/>
    <p:sldId id="1431" r:id="rId22"/>
    <p:sldId id="1332" r:id="rId23"/>
    <p:sldId id="1408" r:id="rId24"/>
    <p:sldId id="1421" r:id="rId25"/>
    <p:sldId id="1405" r:id="rId26"/>
    <p:sldId id="1392" r:id="rId27"/>
    <p:sldId id="1394" r:id="rId28"/>
    <p:sldId id="1409" r:id="rId29"/>
    <p:sldId id="1416" r:id="rId30"/>
    <p:sldId id="1269" r:id="rId31"/>
    <p:sldId id="1443" r:id="rId32"/>
    <p:sldId id="1429" r:id="rId33"/>
    <p:sldId id="1356" r:id="rId34"/>
    <p:sldId id="1444" r:id="rId35"/>
    <p:sldId id="1461" r:id="rId36"/>
    <p:sldId id="1454" r:id="rId37"/>
    <p:sldId id="1455" r:id="rId38"/>
    <p:sldId id="1450" r:id="rId39"/>
    <p:sldId id="1433" r:id="rId40"/>
    <p:sldId id="1435" r:id="rId41"/>
    <p:sldId id="1353" r:id="rId42"/>
    <p:sldId id="1438" r:id="rId43"/>
    <p:sldId id="1437" r:id="rId44"/>
    <p:sldId id="1448" r:id="rId45"/>
    <p:sldId id="1441" r:id="rId46"/>
    <p:sldId id="281" r:id="rId47"/>
    <p:sldId id="282" r:id="rId48"/>
    <p:sldId id="286" r:id="rId49"/>
    <p:sldId id="28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44"/>
    <a:srgbClr val="FF0066"/>
    <a:srgbClr val="61048A"/>
    <a:srgbClr val="AE08F8"/>
    <a:srgbClr val="8B06C6"/>
    <a:srgbClr val="FF6699"/>
    <a:srgbClr val="FFCE33"/>
    <a:srgbClr val="FFCCFF"/>
    <a:srgbClr val="EB43E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3F27E-CA6B-426E-9336-BD68422F946D}" v="14" dt="2025-11-26T10:10:21.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685" autoAdjust="0"/>
  </p:normalViewPr>
  <p:slideViewPr>
    <p:cSldViewPr snapToGrid="0">
      <p:cViewPr varScale="1">
        <p:scale>
          <a:sx n="97" d="100"/>
          <a:sy n="97" d="100"/>
        </p:scale>
        <p:origin x="1608" y="192"/>
      </p:cViewPr>
      <p:guideLst/>
    </p:cSldViewPr>
  </p:slideViewPr>
  <p:notesTextViewPr>
    <p:cViewPr>
      <p:scale>
        <a:sx n="1" d="1"/>
        <a:sy n="1" d="1"/>
      </p:scale>
      <p:origin x="0" y="0"/>
    </p:cViewPr>
  </p:notesTextViewPr>
  <p:notesViewPr>
    <p:cSldViewPr snapToGrid="0">
      <p:cViewPr varScale="1">
        <p:scale>
          <a:sx n="92" d="100"/>
          <a:sy n="92" d="100"/>
        </p:scale>
        <p:origin x="442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mmer Killen" userId="e4edee0b-bdc9-4235-a232-fde08d12d8d5" providerId="ADAL" clId="{1067276B-D7B0-41E9-B305-C6F2DDFC65AF}"/>
    <pc:docChg chg="undo custSel delSld modSld">
      <pc:chgData name="Summer Killen" userId="e4edee0b-bdc9-4235-a232-fde08d12d8d5" providerId="ADAL" clId="{1067276B-D7B0-41E9-B305-C6F2DDFC65AF}" dt="2025-11-26T10:09:26.471" v="158" actId="478"/>
      <pc:docMkLst>
        <pc:docMk/>
      </pc:docMkLst>
      <pc:sldChg chg="modNotes">
        <pc:chgData name="Summer Killen" userId="e4edee0b-bdc9-4235-a232-fde08d12d8d5" providerId="ADAL" clId="{1067276B-D7B0-41E9-B305-C6F2DDFC65AF}" dt="2025-11-11T11:46:00.314" v="27" actId="368"/>
        <pc:sldMkLst>
          <pc:docMk/>
          <pc:sldMk cId="3322063531" sldId="258"/>
        </pc:sldMkLst>
      </pc:sldChg>
      <pc:sldChg chg="modNotes">
        <pc:chgData name="Summer Killen" userId="e4edee0b-bdc9-4235-a232-fde08d12d8d5" providerId="ADAL" clId="{1067276B-D7B0-41E9-B305-C6F2DDFC65AF}" dt="2025-11-11T11:46:00.452" v="63" actId="368"/>
        <pc:sldMkLst>
          <pc:docMk/>
          <pc:sldMk cId="998003175" sldId="271"/>
        </pc:sldMkLst>
      </pc:sldChg>
      <pc:sldChg chg="delSp mod delAnim modNotes">
        <pc:chgData name="Summer Killen" userId="e4edee0b-bdc9-4235-a232-fde08d12d8d5" providerId="ADAL" clId="{1067276B-D7B0-41E9-B305-C6F2DDFC65AF}" dt="2025-11-26T10:05:37.473" v="149" actId="478"/>
        <pc:sldMkLst>
          <pc:docMk/>
          <pc:sldMk cId="1503446879" sldId="282"/>
        </pc:sldMkLst>
        <pc:picChg chg="del">
          <ac:chgData name="Summer Killen" userId="e4edee0b-bdc9-4235-a232-fde08d12d8d5" providerId="ADAL" clId="{1067276B-D7B0-41E9-B305-C6F2DDFC65AF}" dt="2025-11-26T10:05:37.473" v="149" actId="478"/>
          <ac:picMkLst>
            <pc:docMk/>
            <pc:sldMk cId="1503446879" sldId="282"/>
            <ac:picMk id="35" creationId="{7BD63457-A7EA-A300-4C07-4CF9BC774796}"/>
          </ac:picMkLst>
        </pc:picChg>
      </pc:sldChg>
      <pc:sldChg chg="modNotes">
        <pc:chgData name="Summer Killen" userId="e4edee0b-bdc9-4235-a232-fde08d12d8d5" providerId="ADAL" clId="{1067276B-D7B0-41E9-B305-C6F2DDFC65AF}" dt="2025-11-11T11:46:00.656" v="133" actId="368"/>
        <pc:sldMkLst>
          <pc:docMk/>
          <pc:sldMk cId="3194706578" sldId="285"/>
        </pc:sldMkLst>
      </pc:sldChg>
      <pc:sldChg chg="modNotes">
        <pc:chgData name="Summer Killen" userId="e4edee0b-bdc9-4235-a232-fde08d12d8d5" providerId="ADAL" clId="{1067276B-D7B0-41E9-B305-C6F2DDFC65AF}" dt="2025-11-11T11:46:00.651" v="131" actId="368"/>
        <pc:sldMkLst>
          <pc:docMk/>
          <pc:sldMk cId="195272811" sldId="286"/>
        </pc:sldMkLst>
      </pc:sldChg>
      <pc:sldChg chg="modNotes">
        <pc:chgData name="Summer Killen" userId="e4edee0b-bdc9-4235-a232-fde08d12d8d5" providerId="ADAL" clId="{1067276B-D7B0-41E9-B305-C6F2DDFC65AF}" dt="2025-11-11T11:46:00.573" v="105" actId="368"/>
        <pc:sldMkLst>
          <pc:docMk/>
          <pc:sldMk cId="836057599" sldId="1269"/>
        </pc:sldMkLst>
      </pc:sldChg>
      <pc:sldChg chg="modNotes">
        <pc:chgData name="Summer Killen" userId="e4edee0b-bdc9-4235-a232-fde08d12d8d5" providerId="ADAL" clId="{1067276B-D7B0-41E9-B305-C6F2DDFC65AF}" dt="2025-11-11T11:46:00.447" v="61" actId="368"/>
        <pc:sldMkLst>
          <pc:docMk/>
          <pc:sldMk cId="0" sldId="1284"/>
        </pc:sldMkLst>
      </pc:sldChg>
      <pc:sldChg chg="modNotes">
        <pc:chgData name="Summer Killen" userId="e4edee0b-bdc9-4235-a232-fde08d12d8d5" providerId="ADAL" clId="{1067276B-D7B0-41E9-B305-C6F2DDFC65AF}" dt="2025-11-11T11:46:00.426" v="55" actId="368"/>
        <pc:sldMkLst>
          <pc:docMk/>
          <pc:sldMk cId="688315570" sldId="1299"/>
        </pc:sldMkLst>
      </pc:sldChg>
      <pc:sldChg chg="modNotes">
        <pc:chgData name="Summer Killen" userId="e4edee0b-bdc9-4235-a232-fde08d12d8d5" providerId="ADAL" clId="{1067276B-D7B0-41E9-B305-C6F2DDFC65AF}" dt="2025-11-11T11:46:00.309" v="25" actId="368"/>
        <pc:sldMkLst>
          <pc:docMk/>
          <pc:sldMk cId="671917457" sldId="1310"/>
        </pc:sldMkLst>
      </pc:sldChg>
      <pc:sldChg chg="modNotes">
        <pc:chgData name="Summer Killen" userId="e4edee0b-bdc9-4235-a232-fde08d12d8d5" providerId="ADAL" clId="{1067276B-D7B0-41E9-B305-C6F2DDFC65AF}" dt="2025-11-11T11:46:00.323" v="31" actId="368"/>
        <pc:sldMkLst>
          <pc:docMk/>
          <pc:sldMk cId="1724862042" sldId="1318"/>
        </pc:sldMkLst>
      </pc:sldChg>
      <pc:sldChg chg="modNotes">
        <pc:chgData name="Summer Killen" userId="e4edee0b-bdc9-4235-a232-fde08d12d8d5" providerId="ADAL" clId="{1067276B-D7B0-41E9-B305-C6F2DDFC65AF}" dt="2025-11-11T11:46:00.281" v="15" actId="368"/>
        <pc:sldMkLst>
          <pc:docMk/>
          <pc:sldMk cId="4124645364" sldId="1320"/>
        </pc:sldMkLst>
      </pc:sldChg>
      <pc:sldChg chg="modNotes">
        <pc:chgData name="Summer Killen" userId="e4edee0b-bdc9-4235-a232-fde08d12d8d5" providerId="ADAL" clId="{1067276B-D7B0-41E9-B305-C6F2DDFC65AF}" dt="2025-11-11T11:46:00.241" v="1" actId="368"/>
        <pc:sldMkLst>
          <pc:docMk/>
          <pc:sldMk cId="2866605749" sldId="1321"/>
        </pc:sldMkLst>
      </pc:sldChg>
      <pc:sldChg chg="modNotes">
        <pc:chgData name="Summer Killen" userId="e4edee0b-bdc9-4235-a232-fde08d12d8d5" providerId="ADAL" clId="{1067276B-D7B0-41E9-B305-C6F2DDFC65AF}" dt="2025-11-11T11:46:00.483" v="75" actId="368"/>
        <pc:sldMkLst>
          <pc:docMk/>
          <pc:sldMk cId="3249270245" sldId="1322"/>
        </pc:sldMkLst>
      </pc:sldChg>
      <pc:sldChg chg="modNotes">
        <pc:chgData name="Summer Killen" userId="e4edee0b-bdc9-4235-a232-fde08d12d8d5" providerId="ADAL" clId="{1067276B-D7B0-41E9-B305-C6F2DDFC65AF}" dt="2025-11-11T11:46:00.244" v="3" actId="368"/>
        <pc:sldMkLst>
          <pc:docMk/>
          <pc:sldMk cId="2518607617" sldId="1324"/>
        </pc:sldMkLst>
      </pc:sldChg>
      <pc:sldChg chg="modNotes">
        <pc:chgData name="Summer Killen" userId="e4edee0b-bdc9-4235-a232-fde08d12d8d5" providerId="ADAL" clId="{1067276B-D7B0-41E9-B305-C6F2DDFC65AF}" dt="2025-11-11T11:46:00.490" v="77" actId="368"/>
        <pc:sldMkLst>
          <pc:docMk/>
          <pc:sldMk cId="3514768130" sldId="1330"/>
        </pc:sldMkLst>
      </pc:sldChg>
      <pc:sldChg chg="modNotes">
        <pc:chgData name="Summer Killen" userId="e4edee0b-bdc9-4235-a232-fde08d12d8d5" providerId="ADAL" clId="{1067276B-D7B0-41E9-B305-C6F2DDFC65AF}" dt="2025-11-11T11:46:00.531" v="91" actId="368"/>
        <pc:sldMkLst>
          <pc:docMk/>
          <pc:sldMk cId="276130460" sldId="1332"/>
        </pc:sldMkLst>
      </pc:sldChg>
      <pc:sldChg chg="modNotes">
        <pc:chgData name="Summer Killen" userId="e4edee0b-bdc9-4235-a232-fde08d12d8d5" providerId="ADAL" clId="{1067276B-D7B0-41E9-B305-C6F2DDFC65AF}" dt="2025-11-11T11:46:00.286" v="17" actId="368"/>
        <pc:sldMkLst>
          <pc:docMk/>
          <pc:sldMk cId="1746870827" sldId="1333"/>
        </pc:sldMkLst>
      </pc:sldChg>
      <pc:sldChg chg="modNotes">
        <pc:chgData name="Summer Killen" userId="e4edee0b-bdc9-4235-a232-fde08d12d8d5" providerId="ADAL" clId="{1067276B-D7B0-41E9-B305-C6F2DDFC65AF}" dt="2025-11-11T11:46:00.276" v="13" actId="368"/>
        <pc:sldMkLst>
          <pc:docMk/>
          <pc:sldMk cId="2010087612" sldId="1334"/>
        </pc:sldMkLst>
      </pc:sldChg>
      <pc:sldChg chg="modNotes">
        <pc:chgData name="Summer Killen" userId="e4edee0b-bdc9-4235-a232-fde08d12d8d5" providerId="ADAL" clId="{1067276B-D7B0-41E9-B305-C6F2DDFC65AF}" dt="2025-11-11T11:46:00.328" v="33" actId="368"/>
        <pc:sldMkLst>
          <pc:docMk/>
          <pc:sldMk cId="2705373787" sldId="1335"/>
        </pc:sldMkLst>
      </pc:sldChg>
      <pc:sldChg chg="modNotes">
        <pc:chgData name="Summer Killen" userId="e4edee0b-bdc9-4235-a232-fde08d12d8d5" providerId="ADAL" clId="{1067276B-D7B0-41E9-B305-C6F2DDFC65AF}" dt="2025-11-11T11:46:00.349" v="41" actId="368"/>
        <pc:sldMkLst>
          <pc:docMk/>
          <pc:sldMk cId="330886355" sldId="1337"/>
        </pc:sldMkLst>
      </pc:sldChg>
      <pc:sldChg chg="modNotes">
        <pc:chgData name="Summer Killen" userId="e4edee0b-bdc9-4235-a232-fde08d12d8d5" providerId="ADAL" clId="{1067276B-D7B0-41E9-B305-C6F2DDFC65AF}" dt="2025-11-11T11:46:00.271" v="11" actId="368"/>
        <pc:sldMkLst>
          <pc:docMk/>
          <pc:sldMk cId="3572260139" sldId="1342"/>
        </pc:sldMkLst>
      </pc:sldChg>
      <pc:sldChg chg="modNotes">
        <pc:chgData name="Summer Killen" userId="e4edee0b-bdc9-4235-a232-fde08d12d8d5" providerId="ADAL" clId="{1067276B-D7B0-41E9-B305-C6F2DDFC65AF}" dt="2025-11-11T11:46:00.472" v="71" actId="368"/>
        <pc:sldMkLst>
          <pc:docMk/>
          <pc:sldMk cId="2552104013" sldId="1346"/>
        </pc:sldMkLst>
      </pc:sldChg>
      <pc:sldChg chg="modNotes">
        <pc:chgData name="Summer Killen" userId="e4edee0b-bdc9-4235-a232-fde08d12d8d5" providerId="ADAL" clId="{1067276B-D7B0-41E9-B305-C6F2DDFC65AF}" dt="2025-11-11T11:46:00.359" v="45" actId="368"/>
        <pc:sldMkLst>
          <pc:docMk/>
          <pc:sldMk cId="3101227363" sldId="1350"/>
        </pc:sldMkLst>
      </pc:sldChg>
      <pc:sldChg chg="modNotes">
        <pc:chgData name="Summer Killen" userId="e4edee0b-bdc9-4235-a232-fde08d12d8d5" providerId="ADAL" clId="{1067276B-D7B0-41E9-B305-C6F2DDFC65AF}" dt="2025-11-11T11:46:00.631" v="125" actId="368"/>
        <pc:sldMkLst>
          <pc:docMk/>
          <pc:sldMk cId="2688094654" sldId="1353"/>
        </pc:sldMkLst>
      </pc:sldChg>
      <pc:sldChg chg="modNotes">
        <pc:chgData name="Summer Killen" userId="e4edee0b-bdc9-4235-a232-fde08d12d8d5" providerId="ADAL" clId="{1067276B-D7B0-41E9-B305-C6F2DDFC65AF}" dt="2025-11-11T11:46:00.589" v="111" actId="368"/>
        <pc:sldMkLst>
          <pc:docMk/>
          <pc:sldMk cId="448028290" sldId="1356"/>
        </pc:sldMkLst>
      </pc:sldChg>
      <pc:sldChg chg="modNotes">
        <pc:chgData name="Summer Killen" userId="e4edee0b-bdc9-4235-a232-fde08d12d8d5" providerId="ADAL" clId="{1067276B-D7B0-41E9-B305-C6F2DDFC65AF}" dt="2025-11-11T11:46:00.334" v="35" actId="368"/>
        <pc:sldMkLst>
          <pc:docMk/>
          <pc:sldMk cId="3857479978" sldId="1359"/>
        </pc:sldMkLst>
      </pc:sldChg>
      <pc:sldChg chg="modNotes">
        <pc:chgData name="Summer Killen" userId="e4edee0b-bdc9-4235-a232-fde08d12d8d5" providerId="ADAL" clId="{1067276B-D7B0-41E9-B305-C6F2DDFC65AF}" dt="2025-11-11T11:46:00.318" v="29" actId="368"/>
        <pc:sldMkLst>
          <pc:docMk/>
          <pc:sldMk cId="1863839977" sldId="1361"/>
        </pc:sldMkLst>
      </pc:sldChg>
      <pc:sldChg chg="modNotes">
        <pc:chgData name="Summer Killen" userId="e4edee0b-bdc9-4235-a232-fde08d12d8d5" providerId="ADAL" clId="{1067276B-D7B0-41E9-B305-C6F2DDFC65AF}" dt="2025-11-11T11:46:00.345" v="39" actId="368"/>
        <pc:sldMkLst>
          <pc:docMk/>
          <pc:sldMk cId="2596289237" sldId="1364"/>
        </pc:sldMkLst>
      </pc:sldChg>
      <pc:sldChg chg="modNotes">
        <pc:chgData name="Summer Killen" userId="e4edee0b-bdc9-4235-a232-fde08d12d8d5" providerId="ADAL" clId="{1067276B-D7B0-41E9-B305-C6F2DDFC65AF}" dt="2025-11-11T11:46:00.409" v="49" actId="368"/>
        <pc:sldMkLst>
          <pc:docMk/>
          <pc:sldMk cId="190744759" sldId="1383"/>
        </pc:sldMkLst>
      </pc:sldChg>
      <pc:sldChg chg="modNotes">
        <pc:chgData name="Summer Killen" userId="e4edee0b-bdc9-4235-a232-fde08d12d8d5" providerId="ADAL" clId="{1067276B-D7B0-41E9-B305-C6F2DDFC65AF}" dt="2025-11-11T11:46:00.438" v="59" actId="368"/>
        <pc:sldMkLst>
          <pc:docMk/>
          <pc:sldMk cId="1706027141" sldId="1389"/>
        </pc:sldMkLst>
      </pc:sldChg>
      <pc:sldChg chg="modNotes">
        <pc:chgData name="Summer Killen" userId="e4edee0b-bdc9-4235-a232-fde08d12d8d5" providerId="ADAL" clId="{1067276B-D7B0-41E9-B305-C6F2DDFC65AF}" dt="2025-11-11T11:46:00.548" v="97" actId="368"/>
        <pc:sldMkLst>
          <pc:docMk/>
          <pc:sldMk cId="235574280" sldId="1392"/>
        </pc:sldMkLst>
      </pc:sldChg>
      <pc:sldChg chg="delSp mod modNotes">
        <pc:chgData name="Summer Killen" userId="e4edee0b-bdc9-4235-a232-fde08d12d8d5" providerId="ADAL" clId="{1067276B-D7B0-41E9-B305-C6F2DDFC65AF}" dt="2025-11-26T10:09:26.389" v="157" actId="478"/>
        <pc:sldMkLst>
          <pc:docMk/>
          <pc:sldMk cId="1937783366" sldId="1394"/>
        </pc:sldMkLst>
        <pc:spChg chg="del">
          <ac:chgData name="Summer Killen" userId="e4edee0b-bdc9-4235-a232-fde08d12d8d5" providerId="ADAL" clId="{1067276B-D7B0-41E9-B305-C6F2DDFC65AF}" dt="2025-11-26T10:09:26.389" v="157" actId="478"/>
          <ac:spMkLst>
            <pc:docMk/>
            <pc:sldMk cId="1937783366" sldId="1394"/>
            <ac:spMk id="4" creationId="{44C36C43-E0E5-B9E3-96E2-945D3565B669}"/>
          </ac:spMkLst>
        </pc:spChg>
        <pc:spChg chg="del">
          <ac:chgData name="Summer Killen" userId="e4edee0b-bdc9-4235-a232-fde08d12d8d5" providerId="ADAL" clId="{1067276B-D7B0-41E9-B305-C6F2DDFC65AF}" dt="2025-11-26T10:09:26.386" v="156" actId="478"/>
          <ac:spMkLst>
            <pc:docMk/>
            <pc:sldMk cId="1937783366" sldId="1394"/>
            <ac:spMk id="5" creationId="{5721B50E-5477-AF9E-F412-1D5447D63FBB}"/>
          </ac:spMkLst>
        </pc:spChg>
        <pc:spChg chg="del">
          <ac:chgData name="Summer Killen" userId="e4edee0b-bdc9-4235-a232-fde08d12d8d5" providerId="ADAL" clId="{1067276B-D7B0-41E9-B305-C6F2DDFC65AF}" dt="2025-11-26T10:09:26.384" v="155" actId="478"/>
          <ac:spMkLst>
            <pc:docMk/>
            <pc:sldMk cId="1937783366" sldId="1394"/>
            <ac:spMk id="6" creationId="{7A8A7BD3-EE16-2E1F-F7E6-0AC3E5E802F0}"/>
          </ac:spMkLst>
        </pc:spChg>
        <pc:spChg chg="del">
          <ac:chgData name="Summer Killen" userId="e4edee0b-bdc9-4235-a232-fde08d12d8d5" providerId="ADAL" clId="{1067276B-D7B0-41E9-B305-C6F2DDFC65AF}" dt="2025-11-26T10:09:26.382" v="154" actId="478"/>
          <ac:spMkLst>
            <pc:docMk/>
            <pc:sldMk cId="1937783366" sldId="1394"/>
            <ac:spMk id="7" creationId="{F662F6F6-CE2F-7637-3629-D6E577F12B9E}"/>
          </ac:spMkLst>
        </pc:spChg>
        <pc:spChg chg="del">
          <ac:chgData name="Summer Killen" userId="e4edee0b-bdc9-4235-a232-fde08d12d8d5" providerId="ADAL" clId="{1067276B-D7B0-41E9-B305-C6F2DDFC65AF}" dt="2025-11-26T10:09:26.379" v="153" actId="478"/>
          <ac:spMkLst>
            <pc:docMk/>
            <pc:sldMk cId="1937783366" sldId="1394"/>
            <ac:spMk id="8" creationId="{44B47E52-C12D-22CE-B81D-6FE018A545BF}"/>
          </ac:spMkLst>
        </pc:spChg>
        <pc:spChg chg="del">
          <ac:chgData name="Summer Killen" userId="e4edee0b-bdc9-4235-a232-fde08d12d8d5" providerId="ADAL" clId="{1067276B-D7B0-41E9-B305-C6F2DDFC65AF}" dt="2025-11-26T10:09:26.377" v="152" actId="478"/>
          <ac:spMkLst>
            <pc:docMk/>
            <pc:sldMk cId="1937783366" sldId="1394"/>
            <ac:spMk id="9" creationId="{C9CAB13D-C4D9-DE44-5D88-F1EE0FDE91E5}"/>
          </ac:spMkLst>
        </pc:spChg>
        <pc:spChg chg="del">
          <ac:chgData name="Summer Killen" userId="e4edee0b-bdc9-4235-a232-fde08d12d8d5" providerId="ADAL" clId="{1067276B-D7B0-41E9-B305-C6F2DDFC65AF}" dt="2025-11-26T10:09:26.374" v="151" actId="478"/>
          <ac:spMkLst>
            <pc:docMk/>
            <pc:sldMk cId="1937783366" sldId="1394"/>
            <ac:spMk id="10" creationId="{8AAA85B0-9A1E-5281-7F24-84277D2CC092}"/>
          </ac:spMkLst>
        </pc:spChg>
        <pc:spChg chg="del">
          <ac:chgData name="Summer Killen" userId="e4edee0b-bdc9-4235-a232-fde08d12d8d5" providerId="ADAL" clId="{1067276B-D7B0-41E9-B305-C6F2DDFC65AF}" dt="2025-11-26T10:09:26.368" v="150" actId="478"/>
          <ac:spMkLst>
            <pc:docMk/>
            <pc:sldMk cId="1937783366" sldId="1394"/>
            <ac:spMk id="11" creationId="{D98ABF39-A8F6-3118-4219-A4DEB4A988BE}"/>
          </ac:spMkLst>
        </pc:spChg>
      </pc:sldChg>
      <pc:sldChg chg="modNotes">
        <pc:chgData name="Summer Killen" userId="e4edee0b-bdc9-4235-a232-fde08d12d8d5" providerId="ADAL" clId="{1067276B-D7B0-41E9-B305-C6F2DDFC65AF}" dt="2025-11-11T11:46:00.504" v="83" actId="368"/>
        <pc:sldMkLst>
          <pc:docMk/>
          <pc:sldMk cId="1864197833" sldId="1395"/>
        </pc:sldMkLst>
      </pc:sldChg>
      <pc:sldChg chg="modNotes">
        <pc:chgData name="Summer Killen" userId="e4edee0b-bdc9-4235-a232-fde08d12d8d5" providerId="ADAL" clId="{1067276B-D7B0-41E9-B305-C6F2DDFC65AF}" dt="2025-11-11T11:46:00.544" v="95" actId="368"/>
        <pc:sldMkLst>
          <pc:docMk/>
          <pc:sldMk cId="3660403410" sldId="1405"/>
        </pc:sldMkLst>
      </pc:sldChg>
      <pc:sldChg chg="modNotes">
        <pc:chgData name="Summer Killen" userId="e4edee0b-bdc9-4235-a232-fde08d12d8d5" providerId="ADAL" clId="{1067276B-D7B0-41E9-B305-C6F2DDFC65AF}" dt="2025-11-11T11:46:00.260" v="7" actId="368"/>
        <pc:sldMkLst>
          <pc:docMk/>
          <pc:sldMk cId="384293259" sldId="1406"/>
        </pc:sldMkLst>
      </pc:sldChg>
      <pc:sldChg chg="modNotes">
        <pc:chgData name="Summer Killen" userId="e4edee0b-bdc9-4235-a232-fde08d12d8d5" providerId="ADAL" clId="{1067276B-D7B0-41E9-B305-C6F2DDFC65AF}" dt="2025-11-11T11:46:00.563" v="101" actId="368"/>
        <pc:sldMkLst>
          <pc:docMk/>
          <pc:sldMk cId="4016066025" sldId="1409"/>
        </pc:sldMkLst>
      </pc:sldChg>
      <pc:sldChg chg="modNotes">
        <pc:chgData name="Summer Killen" userId="e4edee0b-bdc9-4235-a232-fde08d12d8d5" providerId="ADAL" clId="{1067276B-D7B0-41E9-B305-C6F2DDFC65AF}" dt="2025-11-11T11:46:00.291" v="19" actId="368"/>
        <pc:sldMkLst>
          <pc:docMk/>
          <pc:sldMk cId="1755220305" sldId="1410"/>
        </pc:sldMkLst>
      </pc:sldChg>
      <pc:sldChg chg="modNotes">
        <pc:chgData name="Summer Killen" userId="e4edee0b-bdc9-4235-a232-fde08d12d8d5" providerId="ADAL" clId="{1067276B-D7B0-41E9-B305-C6F2DDFC65AF}" dt="2025-11-11T11:46:00.499" v="81" actId="368"/>
        <pc:sldMkLst>
          <pc:docMk/>
          <pc:sldMk cId="3786969133" sldId="1411"/>
        </pc:sldMkLst>
      </pc:sldChg>
      <pc:sldChg chg="modNotes">
        <pc:chgData name="Summer Killen" userId="e4edee0b-bdc9-4235-a232-fde08d12d8d5" providerId="ADAL" clId="{1067276B-D7B0-41E9-B305-C6F2DDFC65AF}" dt="2025-11-11T11:46:00.511" v="85" actId="368"/>
        <pc:sldMkLst>
          <pc:docMk/>
          <pc:sldMk cId="3099206588" sldId="1413"/>
        </pc:sldMkLst>
      </pc:sldChg>
      <pc:sldChg chg="modNotes">
        <pc:chgData name="Summer Killen" userId="e4edee0b-bdc9-4235-a232-fde08d12d8d5" providerId="ADAL" clId="{1067276B-D7B0-41E9-B305-C6F2DDFC65AF}" dt="2025-11-11T11:46:00.516" v="87" actId="368"/>
        <pc:sldMkLst>
          <pc:docMk/>
          <pc:sldMk cId="1439947534" sldId="1414"/>
        </pc:sldMkLst>
      </pc:sldChg>
      <pc:sldChg chg="modNotes">
        <pc:chgData name="Summer Killen" userId="e4edee0b-bdc9-4235-a232-fde08d12d8d5" providerId="ADAL" clId="{1067276B-D7B0-41E9-B305-C6F2DDFC65AF}" dt="2025-11-11T11:46:00.495" v="79" actId="368"/>
        <pc:sldMkLst>
          <pc:docMk/>
          <pc:sldMk cId="1700716361" sldId="1415"/>
        </pc:sldMkLst>
      </pc:sldChg>
      <pc:sldChg chg="modNotes">
        <pc:chgData name="Summer Killen" userId="e4edee0b-bdc9-4235-a232-fde08d12d8d5" providerId="ADAL" clId="{1067276B-D7B0-41E9-B305-C6F2DDFC65AF}" dt="2025-11-11T11:46:00.568" v="103" actId="368"/>
        <pc:sldMkLst>
          <pc:docMk/>
          <pc:sldMk cId="4263679429" sldId="1416"/>
        </pc:sldMkLst>
      </pc:sldChg>
      <pc:sldChg chg="delSp mod modNotes">
        <pc:chgData name="Summer Killen" userId="e4edee0b-bdc9-4235-a232-fde08d12d8d5" providerId="ADAL" clId="{1067276B-D7B0-41E9-B305-C6F2DDFC65AF}" dt="2025-11-26T10:09:26.471" v="158" actId="478"/>
        <pc:sldMkLst>
          <pc:docMk/>
          <pc:sldMk cId="2363747404" sldId="1421"/>
        </pc:sldMkLst>
        <pc:spChg chg="del">
          <ac:chgData name="Summer Killen" userId="e4edee0b-bdc9-4235-a232-fde08d12d8d5" providerId="ADAL" clId="{1067276B-D7B0-41E9-B305-C6F2DDFC65AF}" dt="2025-11-26T10:09:26.471" v="158" actId="478"/>
          <ac:spMkLst>
            <pc:docMk/>
            <pc:sldMk cId="2363747404" sldId="1421"/>
            <ac:spMk id="13" creationId="{CAF41492-0F22-9D30-20F4-0F4CBBC6887B}"/>
          </ac:spMkLst>
        </pc:spChg>
      </pc:sldChg>
      <pc:sldChg chg="modNotes">
        <pc:chgData name="Summer Killen" userId="e4edee0b-bdc9-4235-a232-fde08d12d8d5" providerId="ADAL" clId="{1067276B-D7B0-41E9-B305-C6F2DDFC65AF}" dt="2025-11-11T11:46:00.416" v="51" actId="368"/>
        <pc:sldMkLst>
          <pc:docMk/>
          <pc:sldMk cId="3805392557" sldId="1425"/>
        </pc:sldMkLst>
      </pc:sldChg>
      <pc:sldChg chg="modNotes">
        <pc:chgData name="Summer Killen" userId="e4edee0b-bdc9-4235-a232-fde08d12d8d5" providerId="ADAL" clId="{1067276B-D7B0-41E9-B305-C6F2DDFC65AF}" dt="2025-11-11T11:46:00.421" v="53" actId="368"/>
        <pc:sldMkLst>
          <pc:docMk/>
          <pc:sldMk cId="3783519534" sldId="1426"/>
        </pc:sldMkLst>
      </pc:sldChg>
      <pc:sldChg chg="modNotes">
        <pc:chgData name="Summer Killen" userId="e4edee0b-bdc9-4235-a232-fde08d12d8d5" providerId="ADAL" clId="{1067276B-D7B0-41E9-B305-C6F2DDFC65AF}" dt="2025-11-11T11:46:00.457" v="65" actId="368"/>
        <pc:sldMkLst>
          <pc:docMk/>
          <pc:sldMk cId="2315337876" sldId="1427"/>
        </pc:sldMkLst>
      </pc:sldChg>
      <pc:sldChg chg="modNotes">
        <pc:chgData name="Summer Killen" userId="e4edee0b-bdc9-4235-a232-fde08d12d8d5" providerId="ADAL" clId="{1067276B-D7B0-41E9-B305-C6F2DDFC65AF}" dt="2025-11-11T11:46:00.463" v="67" actId="368"/>
        <pc:sldMkLst>
          <pc:docMk/>
          <pc:sldMk cId="913120466" sldId="1428"/>
        </pc:sldMkLst>
      </pc:sldChg>
      <pc:sldChg chg="modNotes">
        <pc:chgData name="Summer Killen" userId="e4edee0b-bdc9-4235-a232-fde08d12d8d5" providerId="ADAL" clId="{1067276B-D7B0-41E9-B305-C6F2DDFC65AF}" dt="2025-11-11T11:46:00.584" v="109" actId="368"/>
        <pc:sldMkLst>
          <pc:docMk/>
          <pc:sldMk cId="2762670641" sldId="1429"/>
        </pc:sldMkLst>
      </pc:sldChg>
      <pc:sldChg chg="modNotes">
        <pc:chgData name="Summer Killen" userId="e4edee0b-bdc9-4235-a232-fde08d12d8d5" providerId="ADAL" clId="{1067276B-D7B0-41E9-B305-C6F2DDFC65AF}" dt="2025-11-11T11:46:00.526" v="89" actId="368"/>
        <pc:sldMkLst>
          <pc:docMk/>
          <pc:sldMk cId="1319913672" sldId="1431"/>
        </pc:sldMkLst>
      </pc:sldChg>
      <pc:sldChg chg="modNotes">
        <pc:chgData name="Summer Killen" userId="e4edee0b-bdc9-4235-a232-fde08d12d8d5" providerId="ADAL" clId="{1067276B-D7B0-41E9-B305-C6F2DDFC65AF}" dt="2025-11-11T11:46:00.476" v="73" actId="368"/>
        <pc:sldMkLst>
          <pc:docMk/>
          <pc:sldMk cId="2498412080" sldId="1432"/>
        </pc:sldMkLst>
      </pc:sldChg>
      <pc:sldChg chg="addSp delSp modSp mod delAnim modNotes">
        <pc:chgData name="Summer Killen" userId="e4edee0b-bdc9-4235-a232-fde08d12d8d5" providerId="ADAL" clId="{1067276B-D7B0-41E9-B305-C6F2DDFC65AF}" dt="2025-11-26T10:04:56.199" v="141" actId="1076"/>
        <pc:sldMkLst>
          <pc:docMk/>
          <pc:sldMk cId="2575578959" sldId="1435"/>
        </pc:sldMkLst>
        <pc:spChg chg="add mod">
          <ac:chgData name="Summer Killen" userId="e4edee0b-bdc9-4235-a232-fde08d12d8d5" providerId="ADAL" clId="{1067276B-D7B0-41E9-B305-C6F2DDFC65AF}" dt="2025-11-26T10:04:56.199" v="141" actId="1076"/>
          <ac:spMkLst>
            <pc:docMk/>
            <pc:sldMk cId="2575578959" sldId="1435"/>
            <ac:spMk id="4" creationId="{25E18ABB-A9A7-4189-3D77-7C14EAD8FE0C}"/>
          </ac:spMkLst>
        </pc:spChg>
        <pc:picChg chg="del">
          <ac:chgData name="Summer Killen" userId="e4edee0b-bdc9-4235-a232-fde08d12d8d5" providerId="ADAL" clId="{1067276B-D7B0-41E9-B305-C6F2DDFC65AF}" dt="2025-11-26T10:04:40.637" v="139" actId="478"/>
          <ac:picMkLst>
            <pc:docMk/>
            <pc:sldMk cId="2575578959" sldId="1435"/>
            <ac:picMk id="2" creationId="{5E98B6FD-BE07-70C3-FBE9-AE1649B90B16}"/>
          </ac:picMkLst>
        </pc:picChg>
      </pc:sldChg>
      <pc:sldChg chg="modNotes">
        <pc:chgData name="Summer Killen" userId="e4edee0b-bdc9-4235-a232-fde08d12d8d5" providerId="ADAL" clId="{1067276B-D7B0-41E9-B305-C6F2DDFC65AF}" dt="2025-11-11T11:46:00.432" v="57" actId="368"/>
        <pc:sldMkLst>
          <pc:docMk/>
          <pc:sldMk cId="3875522887" sldId="1439"/>
        </pc:sldMkLst>
      </pc:sldChg>
      <pc:sldChg chg="modNotes">
        <pc:chgData name="Summer Killen" userId="e4edee0b-bdc9-4235-a232-fde08d12d8d5" providerId="ADAL" clId="{1067276B-D7B0-41E9-B305-C6F2DDFC65AF}" dt="2025-11-11T11:46:00.467" v="69" actId="368"/>
        <pc:sldMkLst>
          <pc:docMk/>
          <pc:sldMk cId="3425117236" sldId="1440"/>
        </pc:sldMkLst>
      </pc:sldChg>
      <pc:sldChg chg="addSp delSp modSp mod delAnim modNotes">
        <pc:chgData name="Summer Killen" userId="e4edee0b-bdc9-4235-a232-fde08d12d8d5" providerId="ADAL" clId="{1067276B-D7B0-41E9-B305-C6F2DDFC65AF}" dt="2025-11-26T10:05:26.158" v="148" actId="1076"/>
        <pc:sldMkLst>
          <pc:docMk/>
          <pc:sldMk cId="380012226" sldId="1441"/>
        </pc:sldMkLst>
        <pc:spChg chg="add del mod">
          <ac:chgData name="Summer Killen" userId="e4edee0b-bdc9-4235-a232-fde08d12d8d5" providerId="ADAL" clId="{1067276B-D7B0-41E9-B305-C6F2DDFC65AF}" dt="2025-11-26T10:05:16.072" v="146" actId="22"/>
          <ac:spMkLst>
            <pc:docMk/>
            <pc:sldMk cId="380012226" sldId="1441"/>
            <ac:spMk id="4" creationId="{87738361-FFFD-61BD-A605-A02ED0AC70C1}"/>
          </ac:spMkLst>
        </pc:spChg>
        <pc:spChg chg="add mod">
          <ac:chgData name="Summer Killen" userId="e4edee0b-bdc9-4235-a232-fde08d12d8d5" providerId="ADAL" clId="{1067276B-D7B0-41E9-B305-C6F2DDFC65AF}" dt="2025-11-26T10:05:26.158" v="148" actId="1076"/>
          <ac:spMkLst>
            <pc:docMk/>
            <pc:sldMk cId="380012226" sldId="1441"/>
            <ac:spMk id="6" creationId="{2830584E-B94B-D323-0DE3-19BDD061EAF0}"/>
          </ac:spMkLst>
        </pc:spChg>
        <pc:picChg chg="del">
          <ac:chgData name="Summer Killen" userId="e4edee0b-bdc9-4235-a232-fde08d12d8d5" providerId="ADAL" clId="{1067276B-D7B0-41E9-B305-C6F2DDFC65AF}" dt="2025-11-26T10:05:03.981" v="142" actId="478"/>
          <ac:picMkLst>
            <pc:docMk/>
            <pc:sldMk cId="380012226" sldId="1441"/>
            <ac:picMk id="3" creationId="{BF7E416A-96E8-4D2E-C57A-7564E143945A}"/>
          </ac:picMkLst>
        </pc:picChg>
      </pc:sldChg>
      <pc:sldChg chg="modNotes">
        <pc:chgData name="Summer Killen" userId="e4edee0b-bdc9-4235-a232-fde08d12d8d5" providerId="ADAL" clId="{1067276B-D7B0-41E9-B305-C6F2DDFC65AF}" dt="2025-11-11T11:46:00.580" v="107" actId="368"/>
        <pc:sldMkLst>
          <pc:docMk/>
          <pc:sldMk cId="76331984" sldId="1443"/>
        </pc:sldMkLst>
      </pc:sldChg>
      <pc:sldChg chg="modNotes">
        <pc:chgData name="Summer Killen" userId="e4edee0b-bdc9-4235-a232-fde08d12d8d5" providerId="ADAL" clId="{1067276B-D7B0-41E9-B305-C6F2DDFC65AF}" dt="2025-11-11T11:46:00.595" v="113" actId="368"/>
        <pc:sldMkLst>
          <pc:docMk/>
          <pc:sldMk cId="591327875" sldId="1444"/>
        </pc:sldMkLst>
      </pc:sldChg>
      <pc:sldChg chg="modNotes">
        <pc:chgData name="Summer Killen" userId="e4edee0b-bdc9-4235-a232-fde08d12d8d5" providerId="ADAL" clId="{1067276B-D7B0-41E9-B305-C6F2DDFC65AF}" dt="2025-11-11T11:46:00.298" v="21" actId="368"/>
        <pc:sldMkLst>
          <pc:docMk/>
          <pc:sldMk cId="2608602303" sldId="1445"/>
        </pc:sldMkLst>
      </pc:sldChg>
      <pc:sldChg chg="modNotes">
        <pc:chgData name="Summer Killen" userId="e4edee0b-bdc9-4235-a232-fde08d12d8d5" providerId="ADAL" clId="{1067276B-D7B0-41E9-B305-C6F2DDFC65AF}" dt="2025-11-11T11:46:00.354" v="43" actId="368"/>
        <pc:sldMkLst>
          <pc:docMk/>
          <pc:sldMk cId="182132998" sldId="1446"/>
        </pc:sldMkLst>
      </pc:sldChg>
      <pc:sldChg chg="modNotes">
        <pc:chgData name="Summer Killen" userId="e4edee0b-bdc9-4235-a232-fde08d12d8d5" providerId="ADAL" clId="{1067276B-D7B0-41E9-B305-C6F2DDFC65AF}" dt="2025-11-11T11:46:00.253" v="5" actId="368"/>
        <pc:sldMkLst>
          <pc:docMk/>
          <pc:sldMk cId="3432560507" sldId="1449"/>
        </pc:sldMkLst>
      </pc:sldChg>
      <pc:sldChg chg="modNotes">
        <pc:chgData name="Summer Killen" userId="e4edee0b-bdc9-4235-a232-fde08d12d8d5" providerId="ADAL" clId="{1067276B-D7B0-41E9-B305-C6F2DDFC65AF}" dt="2025-11-11T11:46:00.619" v="121" actId="368"/>
        <pc:sldMkLst>
          <pc:docMk/>
          <pc:sldMk cId="2113588130" sldId="1450"/>
        </pc:sldMkLst>
      </pc:sldChg>
      <pc:sldChg chg="modNotes">
        <pc:chgData name="Summer Killen" userId="e4edee0b-bdc9-4235-a232-fde08d12d8d5" providerId="ADAL" clId="{1067276B-D7B0-41E9-B305-C6F2DDFC65AF}" dt="2025-11-11T11:46:00.266" v="9" actId="368"/>
        <pc:sldMkLst>
          <pc:docMk/>
          <pc:sldMk cId="3438364168" sldId="1451"/>
        </pc:sldMkLst>
      </pc:sldChg>
      <pc:sldChg chg="modNotes">
        <pc:chgData name="Summer Killen" userId="e4edee0b-bdc9-4235-a232-fde08d12d8d5" providerId="ADAL" clId="{1067276B-D7B0-41E9-B305-C6F2DDFC65AF}" dt="2025-11-11T11:46:00.305" v="23" actId="368"/>
        <pc:sldMkLst>
          <pc:docMk/>
          <pc:sldMk cId="3275018118" sldId="1452"/>
        </pc:sldMkLst>
      </pc:sldChg>
      <pc:sldChg chg="modNotes">
        <pc:chgData name="Summer Killen" userId="e4edee0b-bdc9-4235-a232-fde08d12d8d5" providerId="ADAL" clId="{1067276B-D7B0-41E9-B305-C6F2DDFC65AF}" dt="2025-11-11T11:46:00.364" v="47" actId="368"/>
        <pc:sldMkLst>
          <pc:docMk/>
          <pc:sldMk cId="50614156" sldId="1453"/>
        </pc:sldMkLst>
      </pc:sldChg>
      <pc:sldChg chg="modNotes">
        <pc:chgData name="Summer Killen" userId="e4edee0b-bdc9-4235-a232-fde08d12d8d5" providerId="ADAL" clId="{1067276B-D7B0-41E9-B305-C6F2DDFC65AF}" dt="2025-11-11T11:46:00.606" v="117" actId="368"/>
        <pc:sldMkLst>
          <pc:docMk/>
          <pc:sldMk cId="3357552466" sldId="1454"/>
        </pc:sldMkLst>
      </pc:sldChg>
      <pc:sldChg chg="modNotes">
        <pc:chgData name="Summer Killen" userId="e4edee0b-bdc9-4235-a232-fde08d12d8d5" providerId="ADAL" clId="{1067276B-D7B0-41E9-B305-C6F2DDFC65AF}" dt="2025-11-11T11:46:00.612" v="119" actId="368"/>
        <pc:sldMkLst>
          <pc:docMk/>
          <pc:sldMk cId="3421340690" sldId="1455"/>
        </pc:sldMkLst>
      </pc:sldChg>
      <pc:sldChg chg="modNotes">
        <pc:chgData name="Summer Killen" userId="e4edee0b-bdc9-4235-a232-fde08d12d8d5" providerId="ADAL" clId="{1067276B-D7B0-41E9-B305-C6F2DDFC65AF}" dt="2025-11-11T11:46:00.339" v="37" actId="368"/>
        <pc:sldMkLst>
          <pc:docMk/>
          <pc:sldMk cId="4044456976" sldId="1456"/>
        </pc:sldMkLst>
      </pc:sldChg>
      <pc:sldChg chg="del">
        <pc:chgData name="Summer Killen" userId="e4edee0b-bdc9-4235-a232-fde08d12d8d5" providerId="ADAL" clId="{1067276B-D7B0-41E9-B305-C6F2DDFC65AF}" dt="2025-11-26T10:04:14.689" v="137" actId="2696"/>
        <pc:sldMkLst>
          <pc:docMk/>
          <pc:sldMk cId="1168283991" sldId="1457"/>
        </pc:sldMkLst>
      </pc:sldChg>
      <pc:sldChg chg="del">
        <pc:chgData name="Summer Killen" userId="e4edee0b-bdc9-4235-a232-fde08d12d8d5" providerId="ADAL" clId="{1067276B-D7B0-41E9-B305-C6F2DDFC65AF}" dt="2025-11-26T10:04:04.953" v="136" actId="2696"/>
        <pc:sldMkLst>
          <pc:docMk/>
          <pc:sldMk cId="3716759997" sldId="1458"/>
        </pc:sldMkLst>
      </pc:sldChg>
      <pc:sldChg chg="del">
        <pc:chgData name="Summer Killen" userId="e4edee0b-bdc9-4235-a232-fde08d12d8d5" providerId="ADAL" clId="{1067276B-D7B0-41E9-B305-C6F2DDFC65AF}" dt="2025-11-26T10:04:23.804" v="138" actId="2696"/>
        <pc:sldMkLst>
          <pc:docMk/>
          <pc:sldMk cId="1231048866" sldId="1459"/>
        </pc:sldMkLst>
      </pc:sldChg>
      <pc:sldChg chg="modNotes">
        <pc:chgData name="Summer Killen" userId="e4edee0b-bdc9-4235-a232-fde08d12d8d5" providerId="ADAL" clId="{1067276B-D7B0-41E9-B305-C6F2DDFC65AF}" dt="2025-11-11T11:46:00.601" v="115" actId="368"/>
        <pc:sldMkLst>
          <pc:docMk/>
          <pc:sldMk cId="1363521280" sldId="14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spc="100" normalizeH="0" baseline="0">
                <a:solidFill>
                  <a:schemeClr val="lt1"/>
                </a:solidFill>
                <a:latin typeface="+mn-lt"/>
                <a:ea typeface="+mn-ea"/>
                <a:cs typeface="+mn-cs"/>
              </a:defRPr>
            </a:pPr>
            <a:r>
              <a:rPr lang="en-US" sz="3200"/>
              <a:t>Therapeutic Range of Paracetamol</a:t>
            </a:r>
          </a:p>
        </c:rich>
      </c:tx>
      <c:overlay val="0"/>
      <c:spPr>
        <a:noFill/>
        <a:ln>
          <a:noFill/>
        </a:ln>
        <a:effectLst/>
      </c:spPr>
      <c:txPr>
        <a:bodyPr rot="0" spcFirstLastPara="1" vertOverflow="ellipsis" vert="horz" wrap="square" anchor="ctr" anchorCtr="1"/>
        <a:lstStyle/>
        <a:p>
          <a:pPr>
            <a:defRPr sz="32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8.9777969160104984E-2"/>
          <c:y val="8.0960715508387543E-2"/>
          <c:w val="0.87806946258844798"/>
          <c:h val="0.77390810344189087"/>
        </c:manualLayout>
      </c:layout>
      <c:lineChart>
        <c:grouping val="standard"/>
        <c:varyColors val="0"/>
        <c:ser>
          <c:idx val="0"/>
          <c:order val="0"/>
          <c:tx>
            <c:strRef>
              <c:f>Sheet1!$B$1</c:f>
              <c:strCache>
                <c:ptCount val="1"/>
                <c:pt idx="0">
                  <c:v>Time in Hours</c:v>
                </c:pt>
              </c:strCache>
            </c:strRef>
          </c:tx>
          <c:spPr>
            <a:ln w="34925" cap="rnd">
              <a:solidFill>
                <a:schemeClr val="lt1"/>
              </a:solidFill>
              <a:round/>
            </a:ln>
            <a:effectLst>
              <a:outerShdw dist="25400" dir="2700000" algn="tl" rotWithShape="0">
                <a:schemeClr val="accent1"/>
              </a:outerShdw>
            </a:effectLst>
          </c:spPr>
          <c:marker>
            <c:symbol val="none"/>
          </c:marker>
          <c:cat>
            <c:numRef>
              <c:f>Sheet1!$A$2:$A$50</c:f>
              <c:numCache>
                <c:formatCode>General</c:formatCode>
                <c:ptCount val="49"/>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numCache>
            </c:numRef>
          </c:cat>
          <c:val>
            <c:numRef>
              <c:f>Sheet1!$B$2:$B$50</c:f>
              <c:numCache>
                <c:formatCode>General</c:formatCode>
                <c:ptCount val="49"/>
                <c:pt idx="0">
                  <c:v>0</c:v>
                </c:pt>
                <c:pt idx="1">
                  <c:v>975</c:v>
                </c:pt>
                <c:pt idx="2">
                  <c:v>1000</c:v>
                </c:pt>
                <c:pt idx="3">
                  <c:v>975</c:v>
                </c:pt>
                <c:pt idx="4">
                  <c:v>875</c:v>
                </c:pt>
                <c:pt idx="5">
                  <c:v>775</c:v>
                </c:pt>
                <c:pt idx="6">
                  <c:v>675</c:v>
                </c:pt>
                <c:pt idx="7">
                  <c:v>600</c:v>
                </c:pt>
                <c:pt idx="8">
                  <c:v>525</c:v>
                </c:pt>
                <c:pt idx="9">
                  <c:v>475</c:v>
                </c:pt>
                <c:pt idx="10">
                  <c:v>425</c:v>
                </c:pt>
                <c:pt idx="11">
                  <c:v>375</c:v>
                </c:pt>
                <c:pt idx="12">
                  <c:v>325</c:v>
                </c:pt>
                <c:pt idx="13">
                  <c:v>300</c:v>
                </c:pt>
                <c:pt idx="14">
                  <c:v>275</c:v>
                </c:pt>
                <c:pt idx="15">
                  <c:v>1250</c:v>
                </c:pt>
                <c:pt idx="16">
                  <c:v>1275</c:v>
                </c:pt>
                <c:pt idx="17">
                  <c:v>1250</c:v>
                </c:pt>
                <c:pt idx="18">
                  <c:v>1150</c:v>
                </c:pt>
                <c:pt idx="19">
                  <c:v>1050</c:v>
                </c:pt>
                <c:pt idx="20">
                  <c:v>950</c:v>
                </c:pt>
                <c:pt idx="21">
                  <c:v>875</c:v>
                </c:pt>
                <c:pt idx="22">
                  <c:v>800</c:v>
                </c:pt>
                <c:pt idx="23">
                  <c:v>750</c:v>
                </c:pt>
                <c:pt idx="24">
                  <c:v>700</c:v>
                </c:pt>
                <c:pt idx="25">
                  <c:v>650</c:v>
                </c:pt>
                <c:pt idx="26">
                  <c:v>600</c:v>
                </c:pt>
                <c:pt idx="27">
                  <c:v>575</c:v>
                </c:pt>
                <c:pt idx="28">
                  <c:v>550</c:v>
                </c:pt>
                <c:pt idx="29">
                  <c:v>1525</c:v>
                </c:pt>
                <c:pt idx="30">
                  <c:v>1550</c:v>
                </c:pt>
                <c:pt idx="31">
                  <c:v>1525</c:v>
                </c:pt>
                <c:pt idx="32">
                  <c:v>1425</c:v>
                </c:pt>
                <c:pt idx="33">
                  <c:v>1325</c:v>
                </c:pt>
                <c:pt idx="34">
                  <c:v>1225</c:v>
                </c:pt>
                <c:pt idx="35">
                  <c:v>1150</c:v>
                </c:pt>
                <c:pt idx="36">
                  <c:v>1075</c:v>
                </c:pt>
                <c:pt idx="37">
                  <c:v>1025</c:v>
                </c:pt>
                <c:pt idx="38">
                  <c:v>975</c:v>
                </c:pt>
                <c:pt idx="39">
                  <c:v>925</c:v>
                </c:pt>
                <c:pt idx="40">
                  <c:v>875</c:v>
                </c:pt>
                <c:pt idx="41">
                  <c:v>850</c:v>
                </c:pt>
                <c:pt idx="42">
                  <c:v>825</c:v>
                </c:pt>
              </c:numCache>
            </c:numRef>
          </c:val>
          <c:smooth val="0"/>
          <c:extLst>
            <c:ext xmlns:c16="http://schemas.microsoft.com/office/drawing/2014/chart" uri="{C3380CC4-5D6E-409C-BE32-E72D297353CC}">
              <c16:uniqueId val="{00000000-401A-4798-B129-73EB0EC1F510}"/>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79210912"/>
        <c:axId val="679211240"/>
      </c:lineChart>
      <c:catAx>
        <c:axId val="679210912"/>
        <c:scaling>
          <c:orientation val="minMax"/>
        </c:scaling>
        <c:delete val="0"/>
        <c:axPos val="b"/>
        <c:title>
          <c:tx>
            <c:rich>
              <a:bodyPr rot="0" spcFirstLastPara="1" vertOverflow="ellipsis" vert="horz" wrap="square" anchor="ctr" anchorCtr="1"/>
              <a:lstStyle/>
              <a:p>
                <a:pPr>
                  <a:defRPr sz="1600" b="1" i="0" u="none" strike="noStrike" kern="1200" baseline="0">
                    <a:solidFill>
                      <a:srgbClr val="FFFF00"/>
                    </a:solidFill>
                    <a:latin typeface="+mn-lt"/>
                    <a:ea typeface="+mn-ea"/>
                    <a:cs typeface="+mn-cs"/>
                  </a:defRPr>
                </a:pPr>
                <a:r>
                  <a:rPr lang="en-GB" sz="1600">
                    <a:solidFill>
                      <a:srgbClr val="FFFF00"/>
                    </a:solidFill>
                  </a:rPr>
                  <a:t>Time in Hours</a:t>
                </a:r>
              </a:p>
            </c:rich>
          </c:tx>
          <c:layout>
            <c:manualLayout>
              <c:xMode val="edge"/>
              <c:yMode val="edge"/>
              <c:x val="0.44563820538057741"/>
              <c:y val="0.9273202670318384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FFFF00"/>
                  </a:solidFill>
                  <a:latin typeface="+mn-lt"/>
                  <a:ea typeface="+mn-ea"/>
                  <a:cs typeface="+mn-cs"/>
                </a:defRPr>
              </a:pPr>
              <a:endParaRPr lang="en-US"/>
            </a:p>
          </c:txPr>
        </c:title>
        <c:numFmt formatCode="General" sourceLinked="1"/>
        <c:majorTickMark val="out"/>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679211240"/>
        <c:crosses val="autoZero"/>
        <c:auto val="1"/>
        <c:lblAlgn val="ctr"/>
        <c:lblOffset val="100"/>
        <c:noMultiLvlLbl val="0"/>
      </c:catAx>
      <c:valAx>
        <c:axId val="679211240"/>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FFFF00"/>
                    </a:solidFill>
                    <a:latin typeface="+mn-lt"/>
                    <a:ea typeface="+mn-ea"/>
                    <a:cs typeface="+mn-cs"/>
                  </a:defRPr>
                </a:pPr>
                <a:r>
                  <a:rPr lang="en-GB" sz="1600">
                    <a:solidFill>
                      <a:srgbClr val="FFFF00"/>
                    </a:solidFill>
                  </a:rPr>
                  <a:t>Plasma Concentration of Paracetamol in mg</a:t>
                </a:r>
              </a:p>
            </c:rich>
          </c:tx>
          <c:layout>
            <c:manualLayout>
              <c:xMode val="edge"/>
              <c:yMode val="edge"/>
              <c:x val="1.8570733520030345E-3"/>
              <c:y val="0.1726035868300712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FFFF00"/>
                  </a:solidFill>
                  <a:latin typeface="+mn-lt"/>
                  <a:ea typeface="+mn-ea"/>
                  <a:cs typeface="+mn-cs"/>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792109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0.07759</cdr:x>
      <cdr:y>0.30756</cdr:y>
    </cdr:from>
    <cdr:to>
      <cdr:x>0.98276</cdr:x>
      <cdr:y>0.49147</cdr:y>
    </cdr:to>
    <cdr:sp macro="" textlink="">
      <cdr:nvSpPr>
        <cdr:cNvPr id="2" name="TextBox 1">
          <a:extLst xmlns:a="http://schemas.openxmlformats.org/drawingml/2006/main">
            <a:ext uri="{FF2B5EF4-FFF2-40B4-BE49-F238E27FC236}">
              <a16:creationId xmlns:a16="http://schemas.microsoft.com/office/drawing/2014/main" id="{D5541FE6-E945-49BC-BB10-B4390D437C7E}"/>
            </a:ext>
          </a:extLst>
        </cdr:cNvPr>
        <cdr:cNvSpPr txBox="1"/>
      </cdr:nvSpPr>
      <cdr:spPr>
        <a:xfrm xmlns:a="http://schemas.openxmlformats.org/drawingml/2006/main">
          <a:off x="648072" y="1926765"/>
          <a:ext cx="7560840" cy="11521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GB" sz="3600" b="1" dirty="0">
              <a:solidFill>
                <a:srgbClr val="FF6D6D"/>
              </a:solidFill>
            </a:rPr>
            <a:t>---------------------------------------------------------------------</a:t>
          </a:r>
        </a:p>
        <a:p xmlns:a="http://schemas.openxmlformats.org/drawingml/2006/main">
          <a:pPr algn="r"/>
          <a:r>
            <a:rPr lang="en-GB" sz="1200" b="1" dirty="0">
              <a:solidFill>
                <a:srgbClr val="FF6D6D"/>
              </a:solidFill>
            </a:rPr>
            <a:t>TOXIC LEVEL</a:t>
          </a:r>
        </a:p>
      </cdr:txBody>
    </cdr:sp>
  </cdr:relSizeAnchor>
  <cdr:relSizeAnchor xmlns:cdr="http://schemas.openxmlformats.org/drawingml/2006/chartDrawing">
    <cdr:from>
      <cdr:x>0.07759</cdr:x>
      <cdr:y>0.66667</cdr:y>
    </cdr:from>
    <cdr:to>
      <cdr:x>0.98276</cdr:x>
      <cdr:y>0.83908</cdr:y>
    </cdr:to>
    <cdr:sp macro="" textlink="">
      <cdr:nvSpPr>
        <cdr:cNvPr id="3" name="TextBox 1">
          <a:extLst xmlns:a="http://schemas.openxmlformats.org/drawingml/2006/main">
            <a:ext uri="{FF2B5EF4-FFF2-40B4-BE49-F238E27FC236}">
              <a16:creationId xmlns:a16="http://schemas.microsoft.com/office/drawing/2014/main" id="{2B43171E-8022-4086-BD67-2A7101D16396}"/>
            </a:ext>
          </a:extLst>
        </cdr:cNvPr>
        <cdr:cNvSpPr txBox="1"/>
      </cdr:nvSpPr>
      <cdr:spPr>
        <a:xfrm xmlns:a="http://schemas.openxmlformats.org/drawingml/2006/main">
          <a:off x="648072" y="4176464"/>
          <a:ext cx="7560840" cy="10801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3600" b="1" dirty="0">
              <a:solidFill>
                <a:srgbClr val="00FA71"/>
              </a:solidFill>
            </a:rPr>
            <a:t>---------------------------------------------------------------------</a:t>
          </a:r>
        </a:p>
        <a:p xmlns:a="http://schemas.openxmlformats.org/drawingml/2006/main">
          <a:pPr algn="r"/>
          <a:r>
            <a:rPr lang="en-GB" sz="1200" b="1" dirty="0">
              <a:solidFill>
                <a:srgbClr val="3BFF94"/>
              </a:solidFill>
            </a:rPr>
            <a:t>THERAPUTIC LEVEL</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4:39.09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70,'163'2,"178"-4,-249-9,25-1,379 11,-235 2,-238 1,1 0,30 7,9 2,-22-6,210 16,-224-21,0-1,0-2,0 0,-1-2,1 0,-1-2,33-13,-28 8,0 2,1 2,1 1,0 1,36-2,-43 7,-1 0,0 2,1 1,-1 0,0 2,0 1,0 1,-1 2,31 12,-41-15,1 0,0-2,23 4,-13-4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48.24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24,'264'18,"-189"-11,-39-2,45 11,22 4,-28-11,150 11,-151-16,83 15,-85-8,97 2,-136-13,0-2,0 0,39-10,-27 6,0 1,0 2,72 6,-33-1,62 0,209-4,-322-2,0-1,0-1,42-15,-44 12,0 1,1 1,56-4,0 9,145-9,253-1,-304 15,1792-3,-1898-4,96-16,-93 9,82-2,284 14,-417 1,0 1,-1 1,40 11,-39-8,0-1,1-1,31 1,46-7,-85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55.70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25,'18'0,"10"0,78 0,0 3,112 20,-80-3,1-5,164-4,-239-12,94-13,-79 6,1 3,89 7,-45 0,2753-2,-2841-2,-1-2,0-2,67-18,-65 13,1 3,75-9,-89 17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01.11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95,'1018'0,"-872"-12,3 0,129-1,-97 2,20-1,-173 8,96-11,131 1,-156 13,79 3,-169 0,-1 0,0 0,0 1,0 0,0 0,-1 1,1 0,-1 0,11 9,3 0,-9-5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05.719"/>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75,'72'0,"-6"-2,0 3,0 3,109 20,-65 1,125 13,-175-33,0-3,1-2,-1-3,1-3,73-16,-93 13,-1-2,56-23,-75 24,-1-1,23-16,-28 17,-7 6,1-1,-1 2,1-1,0 2,0-1,0 1,0 0,0 1,15-1,12 1,38 5,-59-3,85 11,-58-6,51 1,-70-6,43 9,-5-1,-38-7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09.029"/>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27,'36'-2,"50"-8,17-2,-60 10,-1 2,1 1,-1 3,74 15,-57-7,1-3,72 2,50 7,-60 1,124 21,-197-33,1-3,0-2,56-4,-12-1,-58 3,10 2,0-3,0-2,0-1,78-20,-91 17,0 2,0 1,1 1,-1 2,40 4,-9-2,-44-1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16.85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0 264,'3'-1,"-1"1,0-1,1 0,-1 0,1 0,-1-1,0 1,0 0,0-1,0 0,0 1,3-4,19-12,-3 12,1 1,-1 0,1 2,0 0,0 1,41 5,-6-2,-31 0,49 8,-60-6,1-1,0-1,0 0,-1-1,1-1,0-1,0 0,26-5,14-10,93-23,67-20,-196 53,0 1,0 1,0 1,27 0,84 4,-50 2,692-3,-579-14,-90 4,0 0,128-4,-215 13,0-1,-1 0,1-2,-1 1,26-11,-15 6,3 1,1 3,-1 0,1 2,0 1,48 5,-1-2,-20-2,110 14,-67-3,16 2,34 10,-93-16,1-2,100-6,-60-1,455 2,-541 1,1 0,0 2,-1-1,1 2,22 8,-20-6,0-1,1 0,21 2,59-2,-62-5,66 10,-63-5,0-2,57-1,-56-3,0 2,49 7,-6 2,1-4,123-6,-83-2,119-10,7 0,129 13,-358-1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21.20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1 190,'139'-12,"-27"2,121 5,124-7,-248 6,-64 5,1-2,-1-1,0-3,52-15,-38 6,-1 2,2 2,109-6,185 17,-168 4,-127-2,87 12,-92-7,1-2,0-3,61-5,163-31,-49 5,-206 27,0 1,0 2,0 0,0 2,0 0,-1 2,1 0,-1 2,28 10,-6-1,0-2,50 8,-39-9,-2-2,1-2,65 0,112-9,-85-1,36 1,193 3,-201 9,94 1,-259-12,0-1,-1 1,1 0,0 0,0 1,-1 1,1-1,0 2,-1-1,16 8,-9-4,-1-1,2 0,-1-1,0 0,1-2,0 0,0-1,30-1,-21 0,-1 1,45 7,-5 5,0-2,1-4,75 0,-39-8,-82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26.78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48,'1'-2,"-1"1,0 0,1 0,0 0,-1 0,1 0,-1 0,1 1,0-1,0 0,-1 0,1 0,0 1,0-1,0 0,0 1,0-1,0 1,0-1,0 1,0-1,0 1,1 0,-1-1,0 1,0 0,2 0,38-4,-36 4,410-3,-215 5,228 1,455-6,-674-8,69-1,60 12,-319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6:29.54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0,'100'5,"183"32,-260-33,33 5,2-2,-1-2,1-3,0-3,-1-2,1-2,69-17,-79 14,1 2,0 2,0 2,60 5,-4-1,397-2,-483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1T14:37:42.155"/>
    </inkml:context>
    <inkml:brush xml:id="br0">
      <inkml:brushProperty name="width" value="0.2" units="cm"/>
      <inkml:brushProperty name="height" value="0.4" units="cm"/>
      <inkml:brushProperty name="color" value="#00B44B"/>
      <inkml:brushProperty name="tip" value="rectangle"/>
      <inkml:brushProperty name="rasterOp" value="maskPen"/>
      <inkml:brushProperty name="ignorePressure" value="1"/>
    </inkml:brush>
  </inkml:definitions>
  <inkml:trace contextRef="#ctx0" brushRef="#br0">0 0,'2335'0,"-2319"0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4:45.30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51,'37'1,"-7"0,-1-1,1-1,-1-2,0 0,1-2,38-12,-50 11,1 1,0 0,0 2,34-2,80 6,-58 2,80-5,122 5,-159 11,-52-6,65 11,105 8,-81-15,65 1,-182-15,1-2,-1-2,41-11,-38 8,2 3,1 1,-1 3,71 4,-24 0,836-2,-910 2,0-1,0 2,-1 0,1 1,29 11,-20-6,-8-4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1T14:37:54.901"/>
    </inkml:context>
    <inkml:brush xml:id="br0">
      <inkml:brushProperty name="width" value="0.2" units="cm"/>
      <inkml:brushProperty name="height" value="0.4" units="cm"/>
      <inkml:brushProperty name="color" value="#00B44B"/>
      <inkml:brushProperty name="tip" value="rectangle"/>
      <inkml:brushProperty name="rasterOp" value="maskPen"/>
      <inkml:brushProperty name="ignorePressure" value="1"/>
    </inkml:brush>
  </inkml:definitions>
  <inkml:trace contextRef="#ctx0" brushRef="#br0">0 0 0,'4820'0'0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1T14:38:09.905"/>
    </inkml:context>
    <inkml:brush xml:id="br0">
      <inkml:brushProperty name="width" value="0.2" units="cm"/>
      <inkml:brushProperty name="height" value="0.4" units="cm"/>
      <inkml:brushProperty name="color" value="#00B44B"/>
      <inkml:brushProperty name="tip" value="rectangle"/>
      <inkml:brushProperty name="rasterOp" value="maskPen"/>
      <inkml:brushProperty name="ignorePressure" value="1"/>
    </inkml:brush>
  </inkml:definitions>
  <inkml:trace contextRef="#ctx0" brushRef="#br0">0 0 0,'4931'75'0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1T14:39:03.563"/>
    </inkml:context>
    <inkml:brush xml:id="br0">
      <inkml:brushProperty name="width" value="0.2" units="cm"/>
      <inkml:brushProperty name="height" value="0.4" units="cm"/>
      <inkml:brushProperty name="color" value="#00B44B"/>
      <inkml:brushProperty name="tip" value="rectangle"/>
      <inkml:brushProperty name="rasterOp" value="maskPen"/>
      <inkml:brushProperty name="ignorePressure" value="1"/>
    </inkml:brush>
  </inkml:definitions>
  <inkml:trace contextRef="#ctx0" brushRef="#br0">1 41,'233'2,"257"-5,-329-16,-99 10,74-2,1427 11,-705 2,-824-2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1T14:39:05.895"/>
    </inkml:context>
    <inkml:brush xml:id="br0">
      <inkml:brushProperty name="width" value="0.2" units="cm"/>
      <inkml:brushProperty name="height" value="0.4" units="cm"/>
      <inkml:brushProperty name="color" value="#00B44B"/>
      <inkml:brushProperty name="tip" value="rectangle"/>
      <inkml:brushProperty name="rasterOp" value="maskPen"/>
      <inkml:brushProperty name="ignorePressure" value="1"/>
    </inkml:brush>
  </inkml:definitions>
  <inkml:trace contextRef="#ctx0" brushRef="#br0">1 119,'2003'0,"-1961"-3,0-2,0-1,65-19,-56 12,89-10,-6 19,-91 5,-1-2,1-2,43-8,-10-1,0 3,0 4,99 6,-81 0,-61-1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4:53.46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98,'667'0,"-580"-4,95-16,-98 8,107 0,1591 13,-1637-12,-25 1,332 6,-305 5,-102 2,0 2,0 2,0 1,50 18,29 5,-70-23,0-2,1-2,0-3,69-7,79-15,-94 8,111 1,-196 11,0-1,31-7,-29 4,43-2,28 3,157-29,-209 27,-1 2,1 1,84 8,-65 6,-46-7,-1-1,25 2,-23-4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4:55.87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2,'111'-2,"122"4,-133 10,-54-6,47 1,111-9,140 4,-239 9,-60-5,51 0,204-7,-278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12.253"/>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25,'96'-1,"105"3,-125 9,-47-6,33 1,401-4,-237-4,-16-9,-27 0,133 12,88-3,-255-9,30-1,-114 11,250 3,-145 18,-146-18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16.12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20.943"/>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72,'128'-2,"141"5,-190 8,-51-6,53 2,774-8,-817 0,49-9,27-2,181 13,99-2,-287-11,-63 6,50 0,-32 7,316-15,-280 7,121 6,23-1,-111-8,81-4,342 15,-526 1,-1 1,1 1,36 10,-33-6,1-2,34 3,406-5,-248-7,397 3,-592 2,0 1,0 1,43 13,31 5,-73-17,38 14,12 1,-67-17,0 1,0 1,0 0,-1 0,1 1,-1 1,-1 0,1 1,14 13,-15-13,-1-1,1 0,15 7,-8-7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25.891"/>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74,'24'-1,"0"-2,0 0,44-14,-43 10,1 1,50-4,35-4,-85 10,33-2,1 3,0 3,103 13,4-1,274-9,-255-4,-160 3,-1 1,1 1,-1 1,46 16,-42-11,0-2,1-1,31 3,-1-6,63 7,-50 1,27 6,195 8,-271-26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1T10:45:32.90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0 165,'0'-2,"1"1,-1 0,1 0,-1 0,1 0,0 0,-1 0,1 0,0 1,0-1,-1 0,1 0,0 1,0-1,0 0,0 1,0-1,0 1,0-1,0 1,0-1,1 1,-1 0,0-1,0 1,0 0,2 0,38-4,-36 4,433-3,-225 5,-90 0,138-4,-8-21,-37 0,65-2,-132 13,11 1,-116 9,47-8,-15 1,444-16,-488 25,-10-1,1 1,-1 1,0 1,0 1,-1 0,1 2,35 13,0 5,103 28,-86-30,-43-11,0-2,0 0,1-3,46 4,182-12,-240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8D7EB-DF7D-467A-8545-B685659D9A4B}"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23BCA-4380-47F5-B3F8-54C076702735}" type="slidenum">
              <a:rPr lang="en-GB" smtClean="0"/>
              <a:t>‹#›</a:t>
            </a:fld>
            <a:endParaRPr lang="en-GB"/>
          </a:p>
        </p:txBody>
      </p:sp>
    </p:spTree>
    <p:extLst>
      <p:ext uri="{BB962C8B-B14F-4D97-AF65-F5344CB8AC3E}">
        <p14:creationId xmlns:p14="http://schemas.microsoft.com/office/powerpoint/2010/main" val="4185055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youtu.be/BgWzdqjqlSk"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youtu.be/BgWzdqjqlSk"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2774-BE81-7AA7-5FD3-4CA96DECE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EA70E-EA9E-D82F-E7FF-D58BF892E947}"/>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CC04AE5-409C-D4D3-3C29-2372DD7C3FBD}"/>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44AEDB0E-BA4A-9D23-5D08-8A81FC0161B4}"/>
              </a:ext>
            </a:extLst>
          </p:cNvPr>
          <p:cNvSpPr>
            <a:spLocks noGrp="1"/>
          </p:cNvSpPr>
          <p:nvPr>
            <p:ph type="sldNum" sz="quarter" idx="5"/>
          </p:nvPr>
        </p:nvSpPr>
        <p:spPr/>
        <p:txBody>
          <a:bodyPr/>
          <a:lstStyle/>
          <a:p>
            <a:fld id="{B6123BCA-4380-47F5-B3F8-54C076702735}" type="slidenum">
              <a:rPr lang="en-GB" smtClean="0"/>
              <a:t>1</a:t>
            </a:fld>
            <a:endParaRPr lang="en-GB"/>
          </a:p>
        </p:txBody>
      </p:sp>
    </p:spTree>
    <p:extLst>
      <p:ext uri="{BB962C8B-B14F-4D97-AF65-F5344CB8AC3E}">
        <p14:creationId xmlns:p14="http://schemas.microsoft.com/office/powerpoint/2010/main" val="424290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10</a:t>
            </a:fld>
            <a:endParaRPr lang="en-GB"/>
          </a:p>
        </p:txBody>
      </p:sp>
    </p:spTree>
    <p:extLst>
      <p:ext uri="{BB962C8B-B14F-4D97-AF65-F5344CB8AC3E}">
        <p14:creationId xmlns:p14="http://schemas.microsoft.com/office/powerpoint/2010/main" val="1033039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11</a:t>
            </a:fld>
            <a:endParaRPr lang="en-GB"/>
          </a:p>
        </p:txBody>
      </p:sp>
    </p:spTree>
    <p:extLst>
      <p:ext uri="{BB962C8B-B14F-4D97-AF65-F5344CB8AC3E}">
        <p14:creationId xmlns:p14="http://schemas.microsoft.com/office/powerpoint/2010/main" val="57693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12</a:t>
            </a:fld>
            <a:endParaRPr lang="en-GB"/>
          </a:p>
        </p:txBody>
      </p:sp>
    </p:spTree>
    <p:extLst>
      <p:ext uri="{BB962C8B-B14F-4D97-AF65-F5344CB8AC3E}">
        <p14:creationId xmlns:p14="http://schemas.microsoft.com/office/powerpoint/2010/main" val="9843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13</a:t>
            </a:fld>
            <a:endParaRPr lang="en-GB"/>
          </a:p>
        </p:txBody>
      </p:sp>
    </p:spTree>
    <p:extLst>
      <p:ext uri="{BB962C8B-B14F-4D97-AF65-F5344CB8AC3E}">
        <p14:creationId xmlns:p14="http://schemas.microsoft.com/office/powerpoint/2010/main" val="4185409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14</a:t>
            </a:fld>
            <a:endParaRPr lang="en-GB"/>
          </a:p>
        </p:txBody>
      </p:sp>
    </p:spTree>
    <p:extLst>
      <p:ext uri="{BB962C8B-B14F-4D97-AF65-F5344CB8AC3E}">
        <p14:creationId xmlns:p14="http://schemas.microsoft.com/office/powerpoint/2010/main" val="291472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lnSpc>
                <a:spcPts val="2100"/>
              </a:lnSpc>
              <a:spcBef>
                <a:spcPts val="1800"/>
              </a:spcBef>
              <a:spcAft>
                <a:spcPts val="1800"/>
              </a:spcAft>
              <a:buNone/>
            </a:pPr>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15</a:t>
            </a:fld>
            <a:endParaRPr lang="en-GB"/>
          </a:p>
        </p:txBody>
      </p:sp>
    </p:spTree>
    <p:extLst>
      <p:ext uri="{BB962C8B-B14F-4D97-AF65-F5344CB8AC3E}">
        <p14:creationId xmlns:p14="http://schemas.microsoft.com/office/powerpoint/2010/main" val="3466628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6123BCA-4380-47F5-B3F8-54C076702735}" type="slidenum">
              <a:rPr lang="en-GB" smtClean="0"/>
              <a:t>17</a:t>
            </a:fld>
            <a:endParaRPr lang="en-GB"/>
          </a:p>
        </p:txBody>
      </p:sp>
    </p:spTree>
    <p:extLst>
      <p:ext uri="{BB962C8B-B14F-4D97-AF65-F5344CB8AC3E}">
        <p14:creationId xmlns:p14="http://schemas.microsoft.com/office/powerpoint/2010/main" val="2292581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8D7A-332B-523E-6E17-57C2A6E7F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B8704-9336-21B5-1433-13CA10B69F49}"/>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33B2A9C-4583-B9B0-3724-1FE49490E8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D84960-18FA-EB7A-AF36-E4FF907EE734}"/>
              </a:ext>
            </a:extLst>
          </p:cNvPr>
          <p:cNvSpPr>
            <a:spLocks noGrp="1"/>
          </p:cNvSpPr>
          <p:nvPr>
            <p:ph type="sldNum" sz="quarter" idx="5"/>
          </p:nvPr>
        </p:nvSpPr>
        <p:spPr/>
        <p:txBody>
          <a:bodyPr/>
          <a:lstStyle/>
          <a:p>
            <a:fld id="{B6123BCA-4380-47F5-B3F8-54C076702735}" type="slidenum">
              <a:rPr lang="en-GB" smtClean="0"/>
              <a:t>18</a:t>
            </a:fld>
            <a:endParaRPr lang="en-GB"/>
          </a:p>
        </p:txBody>
      </p:sp>
    </p:spTree>
    <p:extLst>
      <p:ext uri="{BB962C8B-B14F-4D97-AF65-F5344CB8AC3E}">
        <p14:creationId xmlns:p14="http://schemas.microsoft.com/office/powerpoint/2010/main" val="3347285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123BCA-4380-47F5-B3F8-54C076702735}" type="slidenum">
              <a:rPr lang="en-GB" smtClean="0"/>
              <a:t>20</a:t>
            </a:fld>
            <a:endParaRPr lang="en-GB"/>
          </a:p>
        </p:txBody>
      </p:sp>
    </p:spTree>
    <p:extLst>
      <p:ext uri="{BB962C8B-B14F-4D97-AF65-F5344CB8AC3E}">
        <p14:creationId xmlns:p14="http://schemas.microsoft.com/office/powerpoint/2010/main" val="364064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21</a:t>
            </a:fld>
            <a:endParaRPr lang="en-GB"/>
          </a:p>
        </p:txBody>
      </p:sp>
    </p:spTree>
    <p:extLst>
      <p:ext uri="{BB962C8B-B14F-4D97-AF65-F5344CB8AC3E}">
        <p14:creationId xmlns:p14="http://schemas.microsoft.com/office/powerpoint/2010/main" val="251888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CBDE662B-7810-46E8-8074-CC5E1B0D610E}" type="slidenum">
              <a:rPr lang="en-GB" smtClean="0"/>
              <a:t>2</a:t>
            </a:fld>
            <a:endParaRPr lang="en-GB"/>
          </a:p>
        </p:txBody>
      </p:sp>
    </p:spTree>
    <p:extLst>
      <p:ext uri="{BB962C8B-B14F-4D97-AF65-F5344CB8AC3E}">
        <p14:creationId xmlns:p14="http://schemas.microsoft.com/office/powerpoint/2010/main" val="700336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algn="l"/>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22</a:t>
            </a:fld>
            <a:endParaRPr lang="en-GB"/>
          </a:p>
        </p:txBody>
      </p:sp>
    </p:spTree>
    <p:extLst>
      <p:ext uri="{BB962C8B-B14F-4D97-AF65-F5344CB8AC3E}">
        <p14:creationId xmlns:p14="http://schemas.microsoft.com/office/powerpoint/2010/main" val="2926596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23</a:t>
            </a:fld>
            <a:endParaRPr lang="en-GB"/>
          </a:p>
        </p:txBody>
      </p:sp>
    </p:spTree>
    <p:extLst>
      <p:ext uri="{BB962C8B-B14F-4D97-AF65-F5344CB8AC3E}">
        <p14:creationId xmlns:p14="http://schemas.microsoft.com/office/powerpoint/2010/main" val="3972262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24</a:t>
            </a:fld>
            <a:endParaRPr lang="en-GB"/>
          </a:p>
        </p:txBody>
      </p:sp>
    </p:spTree>
    <p:extLst>
      <p:ext uri="{BB962C8B-B14F-4D97-AF65-F5344CB8AC3E}">
        <p14:creationId xmlns:p14="http://schemas.microsoft.com/office/powerpoint/2010/main" val="3831998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C12D2-CA0C-69DB-316D-6FA8951A8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157A8-6B10-048B-FC63-3C9B7305965A}"/>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ADA1DF91-8389-8559-5EB6-C8A7A75C55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5C057D0-C090-A46E-7154-2FBAD9C70FC3}"/>
              </a:ext>
            </a:extLst>
          </p:cNvPr>
          <p:cNvSpPr>
            <a:spLocks noGrp="1"/>
          </p:cNvSpPr>
          <p:nvPr>
            <p:ph type="sldNum" sz="quarter" idx="5"/>
          </p:nvPr>
        </p:nvSpPr>
        <p:spPr/>
        <p:txBody>
          <a:bodyPr/>
          <a:lstStyle/>
          <a:p>
            <a:fld id="{CBDE662B-7810-46E8-8074-CC5E1B0D610E}" type="slidenum">
              <a:rPr lang="en-GB" smtClean="0"/>
              <a:t>25</a:t>
            </a:fld>
            <a:endParaRPr lang="en-GB"/>
          </a:p>
        </p:txBody>
      </p:sp>
    </p:spTree>
    <p:extLst>
      <p:ext uri="{BB962C8B-B14F-4D97-AF65-F5344CB8AC3E}">
        <p14:creationId xmlns:p14="http://schemas.microsoft.com/office/powerpoint/2010/main" val="2693860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26</a:t>
            </a:fld>
            <a:endParaRPr lang="en-GB"/>
          </a:p>
        </p:txBody>
      </p:sp>
    </p:spTree>
    <p:extLst>
      <p:ext uri="{BB962C8B-B14F-4D97-AF65-F5344CB8AC3E}">
        <p14:creationId xmlns:p14="http://schemas.microsoft.com/office/powerpoint/2010/main" val="797687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27</a:t>
            </a:fld>
            <a:endParaRPr lang="en-GB"/>
          </a:p>
        </p:txBody>
      </p:sp>
    </p:spTree>
    <p:extLst>
      <p:ext uri="{BB962C8B-B14F-4D97-AF65-F5344CB8AC3E}">
        <p14:creationId xmlns:p14="http://schemas.microsoft.com/office/powerpoint/2010/main" val="297696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80DAD-367A-6945-23D2-4E79A8E6C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A6B18-085C-5167-7FC4-9449126E633D}"/>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FF9E1C6-13FA-01BC-A48F-7EF2DAB8712C}"/>
              </a:ext>
            </a:extLst>
          </p:cNvPr>
          <p:cNvSpPr>
            <a:spLocks noGrp="1"/>
          </p:cNvSpPr>
          <p:nvPr>
            <p:ph type="body" idx="1"/>
          </p:nvPr>
        </p:nvSpPr>
        <p:spPr/>
        <p:txBody>
          <a:bodyPr/>
          <a:lstStyle/>
          <a:p>
            <a:pPr eaLnBrk="1" hangingPunct="1"/>
            <a:endParaRPr lang="en-GB" altLang="en-US"/>
          </a:p>
        </p:txBody>
      </p:sp>
      <p:sp>
        <p:nvSpPr>
          <p:cNvPr id="4" name="Slide Number Placeholder 3">
            <a:extLst>
              <a:ext uri="{FF2B5EF4-FFF2-40B4-BE49-F238E27FC236}">
                <a16:creationId xmlns:a16="http://schemas.microsoft.com/office/drawing/2014/main" id="{F718B1BC-281B-91D2-0682-EC2C12C63DFD}"/>
              </a:ext>
            </a:extLst>
          </p:cNvPr>
          <p:cNvSpPr>
            <a:spLocks noGrp="1"/>
          </p:cNvSpPr>
          <p:nvPr>
            <p:ph type="sldNum" sz="quarter" idx="5"/>
          </p:nvPr>
        </p:nvSpPr>
        <p:spPr/>
        <p:txBody>
          <a:bodyPr/>
          <a:lstStyle/>
          <a:p>
            <a:pPr defTabSz="978961">
              <a:defRPr/>
            </a:pPr>
            <a:fld id="{2D2132B3-6397-4FAA-9CAF-5B2CE845DA32}" type="slidenum">
              <a:rPr lang="en-GB" sz="2800">
                <a:solidFill>
                  <a:prstClr val="black"/>
                </a:solidFill>
                <a:latin typeface="Calibri" panose="020F0502020204030204"/>
              </a:rPr>
              <a:pPr defTabSz="978961">
                <a:defRPr/>
              </a:pPr>
              <a:t>28</a:t>
            </a:fld>
            <a:endParaRPr lang="en-GB" sz="2800">
              <a:solidFill>
                <a:prstClr val="black"/>
              </a:solidFill>
              <a:latin typeface="Calibri" panose="020F0502020204030204"/>
            </a:endParaRPr>
          </a:p>
        </p:txBody>
      </p:sp>
    </p:spTree>
    <p:extLst>
      <p:ext uri="{BB962C8B-B14F-4D97-AF65-F5344CB8AC3E}">
        <p14:creationId xmlns:p14="http://schemas.microsoft.com/office/powerpoint/2010/main" val="101320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DE662B-7810-46E8-8074-CC5E1B0D610E}" type="slidenum">
              <a:rPr lang="en-GB" smtClean="0"/>
              <a:t>29</a:t>
            </a:fld>
            <a:endParaRPr lang="en-GB"/>
          </a:p>
        </p:txBody>
      </p:sp>
    </p:spTree>
    <p:extLst>
      <p:ext uri="{BB962C8B-B14F-4D97-AF65-F5344CB8AC3E}">
        <p14:creationId xmlns:p14="http://schemas.microsoft.com/office/powerpoint/2010/main" val="2306834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30</a:t>
            </a:fld>
            <a:endParaRPr lang="en-GB"/>
          </a:p>
        </p:txBody>
      </p:sp>
    </p:spTree>
    <p:extLst>
      <p:ext uri="{BB962C8B-B14F-4D97-AF65-F5344CB8AC3E}">
        <p14:creationId xmlns:p14="http://schemas.microsoft.com/office/powerpoint/2010/main" val="4072120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31</a:t>
            </a:fld>
            <a:endParaRPr lang="en-GB"/>
          </a:p>
        </p:txBody>
      </p:sp>
    </p:spTree>
    <p:extLst>
      <p:ext uri="{BB962C8B-B14F-4D97-AF65-F5344CB8AC3E}">
        <p14:creationId xmlns:p14="http://schemas.microsoft.com/office/powerpoint/2010/main" val="182627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a:t>
            </a:fld>
            <a:endParaRPr lang="en-GB"/>
          </a:p>
        </p:txBody>
      </p:sp>
    </p:spTree>
    <p:extLst>
      <p:ext uri="{BB962C8B-B14F-4D97-AF65-F5344CB8AC3E}">
        <p14:creationId xmlns:p14="http://schemas.microsoft.com/office/powerpoint/2010/main" val="426692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32</a:t>
            </a:fld>
            <a:endParaRPr lang="en-GB"/>
          </a:p>
        </p:txBody>
      </p:sp>
    </p:spTree>
    <p:extLst>
      <p:ext uri="{BB962C8B-B14F-4D97-AF65-F5344CB8AC3E}">
        <p14:creationId xmlns:p14="http://schemas.microsoft.com/office/powerpoint/2010/main" val="3999127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33</a:t>
            </a:fld>
            <a:endParaRPr lang="en-GB"/>
          </a:p>
        </p:txBody>
      </p:sp>
    </p:spTree>
    <p:extLst>
      <p:ext uri="{BB962C8B-B14F-4D97-AF65-F5344CB8AC3E}">
        <p14:creationId xmlns:p14="http://schemas.microsoft.com/office/powerpoint/2010/main" val="2831276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F171B-5319-02CF-9FF9-E3DDDEFAB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66146-9A73-7C33-4B14-DE4C919F2EEE}"/>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89124072-4912-2C96-DFFF-26369ECA7B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947433-6B21-AE9B-8559-6E91A49FF0FC}"/>
              </a:ext>
            </a:extLst>
          </p:cNvPr>
          <p:cNvSpPr>
            <a:spLocks noGrp="1"/>
          </p:cNvSpPr>
          <p:nvPr>
            <p:ph type="sldNum" sz="quarter" idx="5"/>
          </p:nvPr>
        </p:nvSpPr>
        <p:spPr/>
        <p:txBody>
          <a:bodyPr/>
          <a:lstStyle/>
          <a:p>
            <a:fld id="{B6123BCA-4380-47F5-B3F8-54C076702735}" type="slidenum">
              <a:rPr lang="en-GB" smtClean="0"/>
              <a:t>34</a:t>
            </a:fld>
            <a:endParaRPr lang="en-GB"/>
          </a:p>
        </p:txBody>
      </p:sp>
    </p:spTree>
    <p:extLst>
      <p:ext uri="{BB962C8B-B14F-4D97-AF65-F5344CB8AC3E}">
        <p14:creationId xmlns:p14="http://schemas.microsoft.com/office/powerpoint/2010/main" val="1481321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35</a:t>
            </a:fld>
            <a:endParaRPr lang="en-GB"/>
          </a:p>
        </p:txBody>
      </p:sp>
    </p:spTree>
    <p:extLst>
      <p:ext uri="{BB962C8B-B14F-4D97-AF65-F5344CB8AC3E}">
        <p14:creationId xmlns:p14="http://schemas.microsoft.com/office/powerpoint/2010/main" val="3691978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YouTube Clips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3"/>
              </a:rPr>
              <a:t>https://youtu.be/_Y9XDa7fS1E</a:t>
            </a:r>
            <a:r>
              <a:rPr lang="en-GB" sz="1200" u="none" strike="noStrike" kern="1200" dirty="0">
                <a:solidFill>
                  <a:schemeClr val="tx1"/>
                </a:solidFill>
                <a:effectLst/>
                <a:latin typeface="+mn-lt"/>
                <a:ea typeface="+mn-ea"/>
                <a:cs typeface="+mn-cs"/>
                <a:hlinkClick r:id="rId3"/>
              </a:rPr>
              <a:t> </a:t>
            </a:r>
            <a:r>
              <a:rPr lang="en-GB" sz="1200" kern="1200" dirty="0">
                <a:solidFill>
                  <a:schemeClr val="tx1"/>
                </a:solidFill>
                <a:effectLst/>
                <a:latin typeface="+mn-lt"/>
                <a:ea typeface="+mn-ea"/>
                <a:cs typeface="+mn-cs"/>
              </a:rPr>
              <a:t>    How not to Administer Medication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4"/>
              </a:rPr>
              <a:t>https://youtu.be/BgWzdqjqlSk</a:t>
            </a:r>
            <a:r>
              <a:rPr lang="en-GB" sz="1200" u="none" strike="noStrike" kern="1200" dirty="0">
                <a:solidFill>
                  <a:schemeClr val="tx1"/>
                </a:solidFill>
                <a:effectLst/>
                <a:latin typeface="+mn-lt"/>
                <a:ea typeface="+mn-ea"/>
                <a:cs typeface="+mn-cs"/>
                <a:hlinkClick r:id="rId4"/>
              </a:rPr>
              <a:t> </a:t>
            </a:r>
            <a:r>
              <a:rPr lang="en-GB" sz="1200" kern="1200" dirty="0">
                <a:solidFill>
                  <a:schemeClr val="tx1"/>
                </a:solidFill>
                <a:effectLst/>
                <a:latin typeface="+mn-lt"/>
                <a:ea typeface="+mn-ea"/>
                <a:cs typeface="+mn-cs"/>
              </a:rPr>
              <a:t>    How to administer Medication </a:t>
            </a:r>
          </a:p>
          <a:p>
            <a:endParaRPr lang="en-GB" dirty="0"/>
          </a:p>
        </p:txBody>
      </p:sp>
      <p:sp>
        <p:nvSpPr>
          <p:cNvPr id="4" name="Slide Number Placeholder 3"/>
          <p:cNvSpPr>
            <a:spLocks noGrp="1"/>
          </p:cNvSpPr>
          <p:nvPr>
            <p:ph type="sldNum" sz="quarter" idx="5"/>
          </p:nvPr>
        </p:nvSpPr>
        <p:spPr/>
        <p:txBody>
          <a:bodyPr/>
          <a:lstStyle/>
          <a:p>
            <a:fld id="{B6123BCA-4380-47F5-B3F8-54C076702735}" type="slidenum">
              <a:rPr lang="en-GB" smtClean="0"/>
              <a:t>36</a:t>
            </a:fld>
            <a:endParaRPr lang="en-GB"/>
          </a:p>
        </p:txBody>
      </p:sp>
    </p:spTree>
    <p:extLst>
      <p:ext uri="{BB962C8B-B14F-4D97-AF65-F5344CB8AC3E}">
        <p14:creationId xmlns:p14="http://schemas.microsoft.com/office/powerpoint/2010/main" val="2056660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37</a:t>
            </a:fld>
            <a:endParaRPr lang="en-GB"/>
          </a:p>
        </p:txBody>
      </p:sp>
    </p:spTree>
    <p:extLst>
      <p:ext uri="{BB962C8B-B14F-4D97-AF65-F5344CB8AC3E}">
        <p14:creationId xmlns:p14="http://schemas.microsoft.com/office/powerpoint/2010/main" val="3248032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YouTube Clips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3"/>
              </a:rPr>
              <a:t>https://youtu.be/_Y9XDa7fS1E</a:t>
            </a:r>
            <a:r>
              <a:rPr lang="en-GB" sz="1200" u="none" strike="noStrike" kern="1200" dirty="0">
                <a:solidFill>
                  <a:schemeClr val="tx1"/>
                </a:solidFill>
                <a:effectLst/>
                <a:latin typeface="+mn-lt"/>
                <a:ea typeface="+mn-ea"/>
                <a:cs typeface="+mn-cs"/>
                <a:hlinkClick r:id="rId3"/>
              </a:rPr>
              <a:t> </a:t>
            </a:r>
            <a:r>
              <a:rPr lang="en-GB" sz="1200" kern="1200" dirty="0">
                <a:solidFill>
                  <a:schemeClr val="tx1"/>
                </a:solidFill>
                <a:effectLst/>
                <a:latin typeface="+mn-lt"/>
                <a:ea typeface="+mn-ea"/>
                <a:cs typeface="+mn-cs"/>
              </a:rPr>
              <a:t>    How not to Administer Medication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hlinkClick r:id="rId4"/>
              </a:rPr>
              <a:t>https://youtu.be/BgWzdqjqlSk</a:t>
            </a:r>
            <a:r>
              <a:rPr lang="en-GB" sz="1200" u="none" strike="noStrike" kern="1200" dirty="0">
                <a:solidFill>
                  <a:schemeClr val="tx1"/>
                </a:solidFill>
                <a:effectLst/>
                <a:latin typeface="+mn-lt"/>
                <a:ea typeface="+mn-ea"/>
                <a:cs typeface="+mn-cs"/>
                <a:hlinkClick r:id="rId4"/>
              </a:rPr>
              <a:t> </a:t>
            </a:r>
            <a:r>
              <a:rPr lang="en-GB" sz="1200" kern="1200" dirty="0">
                <a:solidFill>
                  <a:schemeClr val="tx1"/>
                </a:solidFill>
                <a:effectLst/>
                <a:latin typeface="+mn-lt"/>
                <a:ea typeface="+mn-ea"/>
                <a:cs typeface="+mn-cs"/>
              </a:rPr>
              <a:t>    How to administer Medication </a:t>
            </a:r>
          </a:p>
          <a:p>
            <a:endParaRPr lang="en-GB" dirty="0"/>
          </a:p>
        </p:txBody>
      </p:sp>
      <p:sp>
        <p:nvSpPr>
          <p:cNvPr id="4" name="Slide Number Placeholder 3"/>
          <p:cNvSpPr>
            <a:spLocks noGrp="1"/>
          </p:cNvSpPr>
          <p:nvPr>
            <p:ph type="sldNum" sz="quarter" idx="5"/>
          </p:nvPr>
        </p:nvSpPr>
        <p:spPr/>
        <p:txBody>
          <a:bodyPr/>
          <a:lstStyle/>
          <a:p>
            <a:fld id="{B6123BCA-4380-47F5-B3F8-54C076702735}" type="slidenum">
              <a:rPr lang="en-GB" smtClean="0"/>
              <a:t>41</a:t>
            </a:fld>
            <a:endParaRPr lang="en-GB"/>
          </a:p>
        </p:txBody>
      </p:sp>
    </p:spTree>
    <p:extLst>
      <p:ext uri="{BB962C8B-B14F-4D97-AF65-F5344CB8AC3E}">
        <p14:creationId xmlns:p14="http://schemas.microsoft.com/office/powerpoint/2010/main" val="3356297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42</a:t>
            </a:fld>
            <a:endParaRPr lang="en-GB"/>
          </a:p>
        </p:txBody>
      </p:sp>
    </p:spTree>
    <p:extLst>
      <p:ext uri="{BB962C8B-B14F-4D97-AF65-F5344CB8AC3E}">
        <p14:creationId xmlns:p14="http://schemas.microsoft.com/office/powerpoint/2010/main" val="846394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17A0F6-3BA4-454E-B331-C8A7E390F949}" type="slidenum">
              <a:rPr lang="en-GB" smtClean="0"/>
              <a:t>43</a:t>
            </a:fld>
            <a:endParaRPr lang="en-GB"/>
          </a:p>
        </p:txBody>
      </p:sp>
    </p:spTree>
    <p:extLst>
      <p:ext uri="{BB962C8B-B14F-4D97-AF65-F5344CB8AC3E}">
        <p14:creationId xmlns:p14="http://schemas.microsoft.com/office/powerpoint/2010/main" val="1418135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17A0F6-3BA4-454E-B331-C8A7E390F949}" type="slidenum">
              <a:rPr lang="en-GB" smtClean="0"/>
              <a:t>44</a:t>
            </a:fld>
            <a:endParaRPr lang="en-GB"/>
          </a:p>
        </p:txBody>
      </p:sp>
    </p:spTree>
    <p:extLst>
      <p:ext uri="{BB962C8B-B14F-4D97-AF65-F5344CB8AC3E}">
        <p14:creationId xmlns:p14="http://schemas.microsoft.com/office/powerpoint/2010/main" val="27316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1FC0E-D7CC-D78A-F1FF-468EFFD50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BBFD6-4BE6-DB9C-7DD5-199366B0820E}"/>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F11E7A8-9CF1-436D-2CF0-DA00CE4858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8A0728-BD49-AA0A-0392-878C15814144}"/>
              </a:ext>
            </a:extLst>
          </p:cNvPr>
          <p:cNvSpPr>
            <a:spLocks noGrp="1"/>
          </p:cNvSpPr>
          <p:nvPr>
            <p:ph type="sldNum" sz="quarter" idx="5"/>
          </p:nvPr>
        </p:nvSpPr>
        <p:spPr/>
        <p:txBody>
          <a:bodyPr/>
          <a:lstStyle/>
          <a:p>
            <a:fld id="{B6123BCA-4380-47F5-B3F8-54C076702735}" type="slidenum">
              <a:rPr lang="en-GB" smtClean="0"/>
              <a:t>4</a:t>
            </a:fld>
            <a:endParaRPr lang="en-GB"/>
          </a:p>
        </p:txBody>
      </p:sp>
    </p:spTree>
    <p:extLst>
      <p:ext uri="{BB962C8B-B14F-4D97-AF65-F5344CB8AC3E}">
        <p14:creationId xmlns:p14="http://schemas.microsoft.com/office/powerpoint/2010/main" val="3269021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45</a:t>
            </a:fld>
            <a:endParaRPr lang="en-GB"/>
          </a:p>
        </p:txBody>
      </p:sp>
    </p:spTree>
    <p:extLst>
      <p:ext uri="{BB962C8B-B14F-4D97-AF65-F5344CB8AC3E}">
        <p14:creationId xmlns:p14="http://schemas.microsoft.com/office/powerpoint/2010/main" val="237210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DE662B-7810-46E8-8074-CC5E1B0D610E}" type="slidenum">
              <a:rPr lang="en-GB" smtClean="0"/>
              <a:t>5</a:t>
            </a:fld>
            <a:endParaRPr lang="en-GB"/>
          </a:p>
        </p:txBody>
      </p:sp>
    </p:spTree>
    <p:extLst>
      <p:ext uri="{BB962C8B-B14F-4D97-AF65-F5344CB8AC3E}">
        <p14:creationId xmlns:p14="http://schemas.microsoft.com/office/powerpoint/2010/main" val="179657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D587B-6317-BB85-B5DB-D31991923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7CF7E-596A-5751-ABCE-B88749802DC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3703D84A-11E9-D0E4-8CB7-0EF46DEF68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063597-C017-45D7-15B2-BA75251767A3}"/>
              </a:ext>
            </a:extLst>
          </p:cNvPr>
          <p:cNvSpPr>
            <a:spLocks noGrp="1"/>
          </p:cNvSpPr>
          <p:nvPr>
            <p:ph type="sldNum" sz="quarter" idx="5"/>
          </p:nvPr>
        </p:nvSpPr>
        <p:spPr/>
        <p:txBody>
          <a:bodyPr/>
          <a:lstStyle/>
          <a:p>
            <a:fld id="{B6123BCA-4380-47F5-B3F8-54C076702735}" type="slidenum">
              <a:rPr lang="en-GB" smtClean="0"/>
              <a:t>6</a:t>
            </a:fld>
            <a:endParaRPr lang="en-GB"/>
          </a:p>
        </p:txBody>
      </p:sp>
    </p:spTree>
    <p:extLst>
      <p:ext uri="{BB962C8B-B14F-4D97-AF65-F5344CB8AC3E}">
        <p14:creationId xmlns:p14="http://schemas.microsoft.com/office/powerpoint/2010/main" val="17065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7</a:t>
            </a:fld>
            <a:endParaRPr lang="en-GB"/>
          </a:p>
        </p:txBody>
      </p:sp>
    </p:spTree>
    <p:extLst>
      <p:ext uri="{BB962C8B-B14F-4D97-AF65-F5344CB8AC3E}">
        <p14:creationId xmlns:p14="http://schemas.microsoft.com/office/powerpoint/2010/main" val="118034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123BCA-4380-47F5-B3F8-54C076702735}" type="slidenum">
              <a:rPr lang="en-GB" smtClean="0"/>
              <a:t>8</a:t>
            </a:fld>
            <a:endParaRPr lang="en-GB"/>
          </a:p>
        </p:txBody>
      </p:sp>
    </p:spTree>
    <p:extLst>
      <p:ext uri="{BB962C8B-B14F-4D97-AF65-F5344CB8AC3E}">
        <p14:creationId xmlns:p14="http://schemas.microsoft.com/office/powerpoint/2010/main" val="174934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DE662B-7810-46E8-8074-CC5E1B0D610E}" type="slidenum">
              <a:rPr lang="en-GB" smtClean="0"/>
              <a:t>9</a:t>
            </a:fld>
            <a:endParaRPr lang="en-GB"/>
          </a:p>
        </p:txBody>
      </p:sp>
    </p:spTree>
    <p:extLst>
      <p:ext uri="{BB962C8B-B14F-4D97-AF65-F5344CB8AC3E}">
        <p14:creationId xmlns:p14="http://schemas.microsoft.com/office/powerpoint/2010/main" val="179657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5954-1D14-B768-F6D7-7628D7D2DA9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93D7033-9F19-3BB8-A899-4D1BFCB8C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B4220B6-549A-5CC9-999A-2FA6275015DD}"/>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5" name="Footer Placeholder 4">
            <a:extLst>
              <a:ext uri="{FF2B5EF4-FFF2-40B4-BE49-F238E27FC236}">
                <a16:creationId xmlns:a16="http://schemas.microsoft.com/office/drawing/2014/main" id="{2ACB854E-6FA8-4900-7AA5-160FBE384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D6225-092C-7764-3A2C-2CCF8EEAA117}"/>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359086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D356-B3E6-57E2-5224-2F2F1459E54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CF757-1724-BD9F-A311-51640F6A2C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6CB461-49F0-35EE-D9D8-E1F9BE078B18}"/>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5" name="Footer Placeholder 4">
            <a:extLst>
              <a:ext uri="{FF2B5EF4-FFF2-40B4-BE49-F238E27FC236}">
                <a16:creationId xmlns:a16="http://schemas.microsoft.com/office/drawing/2014/main" id="{EED5EB27-C7BD-95D7-D75E-D018A215D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276FC-7810-D5BB-98E6-A012154F7687}"/>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188976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FDB4C8-7910-9C86-2210-32E6238F401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9AF620-3EF4-928C-33CB-07664A783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B4D87F-250E-1C3E-2389-CC4A5921A664}"/>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5" name="Footer Placeholder 4">
            <a:extLst>
              <a:ext uri="{FF2B5EF4-FFF2-40B4-BE49-F238E27FC236}">
                <a16:creationId xmlns:a16="http://schemas.microsoft.com/office/drawing/2014/main" id="{5F5A5A73-CE8F-0CC0-E8F4-9BC97F8AF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A70C2-8B1D-5A90-1969-6119091A7569}"/>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44170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2081-24FE-A82D-C12C-7AF50786680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5BC5687-7FBA-01CF-A22A-A6564EB684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5127C9-4238-E61D-17E5-3802EFE1690F}"/>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5" name="Footer Placeholder 4">
            <a:extLst>
              <a:ext uri="{FF2B5EF4-FFF2-40B4-BE49-F238E27FC236}">
                <a16:creationId xmlns:a16="http://schemas.microsoft.com/office/drawing/2014/main" id="{EC3FD4AB-8AEB-F1EB-4006-D93AEC9FC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C350-23FF-45C7-E80E-F87E8E8E321B}"/>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151201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E59D-A1AB-C04C-DF51-0E8F75CE22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99F578-D366-CC3A-C557-4C6CF72EC0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60E995-2939-B6A0-FE29-86050641448F}"/>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5" name="Footer Placeholder 4">
            <a:extLst>
              <a:ext uri="{FF2B5EF4-FFF2-40B4-BE49-F238E27FC236}">
                <a16:creationId xmlns:a16="http://schemas.microsoft.com/office/drawing/2014/main" id="{2436A88F-169F-A474-E64A-7F47C7765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563CF-F91D-C859-E730-06D914C659A2}"/>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241753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76F46-3C8C-EDEC-0633-1835A57BEC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F08877-A744-B552-63A7-232E6B00E9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E9BBAF-7FCE-AEB8-C226-5191D19B5B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ED324AC-A5B8-ACF7-C6A6-F562DAC7AB19}"/>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6" name="Footer Placeholder 5">
            <a:extLst>
              <a:ext uri="{FF2B5EF4-FFF2-40B4-BE49-F238E27FC236}">
                <a16:creationId xmlns:a16="http://schemas.microsoft.com/office/drawing/2014/main" id="{76818CD1-6B42-42E0-A68E-B8DD0DF17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71230D-BCB2-0FBB-EF77-761CBADCB6F9}"/>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16661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6837-0F2B-00C5-1714-B5F6CBF395B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B45FDF-FF12-18DB-0D5A-075249A5D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896B65-4FF7-0181-5FF0-855C152012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C509A49-8F0B-10B9-BF04-26B6A48AA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228E7C-59FE-E05B-7AA4-DF3E73F7D7A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BEC2D7E-30DA-144D-98E0-F0FBE4BBE0E2}"/>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8" name="Footer Placeholder 7">
            <a:extLst>
              <a:ext uri="{FF2B5EF4-FFF2-40B4-BE49-F238E27FC236}">
                <a16:creationId xmlns:a16="http://schemas.microsoft.com/office/drawing/2014/main" id="{7DFA71E4-F0E8-D863-B6D5-4A463CCA62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5AD932-DB83-8140-D2E3-1D712D805EC1}"/>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323349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9065-7C5A-9CBE-421A-725ECEEC07A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282A2E3-D028-2EF2-B489-43B6F13A76B9}"/>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4" name="Footer Placeholder 3">
            <a:extLst>
              <a:ext uri="{FF2B5EF4-FFF2-40B4-BE49-F238E27FC236}">
                <a16:creationId xmlns:a16="http://schemas.microsoft.com/office/drawing/2014/main" id="{A95895B8-70FC-31AB-AA40-1092038465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D6D9F4-0A55-6069-E17E-961CB475CC9D}"/>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285830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9FB65-CF8A-8484-A60F-CA9C9BF4E288}"/>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3" name="Footer Placeholder 2">
            <a:extLst>
              <a:ext uri="{FF2B5EF4-FFF2-40B4-BE49-F238E27FC236}">
                <a16:creationId xmlns:a16="http://schemas.microsoft.com/office/drawing/2014/main" id="{DB0CD9F8-D707-406F-8520-9A15280E20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2523C2-0B96-CA27-0C41-E716EB6891E6}"/>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185449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887A-E33B-1398-95F7-B2AEE459AD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F2B1C55-3798-7BAA-D383-9D2C8CCF66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5663377-C6D3-7D78-832E-5E67BCEB0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1E1595-07E1-6121-7BCF-998D731D2ABA}"/>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6" name="Footer Placeholder 5">
            <a:extLst>
              <a:ext uri="{FF2B5EF4-FFF2-40B4-BE49-F238E27FC236}">
                <a16:creationId xmlns:a16="http://schemas.microsoft.com/office/drawing/2014/main" id="{6B5E088F-7E79-6338-6484-09419C6C5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96AE3-3111-1E8D-9FDE-D1FC98B9D058}"/>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153413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797B5-AD87-431D-5139-F541BEB07F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F56BCF-9516-4E14-B20B-F0011EA65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9D1544-BE07-6F9B-30CF-513309DC4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0477C1-248B-5517-8F6E-0C49F95779AF}"/>
              </a:ext>
            </a:extLst>
          </p:cNvPr>
          <p:cNvSpPr>
            <a:spLocks noGrp="1"/>
          </p:cNvSpPr>
          <p:nvPr>
            <p:ph type="dt" sz="half" idx="10"/>
          </p:nvPr>
        </p:nvSpPr>
        <p:spPr/>
        <p:txBody>
          <a:bodyPr/>
          <a:lstStyle/>
          <a:p>
            <a:fld id="{A816A8F1-A577-8B47-9DB8-E7AD4138ED91}" type="datetimeFigureOut">
              <a:rPr lang="en-US" smtClean="0"/>
              <a:t>12/1/25</a:t>
            </a:fld>
            <a:endParaRPr lang="en-US"/>
          </a:p>
        </p:txBody>
      </p:sp>
      <p:sp>
        <p:nvSpPr>
          <p:cNvPr id="6" name="Footer Placeholder 5">
            <a:extLst>
              <a:ext uri="{FF2B5EF4-FFF2-40B4-BE49-F238E27FC236}">
                <a16:creationId xmlns:a16="http://schemas.microsoft.com/office/drawing/2014/main" id="{00F1202B-8F0C-0EEF-CC26-A213E8587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C14EE-5A12-D51C-5093-1D31126881B1}"/>
              </a:ext>
            </a:extLst>
          </p:cNvPr>
          <p:cNvSpPr>
            <a:spLocks noGrp="1"/>
          </p:cNvSpPr>
          <p:nvPr>
            <p:ph type="sldNum" sz="quarter" idx="12"/>
          </p:nvPr>
        </p:nvSpPr>
        <p:spPr/>
        <p:txBody>
          <a:bodyPr/>
          <a:lstStyle/>
          <a:p>
            <a:fld id="{92C4D8C1-D30E-814A-A7C0-6E83F714302C}" type="slidenum">
              <a:rPr lang="en-US" smtClean="0"/>
              <a:t>‹#›</a:t>
            </a:fld>
            <a:endParaRPr lang="en-US"/>
          </a:p>
        </p:txBody>
      </p:sp>
    </p:spTree>
    <p:extLst>
      <p:ext uri="{BB962C8B-B14F-4D97-AF65-F5344CB8AC3E}">
        <p14:creationId xmlns:p14="http://schemas.microsoft.com/office/powerpoint/2010/main" val="86230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background with blue and pink hearts&#10;&#10;AI-generated content may be incorrect.">
            <a:extLst>
              <a:ext uri="{FF2B5EF4-FFF2-40B4-BE49-F238E27FC236}">
                <a16:creationId xmlns:a16="http://schemas.microsoft.com/office/drawing/2014/main" id="{54654477-9C1A-24D6-15D9-34D572DC4F8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3122"/>
          </a:xfrm>
          <a:prstGeom prst="rect">
            <a:avLst/>
          </a:prstGeom>
        </p:spPr>
      </p:pic>
      <p:sp>
        <p:nvSpPr>
          <p:cNvPr id="2" name="Title Placeholder 1">
            <a:extLst>
              <a:ext uri="{FF2B5EF4-FFF2-40B4-BE49-F238E27FC236}">
                <a16:creationId xmlns:a16="http://schemas.microsoft.com/office/drawing/2014/main" id="{A522758D-8F4F-8D62-C5D3-6C214810A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27DA24-099A-3105-5CB3-578C38237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AF311D-1F3E-D9EC-1A5D-BE323FA013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16A8F1-A577-8B47-9DB8-E7AD4138ED91}" type="datetimeFigureOut">
              <a:rPr lang="en-US" smtClean="0"/>
              <a:t>12/1/25</a:t>
            </a:fld>
            <a:endParaRPr lang="en-US"/>
          </a:p>
        </p:txBody>
      </p:sp>
      <p:sp>
        <p:nvSpPr>
          <p:cNvPr id="5" name="Footer Placeholder 4">
            <a:extLst>
              <a:ext uri="{FF2B5EF4-FFF2-40B4-BE49-F238E27FC236}">
                <a16:creationId xmlns:a16="http://schemas.microsoft.com/office/drawing/2014/main" id="{05319DC5-3A58-7AD8-2271-05F66A79F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0C0DE5-3C8A-C564-3E49-5BAF59BF72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C4D8C1-D30E-814A-A7C0-6E83F714302C}" type="slidenum">
              <a:rPr lang="en-US" smtClean="0"/>
              <a:t>‹#›</a:t>
            </a:fld>
            <a:endParaRPr lang="en-US"/>
          </a:p>
        </p:txBody>
      </p:sp>
    </p:spTree>
    <p:extLst>
      <p:ext uri="{BB962C8B-B14F-4D97-AF65-F5344CB8AC3E}">
        <p14:creationId xmlns:p14="http://schemas.microsoft.com/office/powerpoint/2010/main" val="36097379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11.png"/><Relationship Id="rId26" Type="http://schemas.microsoft.com/office/2007/relationships/hdphoto" Target="../media/hdphoto10.wdp"/><Relationship Id="rId39" Type="http://schemas.microsoft.com/office/2007/relationships/hdphoto" Target="../media/hdphoto15.wdp"/><Relationship Id="rId21" Type="http://schemas.microsoft.com/office/2007/relationships/hdphoto" Target="../media/hdphoto8.wdp"/><Relationship Id="rId34" Type="http://schemas.openxmlformats.org/officeDocument/2006/relationships/image" Target="../media/image20.pn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image" Target="../media/image15.png"/><Relationship Id="rId33" Type="http://schemas.microsoft.com/office/2007/relationships/hdphoto" Target="../media/hdphoto13.wdp"/><Relationship Id="rId38" Type="http://schemas.openxmlformats.org/officeDocument/2006/relationships/image" Target="../media/image23.png"/><Relationship Id="rId2" Type="http://schemas.openxmlformats.org/officeDocument/2006/relationships/notesSlide" Target="../notesSlides/notesSlide1.xml"/><Relationship Id="rId16" Type="http://schemas.microsoft.com/office/2007/relationships/hdphoto" Target="../media/hdphoto6.wdp"/><Relationship Id="rId20" Type="http://schemas.openxmlformats.org/officeDocument/2006/relationships/image" Target="../media/image12.png"/><Relationship Id="rId29"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14.png"/><Relationship Id="rId32" Type="http://schemas.openxmlformats.org/officeDocument/2006/relationships/image" Target="../media/image19.png"/><Relationship Id="rId37" Type="http://schemas.openxmlformats.org/officeDocument/2006/relationships/image" Target="../media/image22.png"/><Relationship Id="rId40" Type="http://schemas.openxmlformats.org/officeDocument/2006/relationships/image" Target="../media/image24.png"/><Relationship Id="rId5" Type="http://schemas.openxmlformats.org/officeDocument/2006/relationships/image" Target="../media/image3.png"/><Relationship Id="rId15" Type="http://schemas.openxmlformats.org/officeDocument/2006/relationships/image" Target="../media/image9.png"/><Relationship Id="rId23" Type="http://schemas.microsoft.com/office/2007/relationships/hdphoto" Target="../media/hdphoto9.wdp"/><Relationship Id="rId28" Type="http://schemas.microsoft.com/office/2007/relationships/hdphoto" Target="../media/hdphoto11.wdp"/><Relationship Id="rId36" Type="http://schemas.openxmlformats.org/officeDocument/2006/relationships/image" Target="../media/image21.png"/><Relationship Id="rId10" Type="http://schemas.openxmlformats.org/officeDocument/2006/relationships/image" Target="../media/image6.png"/><Relationship Id="rId19" Type="http://schemas.microsoft.com/office/2007/relationships/hdphoto" Target="../media/hdphoto7.wdp"/><Relationship Id="rId31"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5.png"/><Relationship Id="rId14" Type="http://schemas.microsoft.com/office/2007/relationships/hdphoto" Target="../media/hdphoto5.wdp"/><Relationship Id="rId22" Type="http://schemas.openxmlformats.org/officeDocument/2006/relationships/image" Target="../media/image13.png"/><Relationship Id="rId27" Type="http://schemas.openxmlformats.org/officeDocument/2006/relationships/image" Target="../media/image16.png"/><Relationship Id="rId30" Type="http://schemas.openxmlformats.org/officeDocument/2006/relationships/image" Target="../media/image18.png"/><Relationship Id="rId35" Type="http://schemas.microsoft.com/office/2007/relationships/hdphoto" Target="../media/hdphoto14.wdp"/><Relationship Id="rId8" Type="http://schemas.microsoft.com/office/2007/relationships/hdphoto" Target="../media/hdphoto3.wdp"/><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13" Type="http://schemas.microsoft.com/office/2007/relationships/hdphoto" Target="../media/hdphoto45.wdp"/><Relationship Id="rId18" Type="http://schemas.openxmlformats.org/officeDocument/2006/relationships/image" Target="../media/image89.jpeg"/><Relationship Id="rId3" Type="http://schemas.openxmlformats.org/officeDocument/2006/relationships/image" Target="../media/image79.png"/><Relationship Id="rId21" Type="http://schemas.openxmlformats.org/officeDocument/2006/relationships/image" Target="../media/image92.png"/><Relationship Id="rId7" Type="http://schemas.microsoft.com/office/2007/relationships/hdphoto" Target="../media/hdphoto43.wdp"/><Relationship Id="rId12" Type="http://schemas.openxmlformats.org/officeDocument/2006/relationships/image" Target="../media/image85.png"/><Relationship Id="rId17" Type="http://schemas.openxmlformats.org/officeDocument/2006/relationships/image" Target="../media/image88.jpeg"/><Relationship Id="rId2" Type="http://schemas.openxmlformats.org/officeDocument/2006/relationships/notesSlide" Target="../notesSlides/notesSlide10.xml"/><Relationship Id="rId16" Type="http://schemas.microsoft.com/office/2007/relationships/hdphoto" Target="../media/hdphoto46.wdp"/><Relationship Id="rId20"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4.jpeg"/><Relationship Id="rId24" Type="http://schemas.openxmlformats.org/officeDocument/2006/relationships/image" Target="../media/image95.jpeg"/><Relationship Id="rId5" Type="http://schemas.openxmlformats.org/officeDocument/2006/relationships/image" Target="../media/image80.jpeg"/><Relationship Id="rId15" Type="http://schemas.openxmlformats.org/officeDocument/2006/relationships/image" Target="../media/image87.png"/><Relationship Id="rId23" Type="http://schemas.openxmlformats.org/officeDocument/2006/relationships/image" Target="../media/image94.jpeg"/><Relationship Id="rId10" Type="http://schemas.microsoft.com/office/2007/relationships/hdphoto" Target="../media/hdphoto44.wdp"/><Relationship Id="rId19" Type="http://schemas.openxmlformats.org/officeDocument/2006/relationships/image" Target="../media/image90.jpeg"/><Relationship Id="rId4" Type="http://schemas.microsoft.com/office/2007/relationships/hdphoto" Target="../media/hdphoto42.wdp"/><Relationship Id="rId9" Type="http://schemas.openxmlformats.org/officeDocument/2006/relationships/image" Target="../media/image83.png"/><Relationship Id="rId14" Type="http://schemas.openxmlformats.org/officeDocument/2006/relationships/image" Target="../media/image86.jpeg"/><Relationship Id="rId22" Type="http://schemas.openxmlformats.org/officeDocument/2006/relationships/image" Target="../media/image93.jpeg"/></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jpeg"/><Relationship Id="rId3"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image" Target="../media/image102.png"/><Relationship Id="rId2" Type="http://schemas.openxmlformats.org/officeDocument/2006/relationships/notesSlide" Target="../notesSlides/notesSlide11.xml"/><Relationship Id="rId16" Type="http://schemas.microsoft.com/office/2007/relationships/hdphoto" Target="../media/hdphoto50.wdp"/><Relationship Id="rId1" Type="http://schemas.openxmlformats.org/officeDocument/2006/relationships/slideLayout" Target="../slideLayouts/slideLayout7.xml"/><Relationship Id="rId6" Type="http://schemas.openxmlformats.org/officeDocument/2006/relationships/image" Target="../media/image98.png"/><Relationship Id="rId11" Type="http://schemas.microsoft.com/office/2007/relationships/hdphoto" Target="../media/hdphoto49.wdp"/><Relationship Id="rId5" Type="http://schemas.openxmlformats.org/officeDocument/2006/relationships/image" Target="../media/image97.png"/><Relationship Id="rId15" Type="http://schemas.openxmlformats.org/officeDocument/2006/relationships/image" Target="../media/image105.png"/><Relationship Id="rId10" Type="http://schemas.openxmlformats.org/officeDocument/2006/relationships/image" Target="../media/image101.png"/><Relationship Id="rId4" Type="http://schemas.microsoft.com/office/2007/relationships/hdphoto" Target="../media/hdphoto47.wdp"/><Relationship Id="rId9" Type="http://schemas.microsoft.com/office/2007/relationships/hdphoto" Target="../media/hdphoto48.wdp"/><Relationship Id="rId14" Type="http://schemas.openxmlformats.org/officeDocument/2006/relationships/image" Target="../media/image104.png"/></Relationships>
</file>

<file path=ppt/slides/_rels/slide12.xml.rels><?xml version="1.0" encoding="UTF-8" standalone="yes"?>
<Relationships xmlns="http://schemas.openxmlformats.org/package/2006/relationships"><Relationship Id="rId8" Type="http://schemas.microsoft.com/office/2007/relationships/hdphoto" Target="../media/hdphoto52.wdp"/><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microsoft.com/office/2007/relationships/hdphoto" Target="../media/hdphoto51.wdp"/><Relationship Id="rId9" Type="http://schemas.openxmlformats.org/officeDocument/2006/relationships/image" Target="../media/image110.png"/></Relationships>
</file>

<file path=ppt/slides/_rels/slide13.xml.rels><?xml version="1.0" encoding="UTF-8" standalone="yes"?>
<Relationships xmlns="http://schemas.openxmlformats.org/package/2006/relationships"><Relationship Id="rId8" Type="http://schemas.microsoft.com/office/2007/relationships/hdphoto" Target="../media/hdphoto54.wdp"/><Relationship Id="rId3" Type="http://schemas.openxmlformats.org/officeDocument/2006/relationships/slideLayout" Target="../slideLayouts/slideLayout2.xml"/><Relationship Id="rId7" Type="http://schemas.openxmlformats.org/officeDocument/2006/relationships/image" Target="../media/image112.png"/><Relationship Id="rId12" Type="http://schemas.openxmlformats.org/officeDocument/2006/relationships/image" Target="../media/image11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53.wdp"/><Relationship Id="rId11" Type="http://schemas.microsoft.com/office/2007/relationships/hdphoto" Target="../media/hdphoto55.wdp"/><Relationship Id="rId5" Type="http://schemas.openxmlformats.org/officeDocument/2006/relationships/image" Target="../media/image111.png"/><Relationship Id="rId10" Type="http://schemas.openxmlformats.org/officeDocument/2006/relationships/image" Target="../media/image114.png"/><Relationship Id="rId4" Type="http://schemas.openxmlformats.org/officeDocument/2006/relationships/notesSlide" Target="../notesSlides/notesSlide13.xml"/><Relationship Id="rId9" Type="http://schemas.openxmlformats.org/officeDocument/2006/relationships/image" Target="../media/image113.png"/></Relationships>
</file>

<file path=ppt/slides/_rels/slide1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9.jpeg"/><Relationship Id="rId11" Type="http://schemas.microsoft.com/office/2007/relationships/hdphoto" Target="../media/hdphoto57.wdp"/><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jpeg"/><Relationship Id="rId9" Type="http://schemas.microsoft.com/office/2007/relationships/hdphoto" Target="../media/hdphoto56.wdp"/></Relationships>
</file>

<file path=ppt/slides/_rels/slide1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9.png"/><Relationship Id="rId3" Type="http://schemas.openxmlformats.org/officeDocument/2006/relationships/image" Target="../media/image123.png"/><Relationship Id="rId7" Type="http://schemas.microsoft.com/office/2007/relationships/hdphoto" Target="../media/hdphoto59.wdp"/><Relationship Id="rId12" Type="http://schemas.openxmlformats.org/officeDocument/2006/relationships/image" Target="../media/image12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5.png"/><Relationship Id="rId11" Type="http://schemas.microsoft.com/office/2007/relationships/hdphoto" Target="../media/hdphoto61.wdp"/><Relationship Id="rId5" Type="http://schemas.microsoft.com/office/2007/relationships/hdphoto" Target="../media/hdphoto58.wdp"/><Relationship Id="rId10" Type="http://schemas.openxmlformats.org/officeDocument/2006/relationships/image" Target="../media/image127.png"/><Relationship Id="rId4" Type="http://schemas.openxmlformats.org/officeDocument/2006/relationships/image" Target="../media/image124.png"/><Relationship Id="rId9" Type="http://schemas.microsoft.com/office/2007/relationships/hdphoto" Target="../media/hdphoto60.wdp"/></Relationships>
</file>

<file path=ppt/slides/_rels/slide16.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image" Target="../media/image3000.png"/><Relationship Id="rId26" Type="http://schemas.openxmlformats.org/officeDocument/2006/relationships/image" Target="../media/image3040.png"/><Relationship Id="rId39" Type="http://schemas.openxmlformats.org/officeDocument/2006/relationships/customXml" Target="../ink/ink15.xml"/><Relationship Id="rId21" Type="http://schemas.openxmlformats.org/officeDocument/2006/relationships/customXml" Target="../ink/ink6.xml"/><Relationship Id="rId34" Type="http://schemas.openxmlformats.org/officeDocument/2006/relationships/image" Target="../media/image3080.png"/><Relationship Id="rId42" Type="http://schemas.openxmlformats.org/officeDocument/2006/relationships/image" Target="../media/image3120.png"/><Relationship Id="rId7" Type="http://schemas.openxmlformats.org/officeDocument/2006/relationships/image" Target="../media/image135.png"/><Relationship Id="rId2" Type="http://schemas.openxmlformats.org/officeDocument/2006/relationships/image" Target="../media/image130.png"/><Relationship Id="rId16" Type="http://schemas.openxmlformats.org/officeDocument/2006/relationships/image" Target="../media/image2990.png"/><Relationship Id="rId29" Type="http://schemas.openxmlformats.org/officeDocument/2006/relationships/customXml" Target="../ink/ink10.xml"/><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customXml" Target="../ink/ink1.xml"/><Relationship Id="rId24" Type="http://schemas.openxmlformats.org/officeDocument/2006/relationships/image" Target="../media/image3030.png"/><Relationship Id="rId32" Type="http://schemas.openxmlformats.org/officeDocument/2006/relationships/image" Target="../media/image3070.png"/><Relationship Id="rId37" Type="http://schemas.openxmlformats.org/officeDocument/2006/relationships/customXml" Target="../ink/ink14.xml"/><Relationship Id="rId40" Type="http://schemas.openxmlformats.org/officeDocument/2006/relationships/image" Target="../media/image3110.png"/><Relationship Id="rId45" Type="http://schemas.openxmlformats.org/officeDocument/2006/relationships/customXml" Target="../ink/ink18.xml"/><Relationship Id="rId5" Type="http://schemas.openxmlformats.org/officeDocument/2006/relationships/image" Target="../media/image133.png"/><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05.png"/><Relationship Id="rId36" Type="http://schemas.openxmlformats.org/officeDocument/2006/relationships/image" Target="../media/image3090.png"/><Relationship Id="rId10" Type="http://schemas.openxmlformats.org/officeDocument/2006/relationships/image" Target="../media/image138.png"/><Relationship Id="rId19" Type="http://schemas.openxmlformats.org/officeDocument/2006/relationships/customXml" Target="../ink/ink5.xml"/><Relationship Id="rId31" Type="http://schemas.openxmlformats.org/officeDocument/2006/relationships/customXml" Target="../ink/ink11.xml"/><Relationship Id="rId44" Type="http://schemas.openxmlformats.org/officeDocument/2006/relationships/image" Target="../media/image3130.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2980.png"/><Relationship Id="rId22" Type="http://schemas.openxmlformats.org/officeDocument/2006/relationships/image" Target="../media/image3020.png"/><Relationship Id="rId27" Type="http://schemas.openxmlformats.org/officeDocument/2006/relationships/customXml" Target="../ink/ink9.xml"/><Relationship Id="rId30" Type="http://schemas.openxmlformats.org/officeDocument/2006/relationships/image" Target="../media/image3060.png"/><Relationship Id="rId35" Type="http://schemas.openxmlformats.org/officeDocument/2006/relationships/customXml" Target="../ink/ink13.xml"/><Relationship Id="rId43" Type="http://schemas.openxmlformats.org/officeDocument/2006/relationships/customXml" Target="../ink/ink17.xml"/><Relationship Id="rId8" Type="http://schemas.openxmlformats.org/officeDocument/2006/relationships/image" Target="../media/image136.png"/><Relationship Id="rId3" Type="http://schemas.openxmlformats.org/officeDocument/2006/relationships/image" Target="../media/image131.png"/><Relationship Id="rId12" Type="http://schemas.openxmlformats.org/officeDocument/2006/relationships/image" Target="../media/image2970.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3100.png"/><Relationship Id="rId46" Type="http://schemas.openxmlformats.org/officeDocument/2006/relationships/image" Target="../media/image3140.png"/><Relationship Id="rId20" Type="http://schemas.openxmlformats.org/officeDocument/2006/relationships/image" Target="../media/image3010.png"/><Relationship Id="rId41" Type="http://schemas.openxmlformats.org/officeDocument/2006/relationships/customXml" Target="../ink/ink16.xml"/></Relationships>
</file>

<file path=ppt/slides/_rels/slide17.xml.rels><?xml version="1.0" encoding="UTF-8" standalone="yes"?>
<Relationships xmlns="http://schemas.openxmlformats.org/package/2006/relationships"><Relationship Id="rId8" Type="http://schemas.openxmlformats.org/officeDocument/2006/relationships/image" Target="../media/image142.jpeg"/><Relationship Id="rId13" Type="http://schemas.microsoft.com/office/2007/relationships/hdphoto" Target="../media/hdphoto65.wdp"/><Relationship Id="rId3" Type="http://schemas.openxmlformats.org/officeDocument/2006/relationships/image" Target="../media/image139.png"/><Relationship Id="rId7" Type="http://schemas.microsoft.com/office/2007/relationships/hdphoto" Target="../media/hdphoto63.wdp"/><Relationship Id="rId12"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1.png"/><Relationship Id="rId11" Type="http://schemas.microsoft.com/office/2007/relationships/hdphoto" Target="../media/hdphoto64.wdp"/><Relationship Id="rId5" Type="http://schemas.openxmlformats.org/officeDocument/2006/relationships/image" Target="../media/image140.png"/><Relationship Id="rId10" Type="http://schemas.openxmlformats.org/officeDocument/2006/relationships/image" Target="../media/image144.png"/><Relationship Id="rId4" Type="http://schemas.microsoft.com/office/2007/relationships/hdphoto" Target="../media/hdphoto62.wdp"/><Relationship Id="rId9" Type="http://schemas.openxmlformats.org/officeDocument/2006/relationships/image" Target="../media/image143.png"/></Relationships>
</file>

<file path=ppt/slides/_rels/slide1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6.png"/><Relationship Id="rId7" Type="http://schemas.microsoft.com/office/2007/relationships/hdphoto" Target="../media/hdphoto67.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jpeg"/><Relationship Id="rId10" Type="http://schemas.openxmlformats.org/officeDocument/2006/relationships/image" Target="../media/image150.jpeg"/><Relationship Id="rId4" Type="http://schemas.microsoft.com/office/2007/relationships/hdphoto" Target="../media/hdphoto66.wdp"/><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0.gif"/><Relationship Id="rId3" Type="http://schemas.openxmlformats.org/officeDocument/2006/relationships/image" Target="../media/image152.jpeg"/><Relationship Id="rId7" Type="http://schemas.openxmlformats.org/officeDocument/2006/relationships/image" Target="../media/image155.png"/><Relationship Id="rId12" Type="http://schemas.microsoft.com/office/2007/relationships/hdphoto" Target="../media/hdphoto69.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9.png"/><Relationship Id="rId5" Type="http://schemas.microsoft.com/office/2007/relationships/hdphoto" Target="../media/hdphoto68.wdp"/><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7.png"/><Relationship Id="rId14" Type="http://schemas.openxmlformats.org/officeDocument/2006/relationships/image" Target="../media/image161.gif"/></Relationships>
</file>

<file path=ppt/slides/_rels/slide21.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customXml" Target="../ink/ink20.xml"/><Relationship Id="rId18" Type="http://schemas.openxmlformats.org/officeDocument/2006/relationships/image" Target="../media/image348.png"/><Relationship Id="rId3" Type="http://schemas.openxmlformats.org/officeDocument/2006/relationships/hyperlink" Target="https://products.mhra.gov.uk/" TargetMode="External"/><Relationship Id="rId21" Type="http://schemas.openxmlformats.org/officeDocument/2006/relationships/image" Target="../media/image169.png"/><Relationship Id="rId7" Type="http://schemas.openxmlformats.org/officeDocument/2006/relationships/image" Target="../media/image165.png"/><Relationship Id="rId12" Type="http://schemas.openxmlformats.org/officeDocument/2006/relationships/image" Target="../media/image3450.png"/><Relationship Id="rId17" Type="http://schemas.openxmlformats.org/officeDocument/2006/relationships/customXml" Target="../ink/ink22.xml"/><Relationship Id="rId2" Type="http://schemas.openxmlformats.org/officeDocument/2006/relationships/notesSlide" Target="../notesSlides/notesSlide19.xml"/><Relationship Id="rId16" Type="http://schemas.openxmlformats.org/officeDocument/2006/relationships/image" Target="../media/image347.png"/><Relationship Id="rId20" Type="http://schemas.openxmlformats.org/officeDocument/2006/relationships/image" Target="../media/image349.png"/><Relationship Id="rId1" Type="http://schemas.openxmlformats.org/officeDocument/2006/relationships/slideLayout" Target="../slideLayouts/slideLayout7.xml"/><Relationship Id="rId6" Type="http://schemas.openxmlformats.org/officeDocument/2006/relationships/image" Target="../media/image164.png"/><Relationship Id="rId11" Type="http://schemas.openxmlformats.org/officeDocument/2006/relationships/customXml" Target="../ink/ink19.xml"/><Relationship Id="rId5" Type="http://schemas.openxmlformats.org/officeDocument/2006/relationships/image" Target="../media/image163.png"/><Relationship Id="rId15" Type="http://schemas.openxmlformats.org/officeDocument/2006/relationships/customXml" Target="../ink/ink21.xml"/><Relationship Id="rId10" Type="http://schemas.openxmlformats.org/officeDocument/2006/relationships/image" Target="../media/image168.png"/><Relationship Id="rId19" Type="http://schemas.openxmlformats.org/officeDocument/2006/relationships/customXml" Target="../ink/ink23.xml"/><Relationship Id="rId4" Type="http://schemas.openxmlformats.org/officeDocument/2006/relationships/image" Target="../media/image162.png"/><Relationship Id="rId9" Type="http://schemas.openxmlformats.org/officeDocument/2006/relationships/image" Target="../media/image167.png"/><Relationship Id="rId14" Type="http://schemas.openxmlformats.org/officeDocument/2006/relationships/image" Target="../media/image346.png"/></Relationships>
</file>

<file path=ppt/slides/_rels/slide22.xml.rels><?xml version="1.0" encoding="UTF-8" standalone="yes"?>
<Relationships xmlns="http://schemas.openxmlformats.org/package/2006/relationships"><Relationship Id="rId3" Type="http://schemas.openxmlformats.org/officeDocument/2006/relationships/image" Target="../media/image170.jpeg"/><Relationship Id="rId7" Type="http://schemas.microsoft.com/office/2007/relationships/hdphoto" Target="../media/hdphoto71.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2.png"/><Relationship Id="rId5" Type="http://schemas.microsoft.com/office/2007/relationships/hdphoto" Target="../media/hdphoto70.wdp"/><Relationship Id="rId4" Type="http://schemas.openxmlformats.org/officeDocument/2006/relationships/image" Target="../media/image171.png"/></Relationships>
</file>

<file path=ppt/slides/_rels/slide23.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0.png"/><Relationship Id="rId18" Type="http://schemas.openxmlformats.org/officeDocument/2006/relationships/image" Target="../media/image183.png"/><Relationship Id="rId3" Type="http://schemas.openxmlformats.org/officeDocument/2006/relationships/image" Target="../media/image173.png"/><Relationship Id="rId7" Type="http://schemas.microsoft.com/office/2007/relationships/hdphoto" Target="../media/hdphoto73.wdp"/><Relationship Id="rId12" Type="http://schemas.openxmlformats.org/officeDocument/2006/relationships/image" Target="../media/image179.png"/><Relationship Id="rId17" Type="http://schemas.microsoft.com/office/2007/relationships/hdphoto" Target="../media/hdphoto76.wdp"/><Relationship Id="rId2" Type="http://schemas.openxmlformats.org/officeDocument/2006/relationships/notesSlide" Target="../notesSlides/notesSlide21.xml"/><Relationship Id="rId16"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78.jpeg"/><Relationship Id="rId5" Type="http://schemas.openxmlformats.org/officeDocument/2006/relationships/image" Target="../media/image174.png"/><Relationship Id="rId15" Type="http://schemas.openxmlformats.org/officeDocument/2006/relationships/image" Target="../media/image181.png"/><Relationship Id="rId10" Type="http://schemas.microsoft.com/office/2007/relationships/hdphoto" Target="../media/hdphoto74.wdp"/><Relationship Id="rId4" Type="http://schemas.microsoft.com/office/2007/relationships/hdphoto" Target="../media/hdphoto72.wdp"/><Relationship Id="rId9" Type="http://schemas.openxmlformats.org/officeDocument/2006/relationships/image" Target="../media/image177.png"/><Relationship Id="rId14" Type="http://schemas.microsoft.com/office/2007/relationships/hdphoto" Target="../media/hdphoto75.wdp"/></Relationships>
</file>

<file path=ppt/slides/_rels/slide2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5.png"/><Relationship Id="rId7" Type="http://schemas.openxmlformats.org/officeDocument/2006/relationships/image" Target="../media/image18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91.png"/><Relationship Id="rId4" Type="http://schemas.microsoft.com/office/2007/relationships/hdphoto" Target="../media/hdphoto77.wdp"/><Relationship Id="rId9" Type="http://schemas.openxmlformats.org/officeDocument/2006/relationships/image" Target="../media/image190.png"/></Relationships>
</file>

<file path=ppt/slides/_rels/slide26.xml.rels><?xml version="1.0" encoding="UTF-8" standalone="yes"?>
<Relationships xmlns="http://schemas.openxmlformats.org/package/2006/relationships"><Relationship Id="rId8" Type="http://schemas.openxmlformats.org/officeDocument/2006/relationships/image" Target="../media/image197.gif"/><Relationship Id="rId13" Type="http://schemas.openxmlformats.org/officeDocument/2006/relationships/image" Target="../media/image201.jpeg"/><Relationship Id="rId18" Type="http://schemas.openxmlformats.org/officeDocument/2006/relationships/image" Target="../media/image205.jpeg"/><Relationship Id="rId26" Type="http://schemas.openxmlformats.org/officeDocument/2006/relationships/image" Target="../media/image212.jpeg"/><Relationship Id="rId3" Type="http://schemas.openxmlformats.org/officeDocument/2006/relationships/image" Target="../media/image192.gif"/><Relationship Id="rId21" Type="http://schemas.openxmlformats.org/officeDocument/2006/relationships/image" Target="../media/image208.jpeg"/><Relationship Id="rId7" Type="http://schemas.openxmlformats.org/officeDocument/2006/relationships/image" Target="../media/image196.gif"/><Relationship Id="rId12" Type="http://schemas.openxmlformats.org/officeDocument/2006/relationships/image" Target="../media/image200.jpeg"/><Relationship Id="rId17" Type="http://schemas.openxmlformats.org/officeDocument/2006/relationships/image" Target="../media/image204.jpeg"/><Relationship Id="rId25" Type="http://schemas.openxmlformats.org/officeDocument/2006/relationships/image" Target="../media/image211.jpeg"/><Relationship Id="rId2" Type="http://schemas.openxmlformats.org/officeDocument/2006/relationships/notesSlide" Target="../notesSlides/notesSlide24.xml"/><Relationship Id="rId16" Type="http://schemas.openxmlformats.org/officeDocument/2006/relationships/image" Target="../media/image203.jpeg"/><Relationship Id="rId20"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195.png"/><Relationship Id="rId11" Type="http://schemas.openxmlformats.org/officeDocument/2006/relationships/image" Target="../media/image199.jpeg"/><Relationship Id="rId24" Type="http://schemas.openxmlformats.org/officeDocument/2006/relationships/image" Target="../media/image210.jpeg"/><Relationship Id="rId5" Type="http://schemas.openxmlformats.org/officeDocument/2006/relationships/image" Target="../media/image194.gif"/><Relationship Id="rId15" Type="http://schemas.microsoft.com/office/2007/relationships/hdphoto" Target="../media/hdphoto79.wdp"/><Relationship Id="rId23" Type="http://schemas.microsoft.com/office/2007/relationships/hdphoto" Target="../media/hdphoto80.wdp"/><Relationship Id="rId10" Type="http://schemas.microsoft.com/office/2007/relationships/hdphoto" Target="../media/hdphoto78.wdp"/><Relationship Id="rId19" Type="http://schemas.openxmlformats.org/officeDocument/2006/relationships/image" Target="../media/image206.jpeg"/><Relationship Id="rId4" Type="http://schemas.openxmlformats.org/officeDocument/2006/relationships/image" Target="../media/image193.gif"/><Relationship Id="rId9" Type="http://schemas.openxmlformats.org/officeDocument/2006/relationships/image" Target="../media/image198.png"/><Relationship Id="rId14" Type="http://schemas.openxmlformats.org/officeDocument/2006/relationships/image" Target="../media/image202.png"/><Relationship Id="rId22" Type="http://schemas.openxmlformats.org/officeDocument/2006/relationships/image" Target="../media/image209.png"/><Relationship Id="rId27" Type="http://schemas.openxmlformats.org/officeDocument/2006/relationships/image" Target="../media/image213.gif"/></Relationships>
</file>

<file path=ppt/slides/_rels/slide2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6.jpeg"/><Relationship Id="rId4" Type="http://schemas.openxmlformats.org/officeDocument/2006/relationships/image" Target="../media/image215.png"/></Relationships>
</file>

<file path=ppt/slides/_rels/slide28.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5.png"/><Relationship Id="rId18" Type="http://schemas.openxmlformats.org/officeDocument/2006/relationships/image" Target="../media/image228.png"/><Relationship Id="rId3" Type="http://schemas.openxmlformats.org/officeDocument/2006/relationships/image" Target="../media/image217.jpeg"/><Relationship Id="rId21" Type="http://schemas.openxmlformats.org/officeDocument/2006/relationships/image" Target="../media/image231.png"/><Relationship Id="rId7" Type="http://schemas.openxmlformats.org/officeDocument/2006/relationships/image" Target="../media/image221.jpeg"/><Relationship Id="rId12" Type="http://schemas.microsoft.com/office/2007/relationships/hdphoto" Target="../media/hdphoto82.wdp"/><Relationship Id="rId17" Type="http://schemas.microsoft.com/office/2007/relationships/hdphoto" Target="../media/hdphoto84.wdp"/><Relationship Id="rId2" Type="http://schemas.openxmlformats.org/officeDocument/2006/relationships/notesSlide" Target="../notesSlides/notesSlide26.xml"/><Relationship Id="rId16" Type="http://schemas.openxmlformats.org/officeDocument/2006/relationships/image" Target="../media/image227.png"/><Relationship Id="rId20" Type="http://schemas.openxmlformats.org/officeDocument/2006/relationships/image" Target="../media/image230.jpe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224.png"/><Relationship Id="rId5" Type="http://schemas.openxmlformats.org/officeDocument/2006/relationships/image" Target="../media/image219.png"/><Relationship Id="rId15" Type="http://schemas.microsoft.com/office/2007/relationships/hdphoto" Target="../media/hdphoto83.wdp"/><Relationship Id="rId10" Type="http://schemas.openxmlformats.org/officeDocument/2006/relationships/image" Target="../media/image223.png"/><Relationship Id="rId19" Type="http://schemas.openxmlformats.org/officeDocument/2006/relationships/image" Target="../media/image229.png"/><Relationship Id="rId4" Type="http://schemas.openxmlformats.org/officeDocument/2006/relationships/image" Target="../media/image218.jpeg"/><Relationship Id="rId9" Type="http://schemas.microsoft.com/office/2007/relationships/hdphoto" Target="../media/hdphoto81.wdp"/><Relationship Id="rId14" Type="http://schemas.openxmlformats.org/officeDocument/2006/relationships/image" Target="../media/image226.png"/><Relationship Id="rId22" Type="http://schemas.microsoft.com/office/2007/relationships/hdphoto" Target="../media/hdphoto85.wdp"/></Relationships>
</file>

<file path=ppt/slides/_rels/slide29.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jpeg"/><Relationship Id="rId3" Type="http://schemas.openxmlformats.org/officeDocument/2006/relationships/image" Target="../media/image232.png"/><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notesSlide" Target="../notesSlides/notesSlide27.xml"/><Relationship Id="rId16"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34.png"/><Relationship Id="rId11" Type="http://schemas.openxmlformats.org/officeDocument/2006/relationships/image" Target="../media/image239.jpeg"/><Relationship Id="rId5" Type="http://schemas.openxmlformats.org/officeDocument/2006/relationships/image" Target="../media/image233.png"/><Relationship Id="rId15" Type="http://schemas.openxmlformats.org/officeDocument/2006/relationships/image" Target="../media/image243.jpeg"/><Relationship Id="rId10" Type="http://schemas.openxmlformats.org/officeDocument/2006/relationships/image" Target="../media/image238.png"/><Relationship Id="rId4" Type="http://schemas.microsoft.com/office/2007/relationships/hdphoto" Target="../media/hdphoto86.wdp"/><Relationship Id="rId9" Type="http://schemas.openxmlformats.org/officeDocument/2006/relationships/image" Target="../media/image237.png"/><Relationship Id="rId14" Type="http://schemas.openxmlformats.org/officeDocument/2006/relationships/image" Target="../media/image242.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6.png"/><Relationship Id="rId7" Type="http://schemas.microsoft.com/office/2007/relationships/hdphoto" Target="../media/hdphoto87.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hyperlink" Target="https://clipart-library.com/clipart/qiBoEaMdT.htm" TargetMode="External"/></Relationships>
</file>

<file path=ppt/slides/_rels/slide32.xml.rels><?xml version="1.0" encoding="UTF-8" standalone="yes"?>
<Relationships xmlns="http://schemas.openxmlformats.org/package/2006/relationships"><Relationship Id="rId8" Type="http://schemas.microsoft.com/office/2007/relationships/hdphoto" Target="../media/hdphoto90.wdp"/><Relationship Id="rId3" Type="http://schemas.openxmlformats.org/officeDocument/2006/relationships/image" Target="../media/image249.png"/><Relationship Id="rId7" Type="http://schemas.openxmlformats.org/officeDocument/2006/relationships/image" Target="../media/image25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89.wdp"/><Relationship Id="rId5" Type="http://schemas.openxmlformats.org/officeDocument/2006/relationships/image" Target="../media/image250.png"/><Relationship Id="rId4" Type="http://schemas.microsoft.com/office/2007/relationships/hdphoto" Target="../media/hdphoto88.wdp"/></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254.png"/><Relationship Id="rId18" Type="http://schemas.openxmlformats.org/officeDocument/2006/relationships/image" Target="../media/image258.jpeg"/><Relationship Id="rId3" Type="http://schemas.microsoft.com/office/2007/relationships/media" Target="../media/media3.mp4"/><Relationship Id="rId7" Type="http://schemas.openxmlformats.org/officeDocument/2006/relationships/slideLayout" Target="../slideLayouts/slideLayout2.xml"/><Relationship Id="rId12" Type="http://schemas.microsoft.com/office/2007/relationships/hdphoto" Target="../media/hdphoto92.wdp"/><Relationship Id="rId17" Type="http://schemas.openxmlformats.org/officeDocument/2006/relationships/image" Target="../media/image257.png"/><Relationship Id="rId2" Type="http://schemas.openxmlformats.org/officeDocument/2006/relationships/video" Target="../media/media2.mp4"/><Relationship Id="rId16" Type="http://schemas.openxmlformats.org/officeDocument/2006/relationships/image" Target="../media/image256.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53.png"/><Relationship Id="rId5" Type="http://schemas.microsoft.com/office/2007/relationships/media" Target="../media/media4.mp4"/><Relationship Id="rId15" Type="http://schemas.openxmlformats.org/officeDocument/2006/relationships/image" Target="../media/image255.png"/><Relationship Id="rId10" Type="http://schemas.microsoft.com/office/2007/relationships/hdphoto" Target="../media/hdphoto91.wdp"/><Relationship Id="rId4" Type="http://schemas.openxmlformats.org/officeDocument/2006/relationships/video" Target="../media/media3.mp4"/><Relationship Id="rId9" Type="http://schemas.openxmlformats.org/officeDocument/2006/relationships/image" Target="../media/image252.png"/><Relationship Id="rId14" Type="http://schemas.microsoft.com/office/2007/relationships/hdphoto" Target="../media/hdphoto93.wdp"/></Relationships>
</file>

<file path=ppt/slides/_rels/slide34.xml.rels><?xml version="1.0" encoding="UTF-8" standalone="yes"?>
<Relationships xmlns="http://schemas.openxmlformats.org/package/2006/relationships"><Relationship Id="rId13" Type="http://schemas.microsoft.com/office/2007/relationships/hdphoto" Target="../media/hdphoto96.wdp"/><Relationship Id="rId18" Type="http://schemas.openxmlformats.org/officeDocument/2006/relationships/image" Target="../media/image269.png"/><Relationship Id="rId26" Type="http://schemas.openxmlformats.org/officeDocument/2006/relationships/image" Target="../media/image273.png"/><Relationship Id="rId39" Type="http://schemas.microsoft.com/office/2007/relationships/hdphoto" Target="../media/hdphoto107.wdp"/><Relationship Id="rId21" Type="http://schemas.microsoft.com/office/2007/relationships/hdphoto" Target="../media/hdphoto100.wdp"/><Relationship Id="rId34" Type="http://schemas.openxmlformats.org/officeDocument/2006/relationships/image" Target="../media/image279.png"/><Relationship Id="rId42" Type="http://schemas.openxmlformats.org/officeDocument/2006/relationships/image" Target="../media/image283.png"/><Relationship Id="rId47" Type="http://schemas.microsoft.com/office/2007/relationships/hdphoto" Target="../media/hdphoto111.wdp"/><Relationship Id="rId50" Type="http://schemas.openxmlformats.org/officeDocument/2006/relationships/image" Target="../media/image287.png"/><Relationship Id="rId7" Type="http://schemas.openxmlformats.org/officeDocument/2006/relationships/image" Target="../media/image262.png"/><Relationship Id="rId2" Type="http://schemas.openxmlformats.org/officeDocument/2006/relationships/notesSlide" Target="../notesSlides/notesSlide32.xml"/><Relationship Id="rId16" Type="http://schemas.openxmlformats.org/officeDocument/2006/relationships/image" Target="../media/image268.png"/><Relationship Id="rId29" Type="http://schemas.openxmlformats.org/officeDocument/2006/relationships/image" Target="../media/image275.png"/><Relationship Id="rId11" Type="http://schemas.openxmlformats.org/officeDocument/2006/relationships/image" Target="../media/image265.png"/><Relationship Id="rId24" Type="http://schemas.openxmlformats.org/officeDocument/2006/relationships/image" Target="../media/image272.png"/><Relationship Id="rId32" Type="http://schemas.microsoft.com/office/2007/relationships/hdphoto" Target="../media/hdphoto104.wdp"/><Relationship Id="rId37" Type="http://schemas.microsoft.com/office/2007/relationships/hdphoto" Target="../media/hdphoto106.wdp"/><Relationship Id="rId40" Type="http://schemas.openxmlformats.org/officeDocument/2006/relationships/image" Target="../media/image282.png"/><Relationship Id="rId45" Type="http://schemas.microsoft.com/office/2007/relationships/hdphoto" Target="../media/hdphoto110.wdp"/><Relationship Id="rId5" Type="http://schemas.openxmlformats.org/officeDocument/2006/relationships/image" Target="../media/image261.png"/><Relationship Id="rId15" Type="http://schemas.microsoft.com/office/2007/relationships/hdphoto" Target="../media/hdphoto97.wdp"/><Relationship Id="rId23" Type="http://schemas.microsoft.com/office/2007/relationships/hdphoto" Target="../media/hdphoto101.wdp"/><Relationship Id="rId28" Type="http://schemas.openxmlformats.org/officeDocument/2006/relationships/image" Target="../media/image274.jpeg"/><Relationship Id="rId36" Type="http://schemas.openxmlformats.org/officeDocument/2006/relationships/image" Target="../media/image280.png"/><Relationship Id="rId49" Type="http://schemas.microsoft.com/office/2007/relationships/hdphoto" Target="../media/hdphoto112.wdp"/><Relationship Id="rId10" Type="http://schemas.openxmlformats.org/officeDocument/2006/relationships/image" Target="../media/image264.png"/><Relationship Id="rId19" Type="http://schemas.microsoft.com/office/2007/relationships/hdphoto" Target="../media/hdphoto99.wdp"/><Relationship Id="rId31" Type="http://schemas.openxmlformats.org/officeDocument/2006/relationships/image" Target="../media/image277.png"/><Relationship Id="rId44" Type="http://schemas.openxmlformats.org/officeDocument/2006/relationships/image" Target="../media/image284.png"/><Relationship Id="rId52" Type="http://schemas.openxmlformats.org/officeDocument/2006/relationships/image" Target="../media/image288.png"/><Relationship Id="rId4" Type="http://schemas.openxmlformats.org/officeDocument/2006/relationships/image" Target="../media/image260.jpeg"/><Relationship Id="rId9" Type="http://schemas.openxmlformats.org/officeDocument/2006/relationships/image" Target="../media/image263.png"/><Relationship Id="rId14" Type="http://schemas.openxmlformats.org/officeDocument/2006/relationships/image" Target="../media/image267.png"/><Relationship Id="rId22" Type="http://schemas.openxmlformats.org/officeDocument/2006/relationships/image" Target="../media/image271.png"/><Relationship Id="rId27" Type="http://schemas.microsoft.com/office/2007/relationships/hdphoto" Target="../media/hdphoto103.wdp"/><Relationship Id="rId30" Type="http://schemas.openxmlformats.org/officeDocument/2006/relationships/image" Target="../media/image276.png"/><Relationship Id="rId35" Type="http://schemas.microsoft.com/office/2007/relationships/hdphoto" Target="../media/hdphoto105.wdp"/><Relationship Id="rId43" Type="http://schemas.microsoft.com/office/2007/relationships/hdphoto" Target="../media/hdphoto109.wdp"/><Relationship Id="rId48" Type="http://schemas.openxmlformats.org/officeDocument/2006/relationships/image" Target="../media/image286.png"/><Relationship Id="rId8" Type="http://schemas.microsoft.com/office/2007/relationships/hdphoto" Target="../media/hdphoto95.wdp"/><Relationship Id="rId51" Type="http://schemas.microsoft.com/office/2007/relationships/hdphoto" Target="../media/hdphoto113.wdp"/><Relationship Id="rId3" Type="http://schemas.openxmlformats.org/officeDocument/2006/relationships/image" Target="../media/image259.png"/><Relationship Id="rId12" Type="http://schemas.openxmlformats.org/officeDocument/2006/relationships/image" Target="../media/image266.png"/><Relationship Id="rId17" Type="http://schemas.microsoft.com/office/2007/relationships/hdphoto" Target="../media/hdphoto98.wdp"/><Relationship Id="rId25" Type="http://schemas.microsoft.com/office/2007/relationships/hdphoto" Target="../media/hdphoto102.wdp"/><Relationship Id="rId33" Type="http://schemas.openxmlformats.org/officeDocument/2006/relationships/image" Target="../media/image278.jpeg"/><Relationship Id="rId38" Type="http://schemas.openxmlformats.org/officeDocument/2006/relationships/image" Target="../media/image281.png"/><Relationship Id="rId46" Type="http://schemas.openxmlformats.org/officeDocument/2006/relationships/image" Target="../media/image285.png"/><Relationship Id="rId20" Type="http://schemas.openxmlformats.org/officeDocument/2006/relationships/image" Target="../media/image270.png"/><Relationship Id="rId41" Type="http://schemas.microsoft.com/office/2007/relationships/hdphoto" Target="../media/hdphoto108.wdp"/><Relationship Id="rId1" Type="http://schemas.openxmlformats.org/officeDocument/2006/relationships/slideLayout" Target="../slideLayouts/slideLayout2.xml"/><Relationship Id="rId6" Type="http://schemas.microsoft.com/office/2007/relationships/hdphoto" Target="../media/hdphoto94.wdp"/></Relationships>
</file>

<file path=ppt/slides/_rels/slide35.xml.rels><?xml version="1.0" encoding="UTF-8" standalone="yes"?>
<Relationships xmlns="http://schemas.openxmlformats.org/package/2006/relationships"><Relationship Id="rId8" Type="http://schemas.microsoft.com/office/2007/relationships/hdphoto" Target="../media/hdphoto115.wdp"/><Relationship Id="rId3" Type="http://schemas.openxmlformats.org/officeDocument/2006/relationships/image" Target="../media/image289.png"/><Relationship Id="rId7" Type="http://schemas.openxmlformats.org/officeDocument/2006/relationships/image" Target="../media/image29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91.png"/><Relationship Id="rId5" Type="http://schemas.openxmlformats.org/officeDocument/2006/relationships/image" Target="../media/image290.png"/><Relationship Id="rId10" Type="http://schemas.microsoft.com/office/2007/relationships/hdphoto" Target="../media/hdphoto116.wdp"/><Relationship Id="rId4" Type="http://schemas.microsoft.com/office/2007/relationships/hdphoto" Target="../media/hdphoto114.wdp"/><Relationship Id="rId9" Type="http://schemas.openxmlformats.org/officeDocument/2006/relationships/image" Target="../media/image293.png"/></Relationships>
</file>

<file path=ppt/slides/_rels/slide36.xml.rels><?xml version="1.0" encoding="UTF-8" standalone="yes"?>
<Relationships xmlns="http://schemas.openxmlformats.org/package/2006/relationships"><Relationship Id="rId3" Type="http://schemas.openxmlformats.org/officeDocument/2006/relationships/hyperlink" Target="https://youtu.be/_Y9XDa7fS1E"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futuristarchitecture.com/105704-4-best-simple-living-room-styling-ideas.html" TargetMode="External"/><Relationship Id="rId5" Type="http://schemas.openxmlformats.org/officeDocument/2006/relationships/image" Target="../media/image28.jpeg"/><Relationship Id="rId4" Type="http://schemas.openxmlformats.org/officeDocument/2006/relationships/hyperlink" Target="https://www.virtualpbx.com/blog/general-telephony/how-to-answer-the-phone-at-work/" TargetMode="External"/><Relationship Id="rId9" Type="http://schemas.openxmlformats.org/officeDocument/2006/relationships/hyperlink" Target="https://carelinelive.com/abou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BgWzdqjqlSk"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4.jpeg"/><Relationship Id="rId7" Type="http://schemas.openxmlformats.org/officeDocument/2006/relationships/image" Target="../media/image29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pngall.com/green-tick-png/download/78320/" TargetMode="External"/><Relationship Id="rId5" Type="http://schemas.openxmlformats.org/officeDocument/2006/relationships/image" Target="../media/image296.png"/><Relationship Id="rId4" Type="http://schemas.openxmlformats.org/officeDocument/2006/relationships/image" Target="../media/image295.png"/></Relationships>
</file>

<file path=ppt/slides/_rels/slide43.xml.rels><?xml version="1.0" encoding="UTF-8" standalone="yes"?>
<Relationships xmlns="http://schemas.openxmlformats.org/package/2006/relationships"><Relationship Id="rId3" Type="http://schemas.openxmlformats.org/officeDocument/2006/relationships/image" Target="../media/image294.jpeg"/><Relationship Id="rId7" Type="http://schemas.openxmlformats.org/officeDocument/2006/relationships/image" Target="../media/image30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laingbuissonnews.com/care-markets-content/news/ukhca-rebrands-to-the-homecare-association/" TargetMode="External"/><Relationship Id="rId5" Type="http://schemas.openxmlformats.org/officeDocument/2006/relationships/image" Target="../media/image299.jpeg"/><Relationship Id="rId4" Type="http://schemas.openxmlformats.org/officeDocument/2006/relationships/image" Target="../media/image298.png"/></Relationships>
</file>

<file path=ppt/slides/_rels/slide44.xml.rels><?xml version="1.0" encoding="UTF-8" standalone="yes"?>
<Relationships xmlns="http://schemas.openxmlformats.org/package/2006/relationships"><Relationship Id="rId8" Type="http://schemas.openxmlformats.org/officeDocument/2006/relationships/hyperlink" Target="https://ar.inspiredpencil.com/pictures-2023/thank-you-for-being-awesome-quotes" TargetMode="External"/><Relationship Id="rId13" Type="http://schemas.openxmlformats.org/officeDocument/2006/relationships/hyperlink" Target="https://www.laingbuissonnews.com/care-markets-content/news/ukhca-rebrands-to-the-homecare-association/" TargetMode="External"/><Relationship Id="rId3" Type="http://schemas.openxmlformats.org/officeDocument/2006/relationships/image" Target="../media/image294.jpeg"/><Relationship Id="rId7" Type="http://schemas.openxmlformats.org/officeDocument/2006/relationships/image" Target="../media/image301.jpeg"/><Relationship Id="rId12" Type="http://schemas.openxmlformats.org/officeDocument/2006/relationships/image" Target="../media/image30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becaring.typeform.com/TTTmedsfeedback" TargetMode="External"/><Relationship Id="rId11" Type="http://schemas.openxmlformats.org/officeDocument/2006/relationships/image" Target="../media/image304.png"/><Relationship Id="rId5" Type="http://schemas.openxmlformats.org/officeDocument/2006/relationships/hyperlink" Target="https://becaring.typeform.com/TTTMeds" TargetMode="External"/><Relationship Id="rId10" Type="http://schemas.openxmlformats.org/officeDocument/2006/relationships/image" Target="../media/image303.jpeg"/><Relationship Id="rId4" Type="http://schemas.openxmlformats.org/officeDocument/2006/relationships/image" Target="../media/image298.png"/><Relationship Id="rId9" Type="http://schemas.openxmlformats.org/officeDocument/2006/relationships/image" Target="../media/image302.png"/><Relationship Id="rId14" Type="http://schemas.openxmlformats.org/officeDocument/2006/relationships/image" Target="../media/image306.png"/></Relationships>
</file>

<file path=ppt/slides/_rels/slide4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7.png"/><Relationship Id="rId4" Type="http://schemas.openxmlformats.org/officeDocument/2006/relationships/image" Target="../media/image308.png"/></Relationships>
</file>

<file path=ppt/slides/_rels/slide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38.png"/><Relationship Id="rId3" Type="http://schemas.openxmlformats.org/officeDocument/2006/relationships/image" Target="../media/image30.jpeg"/><Relationship Id="rId7" Type="http://schemas.openxmlformats.org/officeDocument/2006/relationships/image" Target="../media/image34.png"/><Relationship Id="rId12" Type="http://schemas.microsoft.com/office/2007/relationships/hdphoto" Target="../media/hdphoto1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39.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 Id="rId14" Type="http://schemas.microsoft.com/office/2007/relationships/hdphoto" Target="../media/hdphoto19.wdp"/></Relationships>
</file>

<file path=ppt/slides/_rels/slide6.xml.rels><?xml version="1.0" encoding="UTF-8" standalone="yes"?>
<Relationships xmlns="http://schemas.openxmlformats.org/package/2006/relationships"><Relationship Id="rId13" Type="http://schemas.openxmlformats.org/officeDocument/2006/relationships/image" Target="../media/image46.png"/><Relationship Id="rId18" Type="http://schemas.microsoft.com/office/2007/relationships/hdphoto" Target="../media/hdphoto25.wdp"/><Relationship Id="rId26" Type="http://schemas.openxmlformats.org/officeDocument/2006/relationships/image" Target="../media/image54.png"/><Relationship Id="rId3" Type="http://schemas.openxmlformats.org/officeDocument/2006/relationships/image" Target="../media/image40.png"/><Relationship Id="rId21" Type="http://schemas.openxmlformats.org/officeDocument/2006/relationships/image" Target="../media/image51.png"/><Relationship Id="rId34" Type="http://schemas.openxmlformats.org/officeDocument/2006/relationships/image" Target="../media/image60.png"/><Relationship Id="rId7" Type="http://schemas.microsoft.com/office/2007/relationships/hdphoto" Target="../media/hdphoto21.wdp"/><Relationship Id="rId12" Type="http://schemas.microsoft.com/office/2007/relationships/hdphoto" Target="../media/hdphoto23.wdp"/><Relationship Id="rId17" Type="http://schemas.openxmlformats.org/officeDocument/2006/relationships/image" Target="../media/image49.png"/><Relationship Id="rId25" Type="http://schemas.microsoft.com/office/2007/relationships/hdphoto" Target="../media/hdphoto28.wdp"/><Relationship Id="rId33" Type="http://schemas.microsoft.com/office/2007/relationships/hdphoto" Target="../media/hdphoto30.wdp"/><Relationship Id="rId2" Type="http://schemas.openxmlformats.org/officeDocument/2006/relationships/notesSlide" Target="../notesSlides/notesSlide6.xml"/><Relationship Id="rId16" Type="http://schemas.openxmlformats.org/officeDocument/2006/relationships/image" Target="../media/image48.png"/><Relationship Id="rId20" Type="http://schemas.microsoft.com/office/2007/relationships/hdphoto" Target="../media/hdphoto26.wdp"/><Relationship Id="rId29" Type="http://schemas.microsoft.com/office/2007/relationships/hdphoto" Target="../media/hdphoto29.wdp"/><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png"/><Relationship Id="rId24" Type="http://schemas.openxmlformats.org/officeDocument/2006/relationships/image" Target="../media/image53.png"/><Relationship Id="rId32" Type="http://schemas.openxmlformats.org/officeDocument/2006/relationships/image" Target="../media/image59.png"/><Relationship Id="rId5" Type="http://schemas.openxmlformats.org/officeDocument/2006/relationships/image" Target="../media/image41.png"/><Relationship Id="rId15" Type="http://schemas.openxmlformats.org/officeDocument/2006/relationships/image" Target="../media/image47.png"/><Relationship Id="rId23" Type="http://schemas.microsoft.com/office/2007/relationships/hdphoto" Target="../media/hdphoto27.wdp"/><Relationship Id="rId28" Type="http://schemas.openxmlformats.org/officeDocument/2006/relationships/image" Target="../media/image56.png"/><Relationship Id="rId10" Type="http://schemas.openxmlformats.org/officeDocument/2006/relationships/image" Target="../media/image44.png"/><Relationship Id="rId19" Type="http://schemas.openxmlformats.org/officeDocument/2006/relationships/image" Target="../media/image50.png"/><Relationship Id="rId31" Type="http://schemas.openxmlformats.org/officeDocument/2006/relationships/image" Target="../media/image58.png"/><Relationship Id="rId4" Type="http://schemas.microsoft.com/office/2007/relationships/hdphoto" Target="../media/hdphoto20.wdp"/><Relationship Id="rId9" Type="http://schemas.microsoft.com/office/2007/relationships/hdphoto" Target="../media/hdphoto22.wdp"/><Relationship Id="rId14" Type="http://schemas.microsoft.com/office/2007/relationships/hdphoto" Target="../media/hdphoto24.wdp"/><Relationship Id="rId22" Type="http://schemas.openxmlformats.org/officeDocument/2006/relationships/image" Target="../media/image52.png"/><Relationship Id="rId27" Type="http://schemas.openxmlformats.org/officeDocument/2006/relationships/image" Target="../media/image55.png"/><Relationship Id="rId30" Type="http://schemas.openxmlformats.org/officeDocument/2006/relationships/image" Target="../media/image57.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32.wdp"/><Relationship Id="rId13" Type="http://schemas.microsoft.com/office/2007/relationships/hdphoto" Target="../media/hdphoto34.wdp"/><Relationship Id="rId18" Type="http://schemas.openxmlformats.org/officeDocument/2006/relationships/image" Target="../media/image69.png"/><Relationship Id="rId3" Type="http://schemas.openxmlformats.org/officeDocument/2006/relationships/image" Target="../media/image61.png"/><Relationship Id="rId21" Type="http://schemas.microsoft.com/office/2007/relationships/hdphoto" Target="../media/hdphoto38.wdp"/><Relationship Id="rId7" Type="http://schemas.openxmlformats.org/officeDocument/2006/relationships/image" Target="../media/image64.png"/><Relationship Id="rId12" Type="http://schemas.openxmlformats.org/officeDocument/2006/relationships/image" Target="../media/image66.png"/><Relationship Id="rId17" Type="http://schemas.microsoft.com/office/2007/relationships/hdphoto" Target="../media/hdphoto36.wdp"/><Relationship Id="rId2" Type="http://schemas.openxmlformats.org/officeDocument/2006/relationships/notesSlide" Target="../notesSlides/notesSlide7.xml"/><Relationship Id="rId16" Type="http://schemas.openxmlformats.org/officeDocument/2006/relationships/image" Target="../media/image68.png"/><Relationship Id="rId20" Type="http://schemas.openxmlformats.org/officeDocument/2006/relationships/image" Target="../media/image70.png"/><Relationship Id="rId1" Type="http://schemas.openxmlformats.org/officeDocument/2006/relationships/slideLayout" Target="../slideLayouts/slideLayout7.xml"/><Relationship Id="rId6" Type="http://schemas.microsoft.com/office/2007/relationships/hdphoto" Target="../media/hdphoto31.wdp"/><Relationship Id="rId11" Type="http://schemas.microsoft.com/office/2007/relationships/hdphoto" Target="../media/hdphoto33.wdp"/><Relationship Id="rId5" Type="http://schemas.openxmlformats.org/officeDocument/2006/relationships/image" Target="../media/image63.png"/><Relationship Id="rId15" Type="http://schemas.microsoft.com/office/2007/relationships/hdphoto" Target="../media/hdphoto35.wdp"/><Relationship Id="rId10" Type="http://schemas.openxmlformats.org/officeDocument/2006/relationships/image" Target="../media/image65.png"/><Relationship Id="rId19" Type="http://schemas.microsoft.com/office/2007/relationships/hdphoto" Target="../media/hdphoto37.wdp"/><Relationship Id="rId4" Type="http://schemas.openxmlformats.org/officeDocument/2006/relationships/image" Target="../media/image62.png"/><Relationship Id="rId9" Type="http://schemas.openxmlformats.org/officeDocument/2006/relationships/image" Target="../media/image47.png"/><Relationship Id="rId14" Type="http://schemas.openxmlformats.org/officeDocument/2006/relationships/image" Target="../media/image67.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41.wdp"/><Relationship Id="rId3" Type="http://schemas.openxmlformats.org/officeDocument/2006/relationships/image" Target="../media/image71.png"/><Relationship Id="rId7" Type="http://schemas.openxmlformats.org/officeDocument/2006/relationships/image" Target="../media/image73.jpeg"/><Relationship Id="rId12"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0.wdp"/><Relationship Id="rId11" Type="http://schemas.microsoft.com/office/2007/relationships/hdphoto" Target="../media/hdphoto7.wdp"/><Relationship Id="rId5" Type="http://schemas.openxmlformats.org/officeDocument/2006/relationships/image" Target="../media/image72.png"/><Relationship Id="rId15" Type="http://schemas.openxmlformats.org/officeDocument/2006/relationships/image" Target="../media/image78.png"/><Relationship Id="rId10" Type="http://schemas.openxmlformats.org/officeDocument/2006/relationships/image" Target="../media/image11.png"/><Relationship Id="rId4" Type="http://schemas.microsoft.com/office/2007/relationships/hdphoto" Target="../media/hdphoto39.wdp"/><Relationship Id="rId9" Type="http://schemas.openxmlformats.org/officeDocument/2006/relationships/image" Target="../media/image75.png"/><Relationship Id="rId1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F9E57-1B74-47A1-B7E7-B06F17626DE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9727F75-C2CD-4BAD-6DB3-75405ABC7186}"/>
              </a:ext>
            </a:extLst>
          </p:cNvPr>
          <p:cNvGrpSpPr/>
          <p:nvPr/>
        </p:nvGrpSpPr>
        <p:grpSpPr>
          <a:xfrm>
            <a:off x="-354537" y="-20096"/>
            <a:ext cx="12574305" cy="7450425"/>
            <a:chOff x="-382305" y="0"/>
            <a:chExt cx="12574305" cy="7450425"/>
          </a:xfrm>
        </p:grpSpPr>
        <p:sp>
          <p:nvSpPr>
            <p:cNvPr id="3" name="Rectangle 2">
              <a:extLst>
                <a:ext uri="{FF2B5EF4-FFF2-40B4-BE49-F238E27FC236}">
                  <a16:creationId xmlns:a16="http://schemas.microsoft.com/office/drawing/2014/main" id="{59512A7C-68E9-3AB1-EA26-8E590989EFA4}"/>
                </a:ext>
              </a:extLst>
            </p:cNvPr>
            <p:cNvSpPr/>
            <p:nvPr/>
          </p:nvSpPr>
          <p:spPr>
            <a:xfrm>
              <a:off x="-56040" y="0"/>
              <a:ext cx="12221497" cy="6457319"/>
            </a:xfrm>
            <a:prstGeom prst="rect">
              <a:avLst/>
            </a:prstGeom>
            <a:solidFill>
              <a:schemeClr val="tx2">
                <a:lumMod val="25000"/>
                <a:lumOff val="75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6" name="Picture 12" descr="Chair PNG Images | Free Photos, PNG Stickers, Wallpapers &amp; Backgrounds -  rawpixel">
              <a:extLst>
                <a:ext uri="{FF2B5EF4-FFF2-40B4-BE49-F238E27FC236}">
                  <a16:creationId xmlns:a16="http://schemas.microsoft.com/office/drawing/2014/main" id="{2D6AE07E-2288-8372-2654-13C6F071F4C4}"/>
                </a:ext>
              </a:extLst>
            </p:cNvPr>
            <p:cNvPicPr>
              <a:picLocks noChangeAspect="1" noChangeArrowheads="1"/>
            </p:cNvPicPr>
            <p:nvPr/>
          </p:nvPicPr>
          <p:blipFill rotWithShape="1">
            <a:blip r:embed="rId3" cstate="email">
              <a:clrChange>
                <a:clrFrom>
                  <a:srgbClr val="FCFCFC"/>
                </a:clrFrom>
                <a:clrTo>
                  <a:srgbClr val="FCFCFC">
                    <a:alpha val="0"/>
                  </a:srgbClr>
                </a:clrTo>
              </a:clrChange>
              <a:extLst>
                <a:ext uri="{BEBA8EAE-BF5A-486C-A8C5-ECC9F3942E4B}">
                  <a14:imgProps xmlns:a14="http://schemas.microsoft.com/office/drawing/2010/main">
                    <a14:imgLayer r:embed="rId4">
                      <a14:imgEffect>
                        <a14:backgroundRemoval t="6897" b="89980" l="10000" r="90000">
                          <a14:foregroundMark x1="9000" y1="7482" x2="43250" y2="7872"/>
                          <a14:foregroundMark x1="43250" y1="7872" x2="60875" y2="6897"/>
                          <a14:foregroundMark x1="60875" y1="6897" x2="66875" y2="7612"/>
                        </a14:backgroundRemoval>
                      </a14:imgEffect>
                    </a14:imgLayer>
                  </a14:imgProps>
                </a:ext>
                <a:ext uri="{28A0092B-C50C-407E-A947-70E740481C1C}">
                  <a14:useLocalDpi xmlns:a14="http://schemas.microsoft.com/office/drawing/2010/main"/>
                </a:ext>
              </a:extLst>
            </a:blip>
            <a:srcRect b="50000"/>
            <a:stretch/>
          </p:blipFill>
          <p:spPr bwMode="auto">
            <a:xfrm>
              <a:off x="1497543" y="3388566"/>
              <a:ext cx="3957279" cy="3429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4" name="Picture 30" descr="Senior man rejecting someone showing a gesture of disgust. | Premium Photo">
              <a:extLst>
                <a:ext uri="{FF2B5EF4-FFF2-40B4-BE49-F238E27FC236}">
                  <a16:creationId xmlns:a16="http://schemas.microsoft.com/office/drawing/2014/main" id="{123BE10D-149F-74DB-03D1-CF6644E7B362}"/>
                </a:ext>
              </a:extLst>
            </p:cNvPr>
            <p:cNvPicPr>
              <a:picLocks noChangeAspect="1" noChangeArrowheads="1"/>
            </p:cNvPicPr>
            <p:nvPr/>
          </p:nvPicPr>
          <p:blipFill>
            <a:blip r:embed="rId5">
              <a:clrChange>
                <a:clrFrom>
                  <a:srgbClr val="FCFCFC"/>
                </a:clrFrom>
                <a:clrTo>
                  <a:srgbClr val="FCFCFC">
                    <a:alpha val="0"/>
                  </a:srgbClr>
                </a:clrTo>
              </a:clrChange>
              <a:extLst>
                <a:ext uri="{BEBA8EAE-BF5A-486C-A8C5-ECC9F3942E4B}">
                  <a14:imgProps xmlns:a14="http://schemas.microsoft.com/office/drawing/2010/main">
                    <a14:imgLayer r:embed="rId6">
                      <a14:imgEffect>
                        <a14:backgroundRemoval t="5516" b="98082" l="9585" r="89617">
                          <a14:foregroundMark x1="49840" y1="10072" x2="47604" y2="20863"/>
                          <a14:foregroundMark x1="52716" y1="5516" x2="54153" y2="5516"/>
                          <a14:foregroundMark x1="44409" y1="44365" x2="57827" y2="53237"/>
                          <a14:foregroundMark x1="57827" y1="53237" x2="61661" y2="51559"/>
                          <a14:foregroundMark x1="62300" y1="47962" x2="63898" y2="56835"/>
                          <a14:foregroundMark x1="42173" y1="45084" x2="31949" y2="49400"/>
                          <a14:foregroundMark x1="30671" y1="53477" x2="30192" y2="68825"/>
                          <a14:foregroundMark x1="30511" y1="59472" x2="27636" y2="71223"/>
                          <a14:foregroundMark x1="27636" y1="71223" x2="27636" y2="71223"/>
                          <a14:foregroundMark x1="26677" y1="70504" x2="25559" y2="74101"/>
                          <a14:foregroundMark x1="35144" y1="48441" x2="27955" y2="57794"/>
                          <a14:foregroundMark x1="27955" y1="57794" x2="25240" y2="72902"/>
                          <a14:foregroundMark x1="43291" y1="40767" x2="34984" y2="44844"/>
                          <a14:foregroundMark x1="34984" y1="44844" x2="28914" y2="54916"/>
                          <a14:foregroundMark x1="28914" y1="54916" x2="27796" y2="59233"/>
                          <a14:foregroundMark x1="44888" y1="72662" x2="48882" y2="94724"/>
                          <a14:foregroundMark x1="39776" y1="52518" x2="36581" y2="98082"/>
                          <a14:foregroundMark x1="66613" y1="51559" x2="68439" y2="60141"/>
                          <a14:foregroundMark x1="66773" y1="49161" x2="69774" y2="59396"/>
                          <a14:foregroundMark x1="64058" y1="46043" x2="67252" y2="49880"/>
                          <a14:foregroundMark x1="69010" y1="65707" x2="71246" y2="79616"/>
                          <a14:backgroundMark x1="71460" y1="52497" x2="72684" y2="54436"/>
                          <a14:backgroundMark x1="64058" y1="40767" x2="65859" y2="43620"/>
                          <a14:backgroundMark x1="72684" y1="54436" x2="73642" y2="57794"/>
                          <a14:backgroundMark x1="68051" y1="94724" x2="72524" y2="97602"/>
                          <a14:backgroundMark x1="72204" y1="62590" x2="74441" y2="70504"/>
                          <a14:backgroundMark x1="70927" y1="58753" x2="75719" y2="77218"/>
                        </a14:backgroundRemoval>
                      </a14:imgEffect>
                    </a14:imgLayer>
                  </a14:imgProps>
                </a:ext>
                <a:ext uri="{28A0092B-C50C-407E-A947-70E740481C1C}">
                  <a14:useLocalDpi xmlns:a14="http://schemas.microsoft.com/office/drawing/2010/main"/>
                </a:ext>
              </a:extLst>
            </a:blip>
            <a:srcRect/>
            <a:stretch>
              <a:fillRect/>
            </a:stretch>
          </p:blipFill>
          <p:spPr bwMode="auto">
            <a:xfrm>
              <a:off x="-382305" y="1036555"/>
              <a:ext cx="7442588" cy="49577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2" name="Picture 8" descr="Table PNG Images | Free Photos, PNG Stickers, Wallpapers &amp; Backgrounds -  rawpixel">
              <a:extLst>
                <a:ext uri="{FF2B5EF4-FFF2-40B4-BE49-F238E27FC236}">
                  <a16:creationId xmlns:a16="http://schemas.microsoft.com/office/drawing/2014/main" id="{7908A096-B644-40A2-5FFB-4774FE54B089}"/>
                </a:ext>
              </a:extLst>
            </p:cNvPr>
            <p:cNvPicPr>
              <a:picLocks noChangeAspect="1" noChangeArrowheads="1"/>
            </p:cNvPicPr>
            <p:nvPr/>
          </p:nvPicPr>
          <p:blipFill rotWithShape="1">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backgroundRemoval t="9598" b="89474" l="4125" r="97750">
                          <a14:foregroundMark x1="4125" y1="65015" x2="5250" y2="87616"/>
                          <a14:foregroundMark x1="96750" y1="62539" x2="97750" y2="89164"/>
                        </a14:backgroundRemoval>
                      </a14:imgEffect>
                    </a14:imgLayer>
                  </a14:imgProps>
                </a:ext>
                <a:ext uri="{28A0092B-C50C-407E-A947-70E740481C1C}">
                  <a14:useLocalDpi xmlns:a14="http://schemas.microsoft.com/office/drawing/2010/main"/>
                </a:ext>
              </a:extLst>
            </a:blip>
            <a:srcRect t="58094" b="-1486"/>
            <a:stretch/>
          </p:blipFill>
          <p:spPr bwMode="auto">
            <a:xfrm>
              <a:off x="-171062" y="5727169"/>
              <a:ext cx="12363062" cy="17232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8" name="Picture 24" descr="Clock png images | PNGEgg">
              <a:extLst>
                <a:ext uri="{FF2B5EF4-FFF2-40B4-BE49-F238E27FC236}">
                  <a16:creationId xmlns:a16="http://schemas.microsoft.com/office/drawing/2014/main" id="{5A7558A8-A56A-860E-EAE9-D66DB6A047EE}"/>
                </a:ext>
              </a:extLst>
            </p:cNvPr>
            <p:cNvPicPr>
              <a:picLocks noChangeAspect="1" noChangeArrowheads="1"/>
            </p:cNvPicPr>
            <p:nvPr/>
          </p:nvPicPr>
          <p:blipFill rotWithShape="1">
            <a:blip r:embed="rId9" cstate="email">
              <a:clrChange>
                <a:clrFrom>
                  <a:srgbClr val="FCFCFC"/>
                </a:clrFrom>
                <a:clrTo>
                  <a:srgbClr val="FCFCFC">
                    <a:alpha val="0"/>
                  </a:srgbClr>
                </a:clrTo>
              </a:clrChange>
              <a:extLst>
                <a:ext uri="{28A0092B-C50C-407E-A947-70E740481C1C}">
                  <a14:useLocalDpi xmlns:a14="http://schemas.microsoft.com/office/drawing/2010/main"/>
                </a:ext>
              </a:extLst>
            </a:blip>
            <a:srcRect l="4943" t="3280" r="4413" b="4051"/>
            <a:stretch/>
          </p:blipFill>
          <p:spPr bwMode="auto">
            <a:xfrm>
              <a:off x="532302" y="886981"/>
              <a:ext cx="1246075" cy="1273921"/>
            </a:xfrm>
            <a:prstGeom prst="flowChartConnector">
              <a:avLst/>
            </a:prstGeom>
            <a:noFill/>
            <a:ln>
              <a:noFill/>
            </a:ln>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4130361-8831-2633-6539-04E3C2527FB3}"/>
              </a:ext>
            </a:extLst>
          </p:cNvPr>
          <p:cNvGrpSpPr/>
          <p:nvPr/>
        </p:nvGrpSpPr>
        <p:grpSpPr>
          <a:xfrm>
            <a:off x="6900532" y="558708"/>
            <a:ext cx="2435797" cy="4125962"/>
            <a:chOff x="12636392" y="1198766"/>
            <a:chExt cx="1978807" cy="3695539"/>
          </a:xfrm>
        </p:grpSpPr>
        <p:sp>
          <p:nvSpPr>
            <p:cNvPr id="34" name="Freeform: Shape 33">
              <a:extLst>
                <a:ext uri="{FF2B5EF4-FFF2-40B4-BE49-F238E27FC236}">
                  <a16:creationId xmlns:a16="http://schemas.microsoft.com/office/drawing/2014/main" id="{2C1F72F7-248B-9AFC-BE57-A86BB40F8F28}"/>
                </a:ext>
              </a:extLst>
            </p:cNvPr>
            <p:cNvSpPr/>
            <p:nvPr/>
          </p:nvSpPr>
          <p:spPr>
            <a:xfrm>
              <a:off x="12649064" y="1882826"/>
              <a:ext cx="1966135" cy="3011479"/>
            </a:xfrm>
            <a:custGeom>
              <a:avLst/>
              <a:gdLst>
                <a:gd name="connsiteX0" fmla="*/ 661035 w 702087"/>
                <a:gd name="connsiteY0" fmla="*/ 0 h 1075369"/>
                <a:gd name="connsiteX1" fmla="*/ 611600 w 702087"/>
                <a:gd name="connsiteY1" fmla="*/ 0 h 1075369"/>
                <a:gd name="connsiteX2" fmla="*/ 612076 w 702087"/>
                <a:gd name="connsiteY2" fmla="*/ 9525 h 1075369"/>
                <a:gd name="connsiteX3" fmla="*/ 346053 w 702087"/>
                <a:gd name="connsiteY3" fmla="*/ 265567 h 1075369"/>
                <a:gd name="connsiteX4" fmla="*/ 90011 w 702087"/>
                <a:gd name="connsiteY4" fmla="*/ 9525 h 1075369"/>
                <a:gd name="connsiteX5" fmla="*/ 90488 w 702087"/>
                <a:gd name="connsiteY5" fmla="*/ 0 h 1075369"/>
                <a:gd name="connsiteX6" fmla="*/ 41148 w 702087"/>
                <a:gd name="connsiteY6" fmla="*/ 0 h 1075369"/>
                <a:gd name="connsiteX7" fmla="*/ 0 w 702087"/>
                <a:gd name="connsiteY7" fmla="*/ 41148 h 1075369"/>
                <a:gd name="connsiteX8" fmla="*/ 0 w 702087"/>
                <a:gd name="connsiteY8" fmla="*/ 781050 h 1075369"/>
                <a:gd name="connsiteX9" fmla="*/ 15049 w 702087"/>
                <a:gd name="connsiteY9" fmla="*/ 812673 h 1075369"/>
                <a:gd name="connsiteX10" fmla="*/ 318611 w 702087"/>
                <a:gd name="connsiteY10" fmla="*/ 1065848 h 1075369"/>
                <a:gd name="connsiteX11" fmla="*/ 370618 w 702087"/>
                <a:gd name="connsiteY11" fmla="*/ 1066419 h 1075369"/>
                <a:gd name="connsiteX12" fmla="*/ 686657 w 702087"/>
                <a:gd name="connsiteY12" fmla="*/ 813626 h 1075369"/>
                <a:gd name="connsiteX13" fmla="*/ 702088 w 702087"/>
                <a:gd name="connsiteY13" fmla="*/ 781526 h 1075369"/>
                <a:gd name="connsiteX14" fmla="*/ 702088 w 702087"/>
                <a:gd name="connsiteY14" fmla="*/ 41148 h 1075369"/>
                <a:gd name="connsiteX15" fmla="*/ 661130 w 702087"/>
                <a:gd name="connsiteY15" fmla="*/ 0 h 1075369"/>
                <a:gd name="connsiteX16" fmla="*/ 661035 w 702087"/>
                <a:gd name="connsiteY16" fmla="*/ 0 h 10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087" h="1075369">
                  <a:moveTo>
                    <a:pt x="661035" y="0"/>
                  </a:moveTo>
                  <a:lnTo>
                    <a:pt x="611600" y="0"/>
                  </a:lnTo>
                  <a:cubicBezTo>
                    <a:pt x="611600" y="3239"/>
                    <a:pt x="612076" y="6382"/>
                    <a:pt x="612076" y="9525"/>
                  </a:cubicBezTo>
                  <a:cubicBezTo>
                    <a:pt x="609324" y="153686"/>
                    <a:pt x="490223" y="268329"/>
                    <a:pt x="346053" y="265567"/>
                  </a:cubicBezTo>
                  <a:cubicBezTo>
                    <a:pt x="205769" y="262890"/>
                    <a:pt x="92688" y="149809"/>
                    <a:pt x="90011" y="9525"/>
                  </a:cubicBezTo>
                  <a:cubicBezTo>
                    <a:pt x="90011" y="6191"/>
                    <a:pt x="90011" y="3048"/>
                    <a:pt x="90488" y="0"/>
                  </a:cubicBezTo>
                  <a:lnTo>
                    <a:pt x="41148" y="0"/>
                  </a:lnTo>
                  <a:cubicBezTo>
                    <a:pt x="18421" y="0"/>
                    <a:pt x="0" y="18422"/>
                    <a:pt x="0" y="41148"/>
                  </a:cubicBezTo>
                  <a:lnTo>
                    <a:pt x="0" y="781050"/>
                  </a:lnTo>
                  <a:cubicBezTo>
                    <a:pt x="47" y="793309"/>
                    <a:pt x="5562" y="804910"/>
                    <a:pt x="15049" y="812673"/>
                  </a:cubicBezTo>
                  <a:lnTo>
                    <a:pt x="318611" y="1065848"/>
                  </a:lnTo>
                  <a:cubicBezTo>
                    <a:pt x="333623" y="1078326"/>
                    <a:pt x="355330" y="1078564"/>
                    <a:pt x="370618" y="1066419"/>
                  </a:cubicBezTo>
                  <a:lnTo>
                    <a:pt x="686657" y="813626"/>
                  </a:lnTo>
                  <a:cubicBezTo>
                    <a:pt x="696439" y="805844"/>
                    <a:pt x="702126" y="794023"/>
                    <a:pt x="702088" y="781526"/>
                  </a:cubicBezTo>
                  <a:lnTo>
                    <a:pt x="702088" y="41148"/>
                  </a:lnTo>
                  <a:cubicBezTo>
                    <a:pt x="702145" y="18479"/>
                    <a:pt x="683800" y="57"/>
                    <a:pt x="661130" y="0"/>
                  </a:cubicBezTo>
                  <a:cubicBezTo>
                    <a:pt x="661102" y="0"/>
                    <a:pt x="661063" y="0"/>
                    <a:pt x="661035" y="0"/>
                  </a:cubicBezTo>
                  <a:close/>
                </a:path>
              </a:pathLst>
            </a:custGeom>
            <a:solidFill>
              <a:srgbClr val="00B0F0">
                <a:alpha val="63000"/>
              </a:srgbClr>
            </a:solidFill>
            <a:ln w="9525"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5" name="Freeform: Shape 34">
              <a:extLst>
                <a:ext uri="{FF2B5EF4-FFF2-40B4-BE49-F238E27FC236}">
                  <a16:creationId xmlns:a16="http://schemas.microsoft.com/office/drawing/2014/main" id="{A14A9969-E2C8-E2F2-2F91-0684A98BAD7D}"/>
                </a:ext>
              </a:extLst>
            </p:cNvPr>
            <p:cNvSpPr/>
            <p:nvPr/>
          </p:nvSpPr>
          <p:spPr>
            <a:xfrm>
              <a:off x="13016364" y="1294131"/>
              <a:ext cx="1231802" cy="1231802"/>
            </a:xfrm>
            <a:custGeom>
              <a:avLst/>
              <a:gdLst>
                <a:gd name="connsiteX0" fmla="*/ 439864 w 439864"/>
                <a:gd name="connsiteY0" fmla="*/ 219932 h 439864"/>
                <a:gd name="connsiteX1" fmla="*/ 219932 w 439864"/>
                <a:gd name="connsiteY1" fmla="*/ 439865 h 439864"/>
                <a:gd name="connsiteX2" fmla="*/ 0 w 439864"/>
                <a:gd name="connsiteY2" fmla="*/ 219932 h 439864"/>
                <a:gd name="connsiteX3" fmla="*/ 219932 w 439864"/>
                <a:gd name="connsiteY3" fmla="*/ 0 h 439864"/>
                <a:gd name="connsiteX4" fmla="*/ 439864 w 439864"/>
                <a:gd name="connsiteY4" fmla="*/ 219932 h 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4" h="439864">
                  <a:moveTo>
                    <a:pt x="439864" y="219932"/>
                  </a:moveTo>
                  <a:cubicBezTo>
                    <a:pt x="439864" y="341398"/>
                    <a:pt x="341398" y="439865"/>
                    <a:pt x="219932" y="439865"/>
                  </a:cubicBezTo>
                  <a:cubicBezTo>
                    <a:pt x="98467" y="439865"/>
                    <a:pt x="0" y="341398"/>
                    <a:pt x="0" y="219932"/>
                  </a:cubicBezTo>
                  <a:cubicBezTo>
                    <a:pt x="0" y="98467"/>
                    <a:pt x="98467" y="0"/>
                    <a:pt x="219932" y="0"/>
                  </a:cubicBezTo>
                  <a:cubicBezTo>
                    <a:pt x="341398" y="0"/>
                    <a:pt x="439864" y="98467"/>
                    <a:pt x="439864" y="219932"/>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710A162-0119-1525-3F3F-B5841371E108}"/>
                </a:ext>
              </a:extLst>
            </p:cNvPr>
            <p:cNvSpPr/>
            <p:nvPr/>
          </p:nvSpPr>
          <p:spPr>
            <a:xfrm>
              <a:off x="13016364" y="1294131"/>
              <a:ext cx="1231802" cy="1231802"/>
            </a:xfrm>
            <a:custGeom>
              <a:avLst/>
              <a:gdLst>
                <a:gd name="connsiteX0" fmla="*/ 439864 w 439864"/>
                <a:gd name="connsiteY0" fmla="*/ 219932 h 439864"/>
                <a:gd name="connsiteX1" fmla="*/ 219932 w 439864"/>
                <a:gd name="connsiteY1" fmla="*/ 0 h 439864"/>
                <a:gd name="connsiteX2" fmla="*/ 0 w 439864"/>
                <a:gd name="connsiteY2" fmla="*/ 219932 h 439864"/>
                <a:gd name="connsiteX3" fmla="*/ 219932 w 439864"/>
                <a:gd name="connsiteY3" fmla="*/ 439864 h 439864"/>
                <a:gd name="connsiteX4" fmla="*/ 439864 w 439864"/>
                <a:gd name="connsiteY4" fmla="*/ 219932 h 439864"/>
                <a:gd name="connsiteX5" fmla="*/ 219932 w 439864"/>
                <a:gd name="connsiteY5" fmla="*/ 411289 h 439864"/>
                <a:gd name="connsiteX6" fmla="*/ 28575 w 439864"/>
                <a:gd name="connsiteY6" fmla="*/ 219932 h 439864"/>
                <a:gd name="connsiteX7" fmla="*/ 219932 w 439864"/>
                <a:gd name="connsiteY7" fmla="*/ 28575 h 439864"/>
                <a:gd name="connsiteX8" fmla="*/ 411289 w 439864"/>
                <a:gd name="connsiteY8" fmla="*/ 219932 h 439864"/>
                <a:gd name="connsiteX9" fmla="*/ 219932 w 439864"/>
                <a:gd name="connsiteY9" fmla="*/ 411289 h 4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864" h="439864">
                  <a:moveTo>
                    <a:pt x="439864" y="219932"/>
                  </a:moveTo>
                  <a:cubicBezTo>
                    <a:pt x="439864" y="98469"/>
                    <a:pt x="341395" y="0"/>
                    <a:pt x="219932" y="0"/>
                  </a:cubicBezTo>
                  <a:cubicBezTo>
                    <a:pt x="98470" y="0"/>
                    <a:pt x="0" y="98469"/>
                    <a:pt x="0" y="219932"/>
                  </a:cubicBezTo>
                  <a:cubicBezTo>
                    <a:pt x="0" y="341395"/>
                    <a:pt x="98470" y="439864"/>
                    <a:pt x="219932" y="439864"/>
                  </a:cubicBezTo>
                  <a:cubicBezTo>
                    <a:pt x="341395" y="439864"/>
                    <a:pt x="439864" y="341395"/>
                    <a:pt x="439864" y="219932"/>
                  </a:cubicBezTo>
                  <a:close/>
                  <a:moveTo>
                    <a:pt x="219932" y="411289"/>
                  </a:moveTo>
                  <a:cubicBezTo>
                    <a:pt x="114252" y="411289"/>
                    <a:pt x="28575" y="325612"/>
                    <a:pt x="28575" y="219932"/>
                  </a:cubicBezTo>
                  <a:cubicBezTo>
                    <a:pt x="28575" y="114252"/>
                    <a:pt x="114252" y="28575"/>
                    <a:pt x="219932" y="28575"/>
                  </a:cubicBezTo>
                  <a:cubicBezTo>
                    <a:pt x="325612" y="28575"/>
                    <a:pt x="411289" y="114252"/>
                    <a:pt x="411289" y="219932"/>
                  </a:cubicBezTo>
                  <a:cubicBezTo>
                    <a:pt x="411128" y="325555"/>
                    <a:pt x="325555" y="411128"/>
                    <a:pt x="219932" y="411289"/>
                  </a:cubicBezTo>
                  <a:close/>
                </a:path>
              </a:pathLst>
            </a:custGeom>
            <a:solidFill>
              <a:srgbClr val="00B0F0"/>
            </a:solidFill>
            <a:ln w="9525" cap="flat">
              <a:noFill/>
              <a:prstDash val="solid"/>
              <a:miter/>
            </a:ln>
          </p:spPr>
          <p:txBody>
            <a:bodyPr rtlCol="0" anchor="ctr"/>
            <a:lstStyle/>
            <a:p>
              <a:endParaRPr lang="en-US"/>
            </a:p>
          </p:txBody>
        </p:sp>
        <p:grpSp>
          <p:nvGrpSpPr>
            <p:cNvPr id="37" name="Group 36">
              <a:extLst>
                <a:ext uri="{FF2B5EF4-FFF2-40B4-BE49-F238E27FC236}">
                  <a16:creationId xmlns:a16="http://schemas.microsoft.com/office/drawing/2014/main" id="{A793ECB8-0027-A107-894C-93BD11553F22}"/>
                </a:ext>
              </a:extLst>
            </p:cNvPr>
            <p:cNvGrpSpPr/>
            <p:nvPr/>
          </p:nvGrpSpPr>
          <p:grpSpPr>
            <a:xfrm>
              <a:off x="12636392" y="2683752"/>
              <a:ext cx="1978807" cy="1664737"/>
              <a:chOff x="1220464" y="2970640"/>
              <a:chExt cx="1978807" cy="1664737"/>
            </a:xfrm>
          </p:grpSpPr>
          <p:sp>
            <p:nvSpPr>
              <p:cNvPr id="39" name="Rectangle 38">
                <a:extLst>
                  <a:ext uri="{FF2B5EF4-FFF2-40B4-BE49-F238E27FC236}">
                    <a16:creationId xmlns:a16="http://schemas.microsoft.com/office/drawing/2014/main" id="{84C85A9A-9E47-2F8F-FBC9-4FA4FD55BAD5}"/>
                  </a:ext>
                </a:extLst>
              </p:cNvPr>
              <p:cNvSpPr/>
              <p:nvPr/>
            </p:nvSpPr>
            <p:spPr>
              <a:xfrm>
                <a:off x="1269946" y="3450000"/>
                <a:ext cx="1929325" cy="1185377"/>
              </a:xfrm>
              <a:prstGeom prst="rect">
                <a:avLst/>
              </a:prstGeom>
            </p:spPr>
            <p:txBody>
              <a:bodyPr wrap="square">
                <a:spAutoFit/>
              </a:bodyPr>
              <a:lstStyle/>
              <a:p>
                <a:pPr algn="ctr"/>
                <a:r>
                  <a:rPr lang="en-US" sz="2000">
                    <a:solidFill>
                      <a:schemeClr val="bg1"/>
                    </a:solidFill>
                    <a:latin typeface="Roboto"/>
                  </a:rPr>
                  <a:t>Ensuring the correct person you support gets the medication</a:t>
                </a:r>
                <a:endParaRPr lang="en-US" sz="2000">
                  <a:solidFill>
                    <a:schemeClr val="bg1"/>
                  </a:solidFill>
                </a:endParaRPr>
              </a:p>
            </p:txBody>
          </p:sp>
          <p:sp>
            <p:nvSpPr>
              <p:cNvPr id="40" name="Rectangle 39">
                <a:extLst>
                  <a:ext uri="{FF2B5EF4-FFF2-40B4-BE49-F238E27FC236}">
                    <a16:creationId xmlns:a16="http://schemas.microsoft.com/office/drawing/2014/main" id="{DD3E41EE-438D-3EF3-CCE7-19E1B11069E7}"/>
                  </a:ext>
                </a:extLst>
              </p:cNvPr>
              <p:cNvSpPr/>
              <p:nvPr/>
            </p:nvSpPr>
            <p:spPr>
              <a:xfrm>
                <a:off x="1220464" y="2970640"/>
                <a:ext cx="1962561" cy="413504"/>
              </a:xfrm>
              <a:prstGeom prst="rect">
                <a:avLst/>
              </a:prstGeom>
            </p:spPr>
            <p:txBody>
              <a:bodyPr wrap="square">
                <a:spAutoFit/>
              </a:bodyPr>
              <a:lstStyle/>
              <a:p>
                <a:pPr algn="ctr"/>
                <a:r>
                  <a:rPr lang="en-US" sz="2400" b="1" i="0">
                    <a:solidFill>
                      <a:srgbClr val="002060"/>
                    </a:solidFill>
                    <a:effectLst/>
                    <a:latin typeface="Roboto"/>
                  </a:rPr>
                  <a:t>Right Person</a:t>
                </a:r>
                <a:endParaRPr lang="en-US" sz="2400" b="1">
                  <a:solidFill>
                    <a:srgbClr val="002060"/>
                  </a:solidFill>
                </a:endParaRPr>
              </a:p>
            </p:txBody>
          </p:sp>
        </p:grpSp>
        <p:pic>
          <p:nvPicPr>
            <p:cNvPr id="38" name="Picture 37">
              <a:extLst>
                <a:ext uri="{FF2B5EF4-FFF2-40B4-BE49-F238E27FC236}">
                  <a16:creationId xmlns:a16="http://schemas.microsoft.com/office/drawing/2014/main" id="{A8E1FED6-8B80-41E6-0FA6-BDCB41E6CEB6}"/>
                </a:ext>
              </a:extLst>
            </p:cNvPr>
            <p:cNvPicPr>
              <a:picLocks noChangeAspect="1"/>
            </p:cNvPicPr>
            <p:nvPr/>
          </p:nvPicPr>
          <p:blipFill>
            <a:blip r:embed="rId10">
              <a:clrChange>
                <a:clrFrom>
                  <a:srgbClr val="F1F0EE"/>
                </a:clrFrom>
                <a:clrTo>
                  <a:srgbClr val="F1F0EE">
                    <a:alpha val="0"/>
                  </a:srgbClr>
                </a:clrTo>
              </a:clrChang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3093726" y="1198766"/>
              <a:ext cx="1047896" cy="1305107"/>
            </a:xfrm>
            <a:prstGeom prst="rect">
              <a:avLst/>
            </a:prstGeom>
            <a:ln>
              <a:noFill/>
            </a:ln>
            <a:effectLst>
              <a:outerShdw blurRad="292100" dist="139700" dir="2700000" algn="tl" rotWithShape="0">
                <a:srgbClr val="333333">
                  <a:alpha val="65000"/>
                </a:srgbClr>
              </a:outerShdw>
            </a:effectLst>
          </p:spPr>
        </p:pic>
      </p:grpSp>
      <p:grpSp>
        <p:nvGrpSpPr>
          <p:cNvPr id="19" name="Group 18">
            <a:extLst>
              <a:ext uri="{FF2B5EF4-FFF2-40B4-BE49-F238E27FC236}">
                <a16:creationId xmlns:a16="http://schemas.microsoft.com/office/drawing/2014/main" id="{9074262D-8279-0835-6AF4-1999E3C47887}"/>
              </a:ext>
            </a:extLst>
          </p:cNvPr>
          <p:cNvGrpSpPr/>
          <p:nvPr/>
        </p:nvGrpSpPr>
        <p:grpSpPr>
          <a:xfrm>
            <a:off x="6179191" y="3488181"/>
            <a:ext cx="6040577" cy="3508649"/>
            <a:chOff x="6244094" y="3456803"/>
            <a:chExt cx="6040577" cy="3508649"/>
          </a:xfrm>
        </p:grpSpPr>
        <p:pic>
          <p:nvPicPr>
            <p:cNvPr id="8" name="Picture 7">
              <a:extLst>
                <a:ext uri="{FF2B5EF4-FFF2-40B4-BE49-F238E27FC236}">
                  <a16:creationId xmlns:a16="http://schemas.microsoft.com/office/drawing/2014/main" id="{BA660AF3-897F-A75B-0057-9DDE6E50F9C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44094" y="4154077"/>
              <a:ext cx="6040577" cy="2811375"/>
            </a:xfrm>
            <a:prstGeom prst="rect">
              <a:avLst/>
            </a:prstGeom>
          </p:spPr>
        </p:pic>
        <p:pic>
          <p:nvPicPr>
            <p:cNvPr id="1076" name="Picture 52" descr="Lefuheal - Leflunomide 10mg / Leflunomide 20mg at ₹ 242/stripe | Leflnomide  in Mumbai | ID: 22178591873">
              <a:extLst>
                <a:ext uri="{FF2B5EF4-FFF2-40B4-BE49-F238E27FC236}">
                  <a16:creationId xmlns:a16="http://schemas.microsoft.com/office/drawing/2014/main" id="{55FB6EDF-2263-5C43-BB91-D84106FF46E6}"/>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10000" b="90000" l="10000" r="90000">
                          <a14:foregroundMark x1="37100" y1="48300" x2="68400" y2="50500"/>
                          <a14:foregroundMark x1="64500" y1="48400" x2="83300" y2="51900"/>
                          <a14:foregroundMark x1="86000" y1="51000" x2="86000" y2="59400"/>
                          <a14:foregroundMark x1="86700" y1="50500" x2="87500" y2="58700"/>
                          <a14:foregroundMark x1="87500" y1="58700" x2="87300" y2="59000"/>
                          <a14:foregroundMark x1="37900" y1="69800" x2="78000" y2="67100"/>
                          <a14:foregroundMark x1="78000" y1="67100" x2="78300" y2="67100"/>
                          <a14:foregroundMark x1="85000" y1="69200" x2="86600" y2="69300"/>
                          <a14:foregroundMark x1="86100" y1="66800" x2="86600" y2="71400"/>
                          <a14:backgroundMark x1="20200" y1="25600" x2="20200" y2="63000"/>
                          <a14:backgroundMark x1="28100" y1="24900" x2="24700" y2="67600"/>
                        </a14:backgroundRemoval>
                      </a14:imgEffect>
                    </a14:imgLayer>
                  </a14:imgProps>
                </a:ext>
                <a:ext uri="{28A0092B-C50C-407E-A947-70E740481C1C}">
                  <a14:useLocalDpi xmlns:a14="http://schemas.microsoft.com/office/drawing/2010/main"/>
                </a:ext>
              </a:extLst>
            </a:blip>
            <a:srcRect l="28235" t="42727" r="10485" b="22684"/>
            <a:stretch/>
          </p:blipFill>
          <p:spPr bwMode="auto">
            <a:xfrm>
              <a:off x="9408029" y="3456803"/>
              <a:ext cx="1946173" cy="10984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3" name="Group 1042">
            <a:extLst>
              <a:ext uri="{FF2B5EF4-FFF2-40B4-BE49-F238E27FC236}">
                <a16:creationId xmlns:a16="http://schemas.microsoft.com/office/drawing/2014/main" id="{29B7A9A7-E2E6-4D50-2F6D-C143EC79AE2F}"/>
              </a:ext>
            </a:extLst>
          </p:cNvPr>
          <p:cNvGrpSpPr/>
          <p:nvPr/>
        </p:nvGrpSpPr>
        <p:grpSpPr>
          <a:xfrm>
            <a:off x="6787123" y="649833"/>
            <a:ext cx="2545398" cy="4019490"/>
            <a:chOff x="-3077681" y="4642431"/>
            <a:chExt cx="2545398" cy="4019490"/>
          </a:xfrm>
        </p:grpSpPr>
        <p:grpSp>
          <p:nvGrpSpPr>
            <p:cNvPr id="1024" name="Group 1023">
              <a:extLst>
                <a:ext uri="{FF2B5EF4-FFF2-40B4-BE49-F238E27FC236}">
                  <a16:creationId xmlns:a16="http://schemas.microsoft.com/office/drawing/2014/main" id="{A1C5EE73-F228-3218-B813-E654B13989D7}"/>
                </a:ext>
              </a:extLst>
            </p:cNvPr>
            <p:cNvGrpSpPr/>
            <p:nvPr/>
          </p:nvGrpSpPr>
          <p:grpSpPr>
            <a:xfrm>
              <a:off x="-3077681" y="4642431"/>
              <a:ext cx="2545398" cy="4019490"/>
              <a:chOff x="12559318" y="1294131"/>
              <a:chExt cx="2067845" cy="3600174"/>
            </a:xfrm>
          </p:grpSpPr>
          <p:sp>
            <p:nvSpPr>
              <p:cNvPr id="1025" name="Freeform: Shape 1024">
                <a:extLst>
                  <a:ext uri="{FF2B5EF4-FFF2-40B4-BE49-F238E27FC236}">
                    <a16:creationId xmlns:a16="http://schemas.microsoft.com/office/drawing/2014/main" id="{F238F41D-A4E7-3057-8A0F-253143691255}"/>
                  </a:ext>
                </a:extLst>
              </p:cNvPr>
              <p:cNvSpPr/>
              <p:nvPr/>
            </p:nvSpPr>
            <p:spPr>
              <a:xfrm>
                <a:off x="12649064" y="1882826"/>
                <a:ext cx="1966135" cy="3011479"/>
              </a:xfrm>
              <a:custGeom>
                <a:avLst/>
                <a:gdLst>
                  <a:gd name="connsiteX0" fmla="*/ 661035 w 702087"/>
                  <a:gd name="connsiteY0" fmla="*/ 0 h 1075369"/>
                  <a:gd name="connsiteX1" fmla="*/ 611600 w 702087"/>
                  <a:gd name="connsiteY1" fmla="*/ 0 h 1075369"/>
                  <a:gd name="connsiteX2" fmla="*/ 612076 w 702087"/>
                  <a:gd name="connsiteY2" fmla="*/ 9525 h 1075369"/>
                  <a:gd name="connsiteX3" fmla="*/ 346053 w 702087"/>
                  <a:gd name="connsiteY3" fmla="*/ 265567 h 1075369"/>
                  <a:gd name="connsiteX4" fmla="*/ 90011 w 702087"/>
                  <a:gd name="connsiteY4" fmla="*/ 9525 h 1075369"/>
                  <a:gd name="connsiteX5" fmla="*/ 90488 w 702087"/>
                  <a:gd name="connsiteY5" fmla="*/ 0 h 1075369"/>
                  <a:gd name="connsiteX6" fmla="*/ 41148 w 702087"/>
                  <a:gd name="connsiteY6" fmla="*/ 0 h 1075369"/>
                  <a:gd name="connsiteX7" fmla="*/ 0 w 702087"/>
                  <a:gd name="connsiteY7" fmla="*/ 41148 h 1075369"/>
                  <a:gd name="connsiteX8" fmla="*/ 0 w 702087"/>
                  <a:gd name="connsiteY8" fmla="*/ 781050 h 1075369"/>
                  <a:gd name="connsiteX9" fmla="*/ 15049 w 702087"/>
                  <a:gd name="connsiteY9" fmla="*/ 812673 h 1075369"/>
                  <a:gd name="connsiteX10" fmla="*/ 318611 w 702087"/>
                  <a:gd name="connsiteY10" fmla="*/ 1065848 h 1075369"/>
                  <a:gd name="connsiteX11" fmla="*/ 370618 w 702087"/>
                  <a:gd name="connsiteY11" fmla="*/ 1066419 h 1075369"/>
                  <a:gd name="connsiteX12" fmla="*/ 686657 w 702087"/>
                  <a:gd name="connsiteY12" fmla="*/ 813626 h 1075369"/>
                  <a:gd name="connsiteX13" fmla="*/ 702088 w 702087"/>
                  <a:gd name="connsiteY13" fmla="*/ 781526 h 1075369"/>
                  <a:gd name="connsiteX14" fmla="*/ 702088 w 702087"/>
                  <a:gd name="connsiteY14" fmla="*/ 41148 h 1075369"/>
                  <a:gd name="connsiteX15" fmla="*/ 661130 w 702087"/>
                  <a:gd name="connsiteY15" fmla="*/ 0 h 1075369"/>
                  <a:gd name="connsiteX16" fmla="*/ 661035 w 702087"/>
                  <a:gd name="connsiteY16" fmla="*/ 0 h 10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087" h="1075369">
                    <a:moveTo>
                      <a:pt x="661035" y="0"/>
                    </a:moveTo>
                    <a:lnTo>
                      <a:pt x="611600" y="0"/>
                    </a:lnTo>
                    <a:cubicBezTo>
                      <a:pt x="611600" y="3239"/>
                      <a:pt x="612076" y="6382"/>
                      <a:pt x="612076" y="9525"/>
                    </a:cubicBezTo>
                    <a:cubicBezTo>
                      <a:pt x="609324" y="153686"/>
                      <a:pt x="490223" y="268329"/>
                      <a:pt x="346053" y="265567"/>
                    </a:cubicBezTo>
                    <a:cubicBezTo>
                      <a:pt x="205769" y="262890"/>
                      <a:pt x="92688" y="149809"/>
                      <a:pt x="90011" y="9525"/>
                    </a:cubicBezTo>
                    <a:cubicBezTo>
                      <a:pt x="90011" y="6191"/>
                      <a:pt x="90011" y="3048"/>
                      <a:pt x="90488" y="0"/>
                    </a:cubicBezTo>
                    <a:lnTo>
                      <a:pt x="41148" y="0"/>
                    </a:lnTo>
                    <a:cubicBezTo>
                      <a:pt x="18421" y="0"/>
                      <a:pt x="0" y="18422"/>
                      <a:pt x="0" y="41148"/>
                    </a:cubicBezTo>
                    <a:lnTo>
                      <a:pt x="0" y="781050"/>
                    </a:lnTo>
                    <a:cubicBezTo>
                      <a:pt x="47" y="793309"/>
                      <a:pt x="5562" y="804910"/>
                      <a:pt x="15049" y="812673"/>
                    </a:cubicBezTo>
                    <a:lnTo>
                      <a:pt x="318611" y="1065848"/>
                    </a:lnTo>
                    <a:cubicBezTo>
                      <a:pt x="333623" y="1078326"/>
                      <a:pt x="355330" y="1078564"/>
                      <a:pt x="370618" y="1066419"/>
                    </a:cubicBezTo>
                    <a:lnTo>
                      <a:pt x="686657" y="813626"/>
                    </a:lnTo>
                    <a:cubicBezTo>
                      <a:pt x="696439" y="805844"/>
                      <a:pt x="702126" y="794023"/>
                      <a:pt x="702088" y="781526"/>
                    </a:cubicBezTo>
                    <a:lnTo>
                      <a:pt x="702088" y="41148"/>
                    </a:lnTo>
                    <a:cubicBezTo>
                      <a:pt x="702145" y="18479"/>
                      <a:pt x="683800" y="57"/>
                      <a:pt x="661130" y="0"/>
                    </a:cubicBezTo>
                    <a:cubicBezTo>
                      <a:pt x="661102" y="0"/>
                      <a:pt x="661063" y="0"/>
                      <a:pt x="661035" y="0"/>
                    </a:cubicBezTo>
                    <a:close/>
                  </a:path>
                </a:pathLst>
              </a:custGeom>
              <a:solidFill>
                <a:srgbClr val="00B0F0">
                  <a:alpha val="63000"/>
                </a:srgbClr>
              </a:solidFill>
              <a:ln w="9525"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1027" name="Freeform: Shape 1026">
                <a:extLst>
                  <a:ext uri="{FF2B5EF4-FFF2-40B4-BE49-F238E27FC236}">
                    <a16:creationId xmlns:a16="http://schemas.microsoft.com/office/drawing/2014/main" id="{36166C4F-9650-03AD-53AD-B6A3FF5045C6}"/>
                  </a:ext>
                </a:extLst>
              </p:cNvPr>
              <p:cNvSpPr/>
              <p:nvPr/>
            </p:nvSpPr>
            <p:spPr>
              <a:xfrm>
                <a:off x="13016364" y="1294131"/>
                <a:ext cx="1231802" cy="1231802"/>
              </a:xfrm>
              <a:custGeom>
                <a:avLst/>
                <a:gdLst>
                  <a:gd name="connsiteX0" fmla="*/ 439864 w 439864"/>
                  <a:gd name="connsiteY0" fmla="*/ 219932 h 439864"/>
                  <a:gd name="connsiteX1" fmla="*/ 219932 w 439864"/>
                  <a:gd name="connsiteY1" fmla="*/ 439865 h 439864"/>
                  <a:gd name="connsiteX2" fmla="*/ 0 w 439864"/>
                  <a:gd name="connsiteY2" fmla="*/ 219932 h 439864"/>
                  <a:gd name="connsiteX3" fmla="*/ 219932 w 439864"/>
                  <a:gd name="connsiteY3" fmla="*/ 0 h 439864"/>
                  <a:gd name="connsiteX4" fmla="*/ 439864 w 439864"/>
                  <a:gd name="connsiteY4" fmla="*/ 219932 h 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4" h="439864">
                    <a:moveTo>
                      <a:pt x="439864" y="219932"/>
                    </a:moveTo>
                    <a:cubicBezTo>
                      <a:pt x="439864" y="341398"/>
                      <a:pt x="341398" y="439865"/>
                      <a:pt x="219932" y="439865"/>
                    </a:cubicBezTo>
                    <a:cubicBezTo>
                      <a:pt x="98467" y="439865"/>
                      <a:pt x="0" y="341398"/>
                      <a:pt x="0" y="219932"/>
                    </a:cubicBezTo>
                    <a:cubicBezTo>
                      <a:pt x="0" y="98467"/>
                      <a:pt x="98467" y="0"/>
                      <a:pt x="219932" y="0"/>
                    </a:cubicBezTo>
                    <a:cubicBezTo>
                      <a:pt x="341398" y="0"/>
                      <a:pt x="439864" y="98467"/>
                      <a:pt x="439864" y="219932"/>
                    </a:cubicBezTo>
                    <a:close/>
                  </a:path>
                </a:pathLst>
              </a:custGeom>
              <a:solidFill>
                <a:srgbClr val="FFFFFF"/>
              </a:solidFill>
              <a:ln w="9525"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1A504FD6-AC79-A8CC-9BAF-920221289CE0}"/>
                  </a:ext>
                </a:extLst>
              </p:cNvPr>
              <p:cNvSpPr/>
              <p:nvPr/>
            </p:nvSpPr>
            <p:spPr>
              <a:xfrm>
                <a:off x="13016364" y="1294131"/>
                <a:ext cx="1231802" cy="1231802"/>
              </a:xfrm>
              <a:custGeom>
                <a:avLst/>
                <a:gdLst>
                  <a:gd name="connsiteX0" fmla="*/ 439864 w 439864"/>
                  <a:gd name="connsiteY0" fmla="*/ 219932 h 439864"/>
                  <a:gd name="connsiteX1" fmla="*/ 219932 w 439864"/>
                  <a:gd name="connsiteY1" fmla="*/ 0 h 439864"/>
                  <a:gd name="connsiteX2" fmla="*/ 0 w 439864"/>
                  <a:gd name="connsiteY2" fmla="*/ 219932 h 439864"/>
                  <a:gd name="connsiteX3" fmla="*/ 219932 w 439864"/>
                  <a:gd name="connsiteY3" fmla="*/ 439864 h 439864"/>
                  <a:gd name="connsiteX4" fmla="*/ 439864 w 439864"/>
                  <a:gd name="connsiteY4" fmla="*/ 219932 h 439864"/>
                  <a:gd name="connsiteX5" fmla="*/ 219932 w 439864"/>
                  <a:gd name="connsiteY5" fmla="*/ 411289 h 439864"/>
                  <a:gd name="connsiteX6" fmla="*/ 28575 w 439864"/>
                  <a:gd name="connsiteY6" fmla="*/ 219932 h 439864"/>
                  <a:gd name="connsiteX7" fmla="*/ 219932 w 439864"/>
                  <a:gd name="connsiteY7" fmla="*/ 28575 h 439864"/>
                  <a:gd name="connsiteX8" fmla="*/ 411289 w 439864"/>
                  <a:gd name="connsiteY8" fmla="*/ 219932 h 439864"/>
                  <a:gd name="connsiteX9" fmla="*/ 219932 w 439864"/>
                  <a:gd name="connsiteY9" fmla="*/ 411289 h 4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864" h="439864">
                    <a:moveTo>
                      <a:pt x="439864" y="219932"/>
                    </a:moveTo>
                    <a:cubicBezTo>
                      <a:pt x="439864" y="98469"/>
                      <a:pt x="341395" y="0"/>
                      <a:pt x="219932" y="0"/>
                    </a:cubicBezTo>
                    <a:cubicBezTo>
                      <a:pt x="98470" y="0"/>
                      <a:pt x="0" y="98469"/>
                      <a:pt x="0" y="219932"/>
                    </a:cubicBezTo>
                    <a:cubicBezTo>
                      <a:pt x="0" y="341395"/>
                      <a:pt x="98470" y="439864"/>
                      <a:pt x="219932" y="439864"/>
                    </a:cubicBezTo>
                    <a:cubicBezTo>
                      <a:pt x="341395" y="439864"/>
                      <a:pt x="439864" y="341395"/>
                      <a:pt x="439864" y="219932"/>
                    </a:cubicBezTo>
                    <a:close/>
                    <a:moveTo>
                      <a:pt x="219932" y="411289"/>
                    </a:moveTo>
                    <a:cubicBezTo>
                      <a:pt x="114252" y="411289"/>
                      <a:pt x="28575" y="325612"/>
                      <a:pt x="28575" y="219932"/>
                    </a:cubicBezTo>
                    <a:cubicBezTo>
                      <a:pt x="28575" y="114252"/>
                      <a:pt x="114252" y="28575"/>
                      <a:pt x="219932" y="28575"/>
                    </a:cubicBezTo>
                    <a:cubicBezTo>
                      <a:pt x="325612" y="28575"/>
                      <a:pt x="411289" y="114252"/>
                      <a:pt x="411289" y="219932"/>
                    </a:cubicBezTo>
                    <a:cubicBezTo>
                      <a:pt x="411128" y="325555"/>
                      <a:pt x="325555" y="411128"/>
                      <a:pt x="219932" y="411289"/>
                    </a:cubicBezTo>
                    <a:close/>
                  </a:path>
                </a:pathLst>
              </a:custGeom>
              <a:solidFill>
                <a:srgbClr val="00B0F0"/>
              </a:solidFill>
              <a:ln w="9525" cap="flat">
                <a:noFill/>
                <a:prstDash val="solid"/>
                <a:miter/>
              </a:ln>
            </p:spPr>
            <p:txBody>
              <a:bodyPr rtlCol="0" anchor="ctr"/>
              <a:lstStyle/>
              <a:p>
                <a:endParaRPr lang="en-US"/>
              </a:p>
            </p:txBody>
          </p:sp>
          <p:grpSp>
            <p:nvGrpSpPr>
              <p:cNvPr id="1031" name="Group 1030">
                <a:extLst>
                  <a:ext uri="{FF2B5EF4-FFF2-40B4-BE49-F238E27FC236}">
                    <a16:creationId xmlns:a16="http://schemas.microsoft.com/office/drawing/2014/main" id="{BABE822C-85DE-FB81-1187-13ED2A1920FA}"/>
                  </a:ext>
                </a:extLst>
              </p:cNvPr>
              <p:cNvGrpSpPr/>
              <p:nvPr/>
            </p:nvGrpSpPr>
            <p:grpSpPr>
              <a:xfrm>
                <a:off x="12559318" y="2683752"/>
                <a:ext cx="2067845" cy="1664737"/>
                <a:chOff x="1143390" y="2970640"/>
                <a:chExt cx="2067845" cy="1664737"/>
              </a:xfrm>
            </p:grpSpPr>
            <p:sp>
              <p:nvSpPr>
                <p:cNvPr id="1035" name="Rectangle 1034">
                  <a:extLst>
                    <a:ext uri="{FF2B5EF4-FFF2-40B4-BE49-F238E27FC236}">
                      <a16:creationId xmlns:a16="http://schemas.microsoft.com/office/drawing/2014/main" id="{DAC342E0-E503-DC33-FBB3-9A5620EC0AFD}"/>
                    </a:ext>
                  </a:extLst>
                </p:cNvPr>
                <p:cNvSpPr/>
                <p:nvPr/>
              </p:nvSpPr>
              <p:spPr>
                <a:xfrm>
                  <a:off x="1269946" y="3450000"/>
                  <a:ext cx="1929325" cy="1185377"/>
                </a:xfrm>
                <a:prstGeom prst="rect">
                  <a:avLst/>
                </a:prstGeom>
              </p:spPr>
              <p:txBody>
                <a:bodyPr wrap="square">
                  <a:spAutoFit/>
                </a:bodyPr>
                <a:lstStyle/>
                <a:p>
                  <a:pPr algn="ctr"/>
                  <a:r>
                    <a:rPr lang="en-US" sz="2000">
                      <a:solidFill>
                        <a:schemeClr val="bg1"/>
                      </a:solidFill>
                      <a:latin typeface="Roboto"/>
                    </a:rPr>
                    <a:t>Remember to check medicines against MAR/</a:t>
                  </a:r>
                  <a:r>
                    <a:rPr lang="en-US" sz="2000" err="1">
                      <a:solidFill>
                        <a:schemeClr val="bg1"/>
                      </a:solidFill>
                      <a:latin typeface="Roboto"/>
                    </a:rPr>
                    <a:t>eMAR</a:t>
                  </a:r>
                  <a:r>
                    <a:rPr lang="en-US" sz="2000">
                      <a:solidFill>
                        <a:schemeClr val="bg1"/>
                      </a:solidFill>
                      <a:latin typeface="Roboto"/>
                    </a:rPr>
                    <a:t> chart </a:t>
                  </a:r>
                  <a:endParaRPr lang="en-US" sz="2000">
                    <a:solidFill>
                      <a:schemeClr val="bg1"/>
                    </a:solidFill>
                  </a:endParaRPr>
                </a:p>
              </p:txBody>
            </p:sp>
            <p:sp>
              <p:nvSpPr>
                <p:cNvPr id="1037" name="Rectangle 1036">
                  <a:extLst>
                    <a:ext uri="{FF2B5EF4-FFF2-40B4-BE49-F238E27FC236}">
                      <a16:creationId xmlns:a16="http://schemas.microsoft.com/office/drawing/2014/main" id="{02C1BE35-B3EB-E3FD-F25E-94B6CC53CB76}"/>
                    </a:ext>
                  </a:extLst>
                </p:cNvPr>
                <p:cNvSpPr/>
                <p:nvPr/>
              </p:nvSpPr>
              <p:spPr>
                <a:xfrm>
                  <a:off x="1143390" y="2970640"/>
                  <a:ext cx="2067845" cy="413504"/>
                </a:xfrm>
                <a:prstGeom prst="rect">
                  <a:avLst/>
                </a:prstGeom>
              </p:spPr>
              <p:txBody>
                <a:bodyPr wrap="square">
                  <a:spAutoFit/>
                </a:bodyPr>
                <a:lstStyle/>
                <a:p>
                  <a:pPr algn="ctr"/>
                  <a:r>
                    <a:rPr lang="en-US" sz="2400" b="1" i="0">
                      <a:solidFill>
                        <a:srgbClr val="002060"/>
                      </a:solidFill>
                      <a:effectLst/>
                      <a:latin typeface="Roboto"/>
                    </a:rPr>
                    <a:t>Right Medicine</a:t>
                  </a:r>
                  <a:endParaRPr lang="en-US" sz="2400" b="1">
                    <a:solidFill>
                      <a:srgbClr val="002060"/>
                    </a:solidFill>
                  </a:endParaRPr>
                </a:p>
              </p:txBody>
            </p:sp>
          </p:grpSp>
        </p:grpSp>
        <p:pic>
          <p:nvPicPr>
            <p:cNvPr id="1072" name="Picture 48" descr="We're calling on the government to make sure people in hospital get their  medication on time, every time. | Parkinson's UK">
              <a:extLst>
                <a:ext uri="{FF2B5EF4-FFF2-40B4-BE49-F238E27FC236}">
                  <a16:creationId xmlns:a16="http://schemas.microsoft.com/office/drawing/2014/main" id="{B966AEB0-68AC-B5C9-03CC-39BABD93BD63}"/>
                </a:ext>
              </a:extLst>
            </p:cNvPr>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3425" b="97831" l="1474" r="90000">
                          <a14:foregroundMark x1="29808" y1="8904" x2="12885" y2="18950"/>
                          <a14:foregroundMark x1="12885" y1="18950" x2="5449" y2="35616"/>
                          <a14:foregroundMark x1="5449" y1="35616" x2="15256" y2="68379"/>
                          <a14:foregroundMark x1="31026" y1="14612" x2="22564" y2="42466"/>
                          <a14:foregroundMark x1="36795" y1="3653" x2="39936" y2="3425"/>
                          <a14:foregroundMark x1="58782" y1="42123" x2="62179" y2="48402"/>
                          <a14:foregroundMark x1="59551" y1="72717" x2="52308" y2="98059"/>
                          <a14:foregroundMark x1="21346" y1="55594" x2="20962" y2="85046"/>
                          <a14:foregroundMark x1="20962" y1="85046" x2="21090" y2="85502"/>
                          <a14:foregroundMark x1="13333" y1="58790" x2="30256" y2="88242"/>
                          <a14:foregroundMark x1="11667" y1="66438" x2="27115" y2="95320"/>
                          <a14:foregroundMark x1="4615" y1="50913" x2="22179" y2="89612"/>
                          <a14:foregroundMark x1="22179" y1="89612" x2="22308" y2="91781"/>
                          <a14:foregroundMark x1="1474" y1="39155" x2="4872" y2="64840"/>
                          <a14:foregroundMark x1="4872" y1="64840" x2="4872" y2="64840"/>
                          <a14:foregroundMark x1="30256" y1="52283" x2="38974" y2="49315"/>
                          <a14:foregroundMark x1="42115" y1="46575" x2="52051" y2="44635"/>
                          <a14:foregroundMark x1="52051" y1="44635" x2="52308" y2="44635"/>
                          <a14:foregroundMark x1="60769" y1="42466" x2="62949" y2="49543"/>
                          <a14:foregroundMark x1="60962" y1="41667" x2="63126" y2="41667"/>
                          <a14:foregroundMark x1="58590" y1="41667" x2="63126" y2="41667"/>
                          <a14:foregroundMark x1="55449" y1="72489" x2="49615" y2="95320"/>
                          <a14:foregroundMark x1="49359" y1="68379" x2="49359" y2="69977"/>
                          <a14:foregroundMark x1="49359" y1="70776" x2="44295" y2="84475"/>
                          <a14:foregroundMark x1="63397" y1="74315" x2="63141" y2="76826"/>
                          <a14:foregroundMark x1="60449" y1="40639" x2="61218" y2="40639"/>
                          <a14:foregroundMark x1="46795" y1="44178" x2="52372" y2="42694"/>
                          <a14:foregroundMark x1="40128" y1="43265" x2="39744" y2="49543"/>
                          <a14:backgroundMark x1="62949" y1="41781" x2="63910" y2="46347"/>
                          <a14:backgroundMark x1="64936" y1="41210" x2="65321" y2="44521"/>
                          <a14:backgroundMark x1="63526" y1="49201" x2="68846" y2="51142"/>
                        </a14:backgroundRemoval>
                      </a14:imgEffect>
                    </a14:imgLayer>
                  </a14:imgProps>
                </a:ext>
                <a:ext uri="{28A0092B-C50C-407E-A947-70E740481C1C}">
                  <a14:useLocalDpi xmlns:a14="http://schemas.microsoft.com/office/drawing/2010/main"/>
                </a:ext>
              </a:extLst>
            </a:blip>
            <a:srcRect r="31207"/>
            <a:stretch/>
          </p:blipFill>
          <p:spPr bwMode="auto">
            <a:xfrm>
              <a:off x="-2364654" y="4764920"/>
              <a:ext cx="1246076" cy="1130292"/>
            </a:xfrm>
            <a:prstGeom prst="flowChartConnecto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55" name="Group 1054">
            <a:extLst>
              <a:ext uri="{FF2B5EF4-FFF2-40B4-BE49-F238E27FC236}">
                <a16:creationId xmlns:a16="http://schemas.microsoft.com/office/drawing/2014/main" id="{7943CF20-5A9D-7AF1-DD08-97EA5B53C669}"/>
              </a:ext>
            </a:extLst>
          </p:cNvPr>
          <p:cNvGrpSpPr/>
          <p:nvPr/>
        </p:nvGrpSpPr>
        <p:grpSpPr>
          <a:xfrm>
            <a:off x="5428968" y="5083295"/>
            <a:ext cx="923759" cy="1723257"/>
            <a:chOff x="5351132" y="4956273"/>
            <a:chExt cx="1287909" cy="2542293"/>
          </a:xfrm>
        </p:grpSpPr>
        <p:grpSp>
          <p:nvGrpSpPr>
            <p:cNvPr id="1045" name="Group 1044">
              <a:extLst>
                <a:ext uri="{FF2B5EF4-FFF2-40B4-BE49-F238E27FC236}">
                  <a16:creationId xmlns:a16="http://schemas.microsoft.com/office/drawing/2014/main" id="{5F7EA141-ED23-9500-6B5E-06A0080B8FF5}"/>
                </a:ext>
              </a:extLst>
            </p:cNvPr>
            <p:cNvGrpSpPr/>
            <p:nvPr/>
          </p:nvGrpSpPr>
          <p:grpSpPr>
            <a:xfrm>
              <a:off x="5351132" y="4956273"/>
              <a:ext cx="1287909" cy="2542293"/>
              <a:chOff x="8356277" y="2341572"/>
              <a:chExt cx="2629624" cy="4413764"/>
            </a:xfrm>
          </p:grpSpPr>
          <p:pic>
            <p:nvPicPr>
              <p:cNvPr id="1047" name="Picture 1046" descr="A screenshot of a phone&#10;&#10;AI-generated content may be incorrect.">
                <a:extLst>
                  <a:ext uri="{FF2B5EF4-FFF2-40B4-BE49-F238E27FC236}">
                    <a16:creationId xmlns:a16="http://schemas.microsoft.com/office/drawing/2014/main" id="{0F7F6077-A0AB-4475-5D49-A73B8C08B1E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494588" y="2458417"/>
                <a:ext cx="2353003" cy="4248743"/>
              </a:xfrm>
              <a:prstGeom prst="roundRect">
                <a:avLst/>
              </a:prstGeom>
            </p:spPr>
          </p:pic>
          <p:pic>
            <p:nvPicPr>
              <p:cNvPr id="1049" name="Picture 1048">
                <a:extLst>
                  <a:ext uri="{FF2B5EF4-FFF2-40B4-BE49-F238E27FC236}">
                    <a16:creationId xmlns:a16="http://schemas.microsoft.com/office/drawing/2014/main" id="{A2603975-E4D2-F1E1-DCE2-A1D66FDD6C4C}"/>
                  </a:ext>
                </a:extLst>
              </p:cNvPr>
              <p:cNvPicPr>
                <a:picLocks noChangeAspect="1"/>
              </p:cNvPicPr>
              <p:nvPr/>
            </p:nvPicPr>
            <p:blipFill>
              <a:blip r:embed="rId18">
                <a:clrChange>
                  <a:clrFrom>
                    <a:srgbClr val="EEEEEE"/>
                  </a:clrFrom>
                  <a:clrTo>
                    <a:srgbClr val="EEEEEE">
                      <a:alpha val="0"/>
                    </a:srgbClr>
                  </a:clrTo>
                </a:clrChange>
                <a:extLst>
                  <a:ext uri="{BEBA8EAE-BF5A-486C-A8C5-ECC9F3942E4B}">
                    <a14:imgProps xmlns:a14="http://schemas.microsoft.com/office/drawing/2010/main">
                      <a14:imgLayer r:embed="rId19">
                        <a14:imgEffect>
                          <a14:backgroundRemoval t="8889" b="89778" l="9778" r="89778">
                            <a14:foregroundMark x1="32889" y1="8889" x2="32889" y2="8889"/>
                            <a14:foregroundMark x1="68444" y1="28444" x2="68444" y2="28444"/>
                            <a14:foregroundMark x1="68889" y1="26222" x2="68889" y2="33778"/>
                            <a14:foregroundMark x1="68889" y1="41333" x2="68444" y2="43556"/>
                          </a14:backgroundRemoval>
                        </a14:imgEffect>
                      </a14:imgLayer>
                    </a14:imgProps>
                  </a:ext>
                </a:extLst>
              </a:blip>
              <a:srcRect l="28260" t="4290" r="29013" b="8966"/>
              <a:stretch/>
            </p:blipFill>
            <p:spPr>
              <a:xfrm>
                <a:off x="8356277" y="2341572"/>
                <a:ext cx="2629624" cy="4413764"/>
              </a:xfrm>
              <a:prstGeom prst="rect">
                <a:avLst/>
              </a:prstGeom>
            </p:spPr>
          </p:pic>
        </p:grpSp>
        <p:pic>
          <p:nvPicPr>
            <p:cNvPr id="1051" name="Picture 1050">
              <a:extLst>
                <a:ext uri="{FF2B5EF4-FFF2-40B4-BE49-F238E27FC236}">
                  <a16:creationId xmlns:a16="http://schemas.microsoft.com/office/drawing/2014/main" id="{078404D4-0E46-E1DC-5F1E-82EF4031F413}"/>
                </a:ext>
              </a:extLst>
            </p:cNvPr>
            <p:cNvPicPr>
              <a:picLocks noChangeAspect="1"/>
            </p:cNvPicPr>
            <p:nvPr/>
          </p:nvPicPr>
          <p:blipFill>
            <a:blip r:embed="rId20" cstate="email">
              <a:clrChange>
                <a:clrFrom>
                  <a:srgbClr val="F1F0EE"/>
                </a:clrFrom>
                <a:clrTo>
                  <a:srgbClr val="F1F0EE">
                    <a:alpha val="0"/>
                  </a:srgbClr>
                </a:clrTo>
              </a:clrChange>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298875" y="5188562"/>
              <a:ext cx="272009" cy="307272"/>
            </a:xfrm>
            <a:prstGeom prst="rect">
              <a:avLst/>
            </a:prstGeom>
            <a:ln>
              <a:noFill/>
            </a:ln>
            <a:effectLst>
              <a:outerShdw blurRad="292100" dist="139700" dir="2700000" algn="tl" rotWithShape="0">
                <a:srgbClr val="333333">
                  <a:alpha val="65000"/>
                </a:srgbClr>
              </a:outerShdw>
            </a:effectLst>
          </p:spPr>
        </p:pic>
        <p:sp>
          <p:nvSpPr>
            <p:cNvPr id="1053" name="Rectangle 1052">
              <a:extLst>
                <a:ext uri="{FF2B5EF4-FFF2-40B4-BE49-F238E27FC236}">
                  <a16:creationId xmlns:a16="http://schemas.microsoft.com/office/drawing/2014/main" id="{793BA230-B261-9F1F-BEF2-AD19ACE94668}"/>
                </a:ext>
              </a:extLst>
            </p:cNvPr>
            <p:cNvSpPr/>
            <p:nvPr/>
          </p:nvSpPr>
          <p:spPr>
            <a:xfrm>
              <a:off x="5466508" y="5244626"/>
              <a:ext cx="875015" cy="86331"/>
            </a:xfrm>
            <a:prstGeom prst="rect">
              <a:avLst/>
            </a:prstGeom>
            <a:solidFill>
              <a:srgbClr val="5E0486">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
                <a:t>Mr Earney “</a:t>
              </a:r>
              <a:r>
                <a:rPr lang="en-GB" sz="400" err="1"/>
                <a:t>Learney</a:t>
              </a:r>
              <a:endParaRPr lang="en-GB"/>
            </a:p>
          </p:txBody>
        </p:sp>
      </p:grpSp>
      <p:grpSp>
        <p:nvGrpSpPr>
          <p:cNvPr id="1057" name="Group 1056">
            <a:extLst>
              <a:ext uri="{FF2B5EF4-FFF2-40B4-BE49-F238E27FC236}">
                <a16:creationId xmlns:a16="http://schemas.microsoft.com/office/drawing/2014/main" id="{96C5C418-9271-DDA5-9CDB-8706E3E94A43}"/>
              </a:ext>
            </a:extLst>
          </p:cNvPr>
          <p:cNvGrpSpPr/>
          <p:nvPr/>
        </p:nvGrpSpPr>
        <p:grpSpPr>
          <a:xfrm>
            <a:off x="6504235" y="640973"/>
            <a:ext cx="2999901" cy="5075443"/>
            <a:chOff x="15133098" y="4450379"/>
            <a:chExt cx="2999901" cy="5075443"/>
          </a:xfrm>
        </p:grpSpPr>
        <p:grpSp>
          <p:nvGrpSpPr>
            <p:cNvPr id="48" name="Group 47">
              <a:extLst>
                <a:ext uri="{FF2B5EF4-FFF2-40B4-BE49-F238E27FC236}">
                  <a16:creationId xmlns:a16="http://schemas.microsoft.com/office/drawing/2014/main" id="{300FF266-6C90-6742-8DB2-F50BF665379D}"/>
                </a:ext>
              </a:extLst>
            </p:cNvPr>
            <p:cNvGrpSpPr/>
            <p:nvPr/>
          </p:nvGrpSpPr>
          <p:grpSpPr>
            <a:xfrm>
              <a:off x="15527492" y="4450379"/>
              <a:ext cx="2435797" cy="4019490"/>
              <a:chOff x="12636392" y="1294131"/>
              <a:chExt cx="1978807" cy="3600174"/>
            </a:xfrm>
          </p:grpSpPr>
          <p:sp>
            <p:nvSpPr>
              <p:cNvPr id="49" name="Freeform: Shape 48">
                <a:extLst>
                  <a:ext uri="{FF2B5EF4-FFF2-40B4-BE49-F238E27FC236}">
                    <a16:creationId xmlns:a16="http://schemas.microsoft.com/office/drawing/2014/main" id="{AB55FE90-87ED-DA0F-1B11-9E9E3C30F4E6}"/>
                  </a:ext>
                </a:extLst>
              </p:cNvPr>
              <p:cNvSpPr/>
              <p:nvPr/>
            </p:nvSpPr>
            <p:spPr>
              <a:xfrm>
                <a:off x="12649064" y="1882826"/>
                <a:ext cx="1966135" cy="3011479"/>
              </a:xfrm>
              <a:custGeom>
                <a:avLst/>
                <a:gdLst>
                  <a:gd name="connsiteX0" fmla="*/ 661035 w 702087"/>
                  <a:gd name="connsiteY0" fmla="*/ 0 h 1075369"/>
                  <a:gd name="connsiteX1" fmla="*/ 611600 w 702087"/>
                  <a:gd name="connsiteY1" fmla="*/ 0 h 1075369"/>
                  <a:gd name="connsiteX2" fmla="*/ 612076 w 702087"/>
                  <a:gd name="connsiteY2" fmla="*/ 9525 h 1075369"/>
                  <a:gd name="connsiteX3" fmla="*/ 346053 w 702087"/>
                  <a:gd name="connsiteY3" fmla="*/ 265567 h 1075369"/>
                  <a:gd name="connsiteX4" fmla="*/ 90011 w 702087"/>
                  <a:gd name="connsiteY4" fmla="*/ 9525 h 1075369"/>
                  <a:gd name="connsiteX5" fmla="*/ 90488 w 702087"/>
                  <a:gd name="connsiteY5" fmla="*/ 0 h 1075369"/>
                  <a:gd name="connsiteX6" fmla="*/ 41148 w 702087"/>
                  <a:gd name="connsiteY6" fmla="*/ 0 h 1075369"/>
                  <a:gd name="connsiteX7" fmla="*/ 0 w 702087"/>
                  <a:gd name="connsiteY7" fmla="*/ 41148 h 1075369"/>
                  <a:gd name="connsiteX8" fmla="*/ 0 w 702087"/>
                  <a:gd name="connsiteY8" fmla="*/ 781050 h 1075369"/>
                  <a:gd name="connsiteX9" fmla="*/ 15049 w 702087"/>
                  <a:gd name="connsiteY9" fmla="*/ 812673 h 1075369"/>
                  <a:gd name="connsiteX10" fmla="*/ 318611 w 702087"/>
                  <a:gd name="connsiteY10" fmla="*/ 1065848 h 1075369"/>
                  <a:gd name="connsiteX11" fmla="*/ 370618 w 702087"/>
                  <a:gd name="connsiteY11" fmla="*/ 1066419 h 1075369"/>
                  <a:gd name="connsiteX12" fmla="*/ 686657 w 702087"/>
                  <a:gd name="connsiteY12" fmla="*/ 813626 h 1075369"/>
                  <a:gd name="connsiteX13" fmla="*/ 702088 w 702087"/>
                  <a:gd name="connsiteY13" fmla="*/ 781526 h 1075369"/>
                  <a:gd name="connsiteX14" fmla="*/ 702088 w 702087"/>
                  <a:gd name="connsiteY14" fmla="*/ 41148 h 1075369"/>
                  <a:gd name="connsiteX15" fmla="*/ 661130 w 702087"/>
                  <a:gd name="connsiteY15" fmla="*/ 0 h 1075369"/>
                  <a:gd name="connsiteX16" fmla="*/ 661035 w 702087"/>
                  <a:gd name="connsiteY16" fmla="*/ 0 h 10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087" h="1075369">
                    <a:moveTo>
                      <a:pt x="661035" y="0"/>
                    </a:moveTo>
                    <a:lnTo>
                      <a:pt x="611600" y="0"/>
                    </a:lnTo>
                    <a:cubicBezTo>
                      <a:pt x="611600" y="3239"/>
                      <a:pt x="612076" y="6382"/>
                      <a:pt x="612076" y="9525"/>
                    </a:cubicBezTo>
                    <a:cubicBezTo>
                      <a:pt x="609324" y="153686"/>
                      <a:pt x="490223" y="268329"/>
                      <a:pt x="346053" y="265567"/>
                    </a:cubicBezTo>
                    <a:cubicBezTo>
                      <a:pt x="205769" y="262890"/>
                      <a:pt x="92688" y="149809"/>
                      <a:pt x="90011" y="9525"/>
                    </a:cubicBezTo>
                    <a:cubicBezTo>
                      <a:pt x="90011" y="6191"/>
                      <a:pt x="90011" y="3048"/>
                      <a:pt x="90488" y="0"/>
                    </a:cubicBezTo>
                    <a:lnTo>
                      <a:pt x="41148" y="0"/>
                    </a:lnTo>
                    <a:cubicBezTo>
                      <a:pt x="18421" y="0"/>
                      <a:pt x="0" y="18422"/>
                      <a:pt x="0" y="41148"/>
                    </a:cubicBezTo>
                    <a:lnTo>
                      <a:pt x="0" y="781050"/>
                    </a:lnTo>
                    <a:cubicBezTo>
                      <a:pt x="47" y="793309"/>
                      <a:pt x="5562" y="804910"/>
                      <a:pt x="15049" y="812673"/>
                    </a:cubicBezTo>
                    <a:lnTo>
                      <a:pt x="318611" y="1065848"/>
                    </a:lnTo>
                    <a:cubicBezTo>
                      <a:pt x="333623" y="1078326"/>
                      <a:pt x="355330" y="1078564"/>
                      <a:pt x="370618" y="1066419"/>
                    </a:cubicBezTo>
                    <a:lnTo>
                      <a:pt x="686657" y="813626"/>
                    </a:lnTo>
                    <a:cubicBezTo>
                      <a:pt x="696439" y="805844"/>
                      <a:pt x="702126" y="794023"/>
                      <a:pt x="702088" y="781526"/>
                    </a:cubicBezTo>
                    <a:lnTo>
                      <a:pt x="702088" y="41148"/>
                    </a:lnTo>
                    <a:cubicBezTo>
                      <a:pt x="702145" y="18479"/>
                      <a:pt x="683800" y="57"/>
                      <a:pt x="661130" y="0"/>
                    </a:cubicBezTo>
                    <a:cubicBezTo>
                      <a:pt x="661102" y="0"/>
                      <a:pt x="661063" y="0"/>
                      <a:pt x="661035" y="0"/>
                    </a:cubicBezTo>
                    <a:close/>
                  </a:path>
                </a:pathLst>
              </a:custGeom>
              <a:solidFill>
                <a:srgbClr val="00B0F0">
                  <a:alpha val="63000"/>
                </a:srgbClr>
              </a:solidFill>
              <a:ln w="9525"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50" name="Freeform: Shape 49">
                <a:extLst>
                  <a:ext uri="{FF2B5EF4-FFF2-40B4-BE49-F238E27FC236}">
                    <a16:creationId xmlns:a16="http://schemas.microsoft.com/office/drawing/2014/main" id="{F924605F-A950-9F76-A686-AD29F11EA30F}"/>
                  </a:ext>
                </a:extLst>
              </p:cNvPr>
              <p:cNvSpPr/>
              <p:nvPr/>
            </p:nvSpPr>
            <p:spPr>
              <a:xfrm>
                <a:off x="13016364" y="1294131"/>
                <a:ext cx="1231802" cy="1231802"/>
              </a:xfrm>
              <a:custGeom>
                <a:avLst/>
                <a:gdLst>
                  <a:gd name="connsiteX0" fmla="*/ 439864 w 439864"/>
                  <a:gd name="connsiteY0" fmla="*/ 219932 h 439864"/>
                  <a:gd name="connsiteX1" fmla="*/ 219932 w 439864"/>
                  <a:gd name="connsiteY1" fmla="*/ 439865 h 439864"/>
                  <a:gd name="connsiteX2" fmla="*/ 0 w 439864"/>
                  <a:gd name="connsiteY2" fmla="*/ 219932 h 439864"/>
                  <a:gd name="connsiteX3" fmla="*/ 219932 w 439864"/>
                  <a:gd name="connsiteY3" fmla="*/ 0 h 439864"/>
                  <a:gd name="connsiteX4" fmla="*/ 439864 w 439864"/>
                  <a:gd name="connsiteY4" fmla="*/ 219932 h 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4" h="439864">
                    <a:moveTo>
                      <a:pt x="439864" y="219932"/>
                    </a:moveTo>
                    <a:cubicBezTo>
                      <a:pt x="439864" y="341398"/>
                      <a:pt x="341398" y="439865"/>
                      <a:pt x="219932" y="439865"/>
                    </a:cubicBezTo>
                    <a:cubicBezTo>
                      <a:pt x="98467" y="439865"/>
                      <a:pt x="0" y="341398"/>
                      <a:pt x="0" y="219932"/>
                    </a:cubicBezTo>
                    <a:cubicBezTo>
                      <a:pt x="0" y="98467"/>
                      <a:pt x="98467" y="0"/>
                      <a:pt x="219932" y="0"/>
                    </a:cubicBezTo>
                    <a:cubicBezTo>
                      <a:pt x="341398" y="0"/>
                      <a:pt x="439864" y="98467"/>
                      <a:pt x="439864" y="219932"/>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138AEAA-0C01-E174-B847-45831579010A}"/>
                  </a:ext>
                </a:extLst>
              </p:cNvPr>
              <p:cNvSpPr/>
              <p:nvPr/>
            </p:nvSpPr>
            <p:spPr>
              <a:xfrm>
                <a:off x="13016364" y="1294131"/>
                <a:ext cx="1231802" cy="1231802"/>
              </a:xfrm>
              <a:custGeom>
                <a:avLst/>
                <a:gdLst>
                  <a:gd name="connsiteX0" fmla="*/ 439864 w 439864"/>
                  <a:gd name="connsiteY0" fmla="*/ 219932 h 439864"/>
                  <a:gd name="connsiteX1" fmla="*/ 219932 w 439864"/>
                  <a:gd name="connsiteY1" fmla="*/ 0 h 439864"/>
                  <a:gd name="connsiteX2" fmla="*/ 0 w 439864"/>
                  <a:gd name="connsiteY2" fmla="*/ 219932 h 439864"/>
                  <a:gd name="connsiteX3" fmla="*/ 219932 w 439864"/>
                  <a:gd name="connsiteY3" fmla="*/ 439864 h 439864"/>
                  <a:gd name="connsiteX4" fmla="*/ 439864 w 439864"/>
                  <a:gd name="connsiteY4" fmla="*/ 219932 h 439864"/>
                  <a:gd name="connsiteX5" fmla="*/ 219932 w 439864"/>
                  <a:gd name="connsiteY5" fmla="*/ 411289 h 439864"/>
                  <a:gd name="connsiteX6" fmla="*/ 28575 w 439864"/>
                  <a:gd name="connsiteY6" fmla="*/ 219932 h 439864"/>
                  <a:gd name="connsiteX7" fmla="*/ 219932 w 439864"/>
                  <a:gd name="connsiteY7" fmla="*/ 28575 h 439864"/>
                  <a:gd name="connsiteX8" fmla="*/ 411289 w 439864"/>
                  <a:gd name="connsiteY8" fmla="*/ 219932 h 439864"/>
                  <a:gd name="connsiteX9" fmla="*/ 219932 w 439864"/>
                  <a:gd name="connsiteY9" fmla="*/ 411289 h 4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864" h="439864">
                    <a:moveTo>
                      <a:pt x="439864" y="219932"/>
                    </a:moveTo>
                    <a:cubicBezTo>
                      <a:pt x="439864" y="98469"/>
                      <a:pt x="341395" y="0"/>
                      <a:pt x="219932" y="0"/>
                    </a:cubicBezTo>
                    <a:cubicBezTo>
                      <a:pt x="98470" y="0"/>
                      <a:pt x="0" y="98469"/>
                      <a:pt x="0" y="219932"/>
                    </a:cubicBezTo>
                    <a:cubicBezTo>
                      <a:pt x="0" y="341395"/>
                      <a:pt x="98470" y="439864"/>
                      <a:pt x="219932" y="439864"/>
                    </a:cubicBezTo>
                    <a:cubicBezTo>
                      <a:pt x="341395" y="439864"/>
                      <a:pt x="439864" y="341395"/>
                      <a:pt x="439864" y="219932"/>
                    </a:cubicBezTo>
                    <a:close/>
                    <a:moveTo>
                      <a:pt x="219932" y="411289"/>
                    </a:moveTo>
                    <a:cubicBezTo>
                      <a:pt x="114252" y="411289"/>
                      <a:pt x="28575" y="325612"/>
                      <a:pt x="28575" y="219932"/>
                    </a:cubicBezTo>
                    <a:cubicBezTo>
                      <a:pt x="28575" y="114252"/>
                      <a:pt x="114252" y="28575"/>
                      <a:pt x="219932" y="28575"/>
                    </a:cubicBezTo>
                    <a:cubicBezTo>
                      <a:pt x="325612" y="28575"/>
                      <a:pt x="411289" y="114252"/>
                      <a:pt x="411289" y="219932"/>
                    </a:cubicBezTo>
                    <a:cubicBezTo>
                      <a:pt x="411128" y="325555"/>
                      <a:pt x="325555" y="411128"/>
                      <a:pt x="219932" y="411289"/>
                    </a:cubicBezTo>
                    <a:close/>
                  </a:path>
                </a:pathLst>
              </a:custGeom>
              <a:solidFill>
                <a:srgbClr val="00B0F0"/>
              </a:solidFill>
              <a:ln w="9525" cap="flat">
                <a:noFill/>
                <a:prstDash val="solid"/>
                <a:miter/>
              </a:ln>
            </p:spPr>
            <p:txBody>
              <a:bodyPr rtlCol="0" anchor="ctr"/>
              <a:lstStyle/>
              <a:p>
                <a:endParaRPr lang="en-US"/>
              </a:p>
            </p:txBody>
          </p:sp>
          <p:grpSp>
            <p:nvGrpSpPr>
              <p:cNvPr id="52" name="Group 51">
                <a:extLst>
                  <a:ext uri="{FF2B5EF4-FFF2-40B4-BE49-F238E27FC236}">
                    <a16:creationId xmlns:a16="http://schemas.microsoft.com/office/drawing/2014/main" id="{2AB2D340-BCF0-55A7-9390-EED4736E9D5B}"/>
                  </a:ext>
                </a:extLst>
              </p:cNvPr>
              <p:cNvGrpSpPr/>
              <p:nvPr/>
            </p:nvGrpSpPr>
            <p:grpSpPr>
              <a:xfrm>
                <a:off x="12636392" y="2683752"/>
                <a:ext cx="1978807" cy="1664737"/>
                <a:chOff x="1220464" y="2970640"/>
                <a:chExt cx="1978807" cy="1664737"/>
              </a:xfrm>
            </p:grpSpPr>
            <p:sp>
              <p:nvSpPr>
                <p:cNvPr id="54" name="Rectangle 53">
                  <a:extLst>
                    <a:ext uri="{FF2B5EF4-FFF2-40B4-BE49-F238E27FC236}">
                      <a16:creationId xmlns:a16="http://schemas.microsoft.com/office/drawing/2014/main" id="{6E168DFD-2C9D-BF0A-6232-3A0809227087}"/>
                    </a:ext>
                  </a:extLst>
                </p:cNvPr>
                <p:cNvSpPr/>
                <p:nvPr/>
              </p:nvSpPr>
              <p:spPr>
                <a:xfrm>
                  <a:off x="1269946" y="3450000"/>
                  <a:ext cx="1929325" cy="1185377"/>
                </a:xfrm>
                <a:prstGeom prst="rect">
                  <a:avLst/>
                </a:prstGeom>
              </p:spPr>
              <p:txBody>
                <a:bodyPr wrap="square">
                  <a:spAutoFit/>
                </a:bodyPr>
                <a:lstStyle/>
                <a:p>
                  <a:pPr algn="ctr"/>
                  <a:r>
                    <a:rPr lang="en-US" sz="2000">
                      <a:solidFill>
                        <a:schemeClr val="bg1"/>
                      </a:solidFill>
                      <a:latin typeface="Roboto"/>
                    </a:rPr>
                    <a:t>Always check dose on the pharmacy label and MAR/</a:t>
                  </a:r>
                  <a:r>
                    <a:rPr lang="en-US" sz="2000" err="1">
                      <a:solidFill>
                        <a:schemeClr val="bg1"/>
                      </a:solidFill>
                      <a:latin typeface="Roboto"/>
                    </a:rPr>
                    <a:t>eMAR</a:t>
                  </a:r>
                  <a:endParaRPr lang="en-US" sz="2000">
                    <a:solidFill>
                      <a:schemeClr val="bg1"/>
                    </a:solidFill>
                  </a:endParaRPr>
                </a:p>
              </p:txBody>
            </p:sp>
            <p:sp>
              <p:nvSpPr>
                <p:cNvPr id="55" name="Rectangle 54">
                  <a:extLst>
                    <a:ext uri="{FF2B5EF4-FFF2-40B4-BE49-F238E27FC236}">
                      <a16:creationId xmlns:a16="http://schemas.microsoft.com/office/drawing/2014/main" id="{34DD7874-1C01-7866-47A4-3FB447E1B72E}"/>
                    </a:ext>
                  </a:extLst>
                </p:cNvPr>
                <p:cNvSpPr/>
                <p:nvPr/>
              </p:nvSpPr>
              <p:spPr>
                <a:xfrm>
                  <a:off x="1220464" y="2970640"/>
                  <a:ext cx="1962561" cy="413504"/>
                </a:xfrm>
                <a:prstGeom prst="rect">
                  <a:avLst/>
                </a:prstGeom>
              </p:spPr>
              <p:txBody>
                <a:bodyPr wrap="square">
                  <a:spAutoFit/>
                </a:bodyPr>
                <a:lstStyle/>
                <a:p>
                  <a:pPr algn="ctr"/>
                  <a:r>
                    <a:rPr lang="en-US" sz="2400" b="1" i="0">
                      <a:solidFill>
                        <a:srgbClr val="002060"/>
                      </a:solidFill>
                      <a:effectLst/>
                      <a:latin typeface="Roboto"/>
                    </a:rPr>
                    <a:t>Right Dose</a:t>
                  </a:r>
                  <a:endParaRPr lang="en-US" sz="2400" b="1">
                    <a:solidFill>
                      <a:srgbClr val="002060"/>
                    </a:solidFill>
                  </a:endParaRPr>
                </a:p>
              </p:txBody>
            </p:sp>
          </p:grpSp>
        </p:grpSp>
        <p:pic>
          <p:nvPicPr>
            <p:cNvPr id="1060" name="Picture 36" descr="2+ Thousand Medicine Measuring Cap Royalty-Free Images, Stock Photos &amp;  Pictures | Shutterstock">
              <a:extLst>
                <a:ext uri="{FF2B5EF4-FFF2-40B4-BE49-F238E27FC236}">
                  <a16:creationId xmlns:a16="http://schemas.microsoft.com/office/drawing/2014/main" id="{494880B4-7081-7B13-0F02-FB3A18C79A31}"/>
                </a:ext>
              </a:extLst>
            </p:cNvPr>
            <p:cNvPicPr>
              <a:picLocks noChangeAspect="1" noChangeArrowheads="1"/>
            </p:cNvPicPr>
            <p:nvPr/>
          </p:nvPicPr>
          <p:blipFill rotWithShape="1">
            <a:blip r:embed="rId22" cstate="email">
              <a:extLst>
                <a:ext uri="{BEBA8EAE-BF5A-486C-A8C5-ECC9F3942E4B}">
                  <a14:imgProps xmlns:a14="http://schemas.microsoft.com/office/drawing/2010/main">
                    <a14:imgLayer r:embed="rId23">
                      <a14:imgEffect>
                        <a14:backgroundRemoval t="10000" b="90000" l="10000" r="90000">
                          <a14:foregroundMark x1="66964" y1="27857" x2="83036" y2="32143"/>
                          <a14:foregroundMark x1="62723" y1="42857" x2="75893" y2="42857"/>
                          <a14:foregroundMark x1="83036" y1="10357" x2="88393" y2="25000"/>
                        </a14:backgroundRemoval>
                      </a14:imgEffect>
                    </a14:imgLayer>
                  </a14:imgProps>
                </a:ext>
                <a:ext uri="{28A0092B-C50C-407E-A947-70E740481C1C}">
                  <a14:useLocalDpi xmlns:a14="http://schemas.microsoft.com/office/drawing/2010/main"/>
                </a:ext>
              </a:extLst>
            </a:blip>
            <a:srcRect l="28571" t="9517" r="24990"/>
            <a:stretch/>
          </p:blipFill>
          <p:spPr bwMode="auto">
            <a:xfrm>
              <a:off x="16426168" y="4614854"/>
              <a:ext cx="982386" cy="1196310"/>
            </a:xfrm>
            <a:prstGeom prst="flowChartConnecto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62"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10B103FC-BB7B-0EE7-0298-1AC36C799FDF}"/>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l="24016" t="28652" r="29092" b="21323"/>
            <a:stretch/>
          </p:blipFill>
          <p:spPr bwMode="auto">
            <a:xfrm>
              <a:off x="15133098" y="7898942"/>
              <a:ext cx="788788" cy="84147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Double Ended Spoon | 2.5 and 5ml Double Ended Measuring Spoon">
              <a:extLst>
                <a:ext uri="{FF2B5EF4-FFF2-40B4-BE49-F238E27FC236}">
                  <a16:creationId xmlns:a16="http://schemas.microsoft.com/office/drawing/2014/main" id="{430D742E-7D80-7FDF-12FE-F1DD2177FC97}"/>
                </a:ext>
              </a:extLst>
            </p:cNvPr>
            <p:cNvPicPr>
              <a:picLocks noChangeAspect="1" noChangeArrowheads="1"/>
            </p:cNvPicPr>
            <p:nvPr/>
          </p:nvPicPr>
          <p:blipFill rotWithShape="1">
            <a:blip r:embed="rId25" cstate="email">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a:ext>
              </a:extLst>
            </a:blip>
            <a:srcRect l="24439" t="16897" r="29259" b="20926"/>
            <a:stretch/>
          </p:blipFill>
          <p:spPr bwMode="auto">
            <a:xfrm>
              <a:off x="17016120" y="8025994"/>
              <a:ext cx="1116879" cy="149982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Detailed Syringe Illustration With Measurement Scale Vector, Syringe Needle,  Syringe, Medical Device PNG and Vector with Transparent Background for Free  Download">
              <a:extLst>
                <a:ext uri="{FF2B5EF4-FFF2-40B4-BE49-F238E27FC236}">
                  <a16:creationId xmlns:a16="http://schemas.microsoft.com/office/drawing/2014/main" id="{98180B4E-56D2-0DA4-ABC7-5446C3867558}"/>
                </a:ext>
              </a:extLst>
            </p:cNvPr>
            <p:cNvPicPr>
              <a:picLocks noChangeAspect="1" noChangeArrowheads="1"/>
            </p:cNvPicPr>
            <p:nvPr/>
          </p:nvPicPr>
          <p:blipFill rotWithShape="1">
            <a:blip r:embed="rId27" cstate="email">
              <a:extLst>
                <a:ext uri="{BEBA8EAE-BF5A-486C-A8C5-ECC9F3942E4B}">
                  <a14:imgProps xmlns:a14="http://schemas.microsoft.com/office/drawing/2010/main">
                    <a14:imgLayer r:embed="rId28">
                      <a14:imgEffect>
                        <a14:backgroundRemoval t="9828" b="89860" l="4013" r="92754">
                          <a14:foregroundMark x1="92419" y1="47582" x2="92865" y2="53822"/>
                          <a14:foregroundMark x1="4013" y1="50390" x2="10368" y2="54446"/>
                          <a14:foregroundMark x1="10368" y1="54446" x2="10925" y2="54446"/>
                        </a14:backgroundRemoval>
                      </a14:imgEffect>
                    </a14:imgLayer>
                  </a14:imgProps>
                </a:ext>
                <a:ext uri="{28A0092B-C50C-407E-A947-70E740481C1C}">
                  <a14:useLocalDpi xmlns:a14="http://schemas.microsoft.com/office/drawing/2010/main"/>
                </a:ext>
              </a:extLst>
            </a:blip>
            <a:srcRect l="14216" t="38470" b="30755"/>
            <a:stretch/>
          </p:blipFill>
          <p:spPr bwMode="auto">
            <a:xfrm rot="19602989">
              <a:off x="15649587" y="8212435"/>
              <a:ext cx="2342542" cy="6005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1" name="Group 1060">
            <a:extLst>
              <a:ext uri="{FF2B5EF4-FFF2-40B4-BE49-F238E27FC236}">
                <a16:creationId xmlns:a16="http://schemas.microsoft.com/office/drawing/2014/main" id="{1518DF23-4172-5D46-1386-3E1286749E60}"/>
              </a:ext>
            </a:extLst>
          </p:cNvPr>
          <p:cNvGrpSpPr/>
          <p:nvPr/>
        </p:nvGrpSpPr>
        <p:grpSpPr>
          <a:xfrm>
            <a:off x="6943735" y="648732"/>
            <a:ext cx="2435797" cy="4019490"/>
            <a:chOff x="-3085748" y="130155"/>
            <a:chExt cx="2435797" cy="4019490"/>
          </a:xfrm>
        </p:grpSpPr>
        <p:grpSp>
          <p:nvGrpSpPr>
            <p:cNvPr id="57" name="Group 56">
              <a:extLst>
                <a:ext uri="{FF2B5EF4-FFF2-40B4-BE49-F238E27FC236}">
                  <a16:creationId xmlns:a16="http://schemas.microsoft.com/office/drawing/2014/main" id="{D3042817-CB4A-E77C-A75F-8DF531E4AF24}"/>
                </a:ext>
              </a:extLst>
            </p:cNvPr>
            <p:cNvGrpSpPr/>
            <p:nvPr/>
          </p:nvGrpSpPr>
          <p:grpSpPr>
            <a:xfrm>
              <a:off x="-3085748" y="130155"/>
              <a:ext cx="2435797" cy="4019490"/>
              <a:chOff x="12636392" y="1294131"/>
              <a:chExt cx="1978807" cy="3600174"/>
            </a:xfrm>
          </p:grpSpPr>
          <p:sp>
            <p:nvSpPr>
              <p:cNvPr id="58" name="Freeform: Shape 57">
                <a:extLst>
                  <a:ext uri="{FF2B5EF4-FFF2-40B4-BE49-F238E27FC236}">
                    <a16:creationId xmlns:a16="http://schemas.microsoft.com/office/drawing/2014/main" id="{A49894CB-F4DE-4918-A15D-3DFD82A2F44B}"/>
                  </a:ext>
                </a:extLst>
              </p:cNvPr>
              <p:cNvSpPr/>
              <p:nvPr/>
            </p:nvSpPr>
            <p:spPr>
              <a:xfrm>
                <a:off x="12649064" y="1882826"/>
                <a:ext cx="1966135" cy="3011479"/>
              </a:xfrm>
              <a:custGeom>
                <a:avLst/>
                <a:gdLst>
                  <a:gd name="connsiteX0" fmla="*/ 661035 w 702087"/>
                  <a:gd name="connsiteY0" fmla="*/ 0 h 1075369"/>
                  <a:gd name="connsiteX1" fmla="*/ 611600 w 702087"/>
                  <a:gd name="connsiteY1" fmla="*/ 0 h 1075369"/>
                  <a:gd name="connsiteX2" fmla="*/ 612076 w 702087"/>
                  <a:gd name="connsiteY2" fmla="*/ 9525 h 1075369"/>
                  <a:gd name="connsiteX3" fmla="*/ 346053 w 702087"/>
                  <a:gd name="connsiteY3" fmla="*/ 265567 h 1075369"/>
                  <a:gd name="connsiteX4" fmla="*/ 90011 w 702087"/>
                  <a:gd name="connsiteY4" fmla="*/ 9525 h 1075369"/>
                  <a:gd name="connsiteX5" fmla="*/ 90488 w 702087"/>
                  <a:gd name="connsiteY5" fmla="*/ 0 h 1075369"/>
                  <a:gd name="connsiteX6" fmla="*/ 41148 w 702087"/>
                  <a:gd name="connsiteY6" fmla="*/ 0 h 1075369"/>
                  <a:gd name="connsiteX7" fmla="*/ 0 w 702087"/>
                  <a:gd name="connsiteY7" fmla="*/ 41148 h 1075369"/>
                  <a:gd name="connsiteX8" fmla="*/ 0 w 702087"/>
                  <a:gd name="connsiteY8" fmla="*/ 781050 h 1075369"/>
                  <a:gd name="connsiteX9" fmla="*/ 15049 w 702087"/>
                  <a:gd name="connsiteY9" fmla="*/ 812673 h 1075369"/>
                  <a:gd name="connsiteX10" fmla="*/ 318611 w 702087"/>
                  <a:gd name="connsiteY10" fmla="*/ 1065848 h 1075369"/>
                  <a:gd name="connsiteX11" fmla="*/ 370618 w 702087"/>
                  <a:gd name="connsiteY11" fmla="*/ 1066419 h 1075369"/>
                  <a:gd name="connsiteX12" fmla="*/ 686657 w 702087"/>
                  <a:gd name="connsiteY12" fmla="*/ 813626 h 1075369"/>
                  <a:gd name="connsiteX13" fmla="*/ 702088 w 702087"/>
                  <a:gd name="connsiteY13" fmla="*/ 781526 h 1075369"/>
                  <a:gd name="connsiteX14" fmla="*/ 702088 w 702087"/>
                  <a:gd name="connsiteY14" fmla="*/ 41148 h 1075369"/>
                  <a:gd name="connsiteX15" fmla="*/ 661130 w 702087"/>
                  <a:gd name="connsiteY15" fmla="*/ 0 h 1075369"/>
                  <a:gd name="connsiteX16" fmla="*/ 661035 w 702087"/>
                  <a:gd name="connsiteY16" fmla="*/ 0 h 10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087" h="1075369">
                    <a:moveTo>
                      <a:pt x="661035" y="0"/>
                    </a:moveTo>
                    <a:lnTo>
                      <a:pt x="611600" y="0"/>
                    </a:lnTo>
                    <a:cubicBezTo>
                      <a:pt x="611600" y="3239"/>
                      <a:pt x="612076" y="6382"/>
                      <a:pt x="612076" y="9525"/>
                    </a:cubicBezTo>
                    <a:cubicBezTo>
                      <a:pt x="609324" y="153686"/>
                      <a:pt x="490223" y="268329"/>
                      <a:pt x="346053" y="265567"/>
                    </a:cubicBezTo>
                    <a:cubicBezTo>
                      <a:pt x="205769" y="262890"/>
                      <a:pt x="92688" y="149809"/>
                      <a:pt x="90011" y="9525"/>
                    </a:cubicBezTo>
                    <a:cubicBezTo>
                      <a:pt x="90011" y="6191"/>
                      <a:pt x="90011" y="3048"/>
                      <a:pt x="90488" y="0"/>
                    </a:cubicBezTo>
                    <a:lnTo>
                      <a:pt x="41148" y="0"/>
                    </a:lnTo>
                    <a:cubicBezTo>
                      <a:pt x="18421" y="0"/>
                      <a:pt x="0" y="18422"/>
                      <a:pt x="0" y="41148"/>
                    </a:cubicBezTo>
                    <a:lnTo>
                      <a:pt x="0" y="781050"/>
                    </a:lnTo>
                    <a:cubicBezTo>
                      <a:pt x="47" y="793309"/>
                      <a:pt x="5562" y="804910"/>
                      <a:pt x="15049" y="812673"/>
                    </a:cubicBezTo>
                    <a:lnTo>
                      <a:pt x="318611" y="1065848"/>
                    </a:lnTo>
                    <a:cubicBezTo>
                      <a:pt x="333623" y="1078326"/>
                      <a:pt x="355330" y="1078564"/>
                      <a:pt x="370618" y="1066419"/>
                    </a:cubicBezTo>
                    <a:lnTo>
                      <a:pt x="686657" y="813626"/>
                    </a:lnTo>
                    <a:cubicBezTo>
                      <a:pt x="696439" y="805844"/>
                      <a:pt x="702126" y="794023"/>
                      <a:pt x="702088" y="781526"/>
                    </a:cubicBezTo>
                    <a:lnTo>
                      <a:pt x="702088" y="41148"/>
                    </a:lnTo>
                    <a:cubicBezTo>
                      <a:pt x="702145" y="18479"/>
                      <a:pt x="683800" y="57"/>
                      <a:pt x="661130" y="0"/>
                    </a:cubicBezTo>
                    <a:cubicBezTo>
                      <a:pt x="661102" y="0"/>
                      <a:pt x="661063" y="0"/>
                      <a:pt x="661035" y="0"/>
                    </a:cubicBezTo>
                    <a:close/>
                  </a:path>
                </a:pathLst>
              </a:custGeom>
              <a:solidFill>
                <a:srgbClr val="00B0F0">
                  <a:alpha val="63000"/>
                </a:srgbClr>
              </a:solidFill>
              <a:ln w="9525"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59" name="Freeform: Shape 58">
                <a:extLst>
                  <a:ext uri="{FF2B5EF4-FFF2-40B4-BE49-F238E27FC236}">
                    <a16:creationId xmlns:a16="http://schemas.microsoft.com/office/drawing/2014/main" id="{51C5D10A-DA04-DED1-6E99-9083F2C7013F}"/>
                  </a:ext>
                </a:extLst>
              </p:cNvPr>
              <p:cNvSpPr/>
              <p:nvPr/>
            </p:nvSpPr>
            <p:spPr>
              <a:xfrm>
                <a:off x="13016364" y="1294131"/>
                <a:ext cx="1231802" cy="1231802"/>
              </a:xfrm>
              <a:custGeom>
                <a:avLst/>
                <a:gdLst>
                  <a:gd name="connsiteX0" fmla="*/ 439864 w 439864"/>
                  <a:gd name="connsiteY0" fmla="*/ 219932 h 439864"/>
                  <a:gd name="connsiteX1" fmla="*/ 219932 w 439864"/>
                  <a:gd name="connsiteY1" fmla="*/ 439865 h 439864"/>
                  <a:gd name="connsiteX2" fmla="*/ 0 w 439864"/>
                  <a:gd name="connsiteY2" fmla="*/ 219932 h 439864"/>
                  <a:gd name="connsiteX3" fmla="*/ 219932 w 439864"/>
                  <a:gd name="connsiteY3" fmla="*/ 0 h 439864"/>
                  <a:gd name="connsiteX4" fmla="*/ 439864 w 439864"/>
                  <a:gd name="connsiteY4" fmla="*/ 219932 h 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4" h="439864">
                    <a:moveTo>
                      <a:pt x="439864" y="219932"/>
                    </a:moveTo>
                    <a:cubicBezTo>
                      <a:pt x="439864" y="341398"/>
                      <a:pt x="341398" y="439865"/>
                      <a:pt x="219932" y="439865"/>
                    </a:cubicBezTo>
                    <a:cubicBezTo>
                      <a:pt x="98467" y="439865"/>
                      <a:pt x="0" y="341398"/>
                      <a:pt x="0" y="219932"/>
                    </a:cubicBezTo>
                    <a:cubicBezTo>
                      <a:pt x="0" y="98467"/>
                      <a:pt x="98467" y="0"/>
                      <a:pt x="219932" y="0"/>
                    </a:cubicBezTo>
                    <a:cubicBezTo>
                      <a:pt x="341398" y="0"/>
                      <a:pt x="439864" y="98467"/>
                      <a:pt x="439864" y="219932"/>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BAF9C93-65DA-1782-37DB-CCAC61F477CC}"/>
                  </a:ext>
                </a:extLst>
              </p:cNvPr>
              <p:cNvSpPr/>
              <p:nvPr/>
            </p:nvSpPr>
            <p:spPr>
              <a:xfrm>
                <a:off x="13016364" y="1294131"/>
                <a:ext cx="1231802" cy="1231802"/>
              </a:xfrm>
              <a:custGeom>
                <a:avLst/>
                <a:gdLst>
                  <a:gd name="connsiteX0" fmla="*/ 439864 w 439864"/>
                  <a:gd name="connsiteY0" fmla="*/ 219932 h 439864"/>
                  <a:gd name="connsiteX1" fmla="*/ 219932 w 439864"/>
                  <a:gd name="connsiteY1" fmla="*/ 0 h 439864"/>
                  <a:gd name="connsiteX2" fmla="*/ 0 w 439864"/>
                  <a:gd name="connsiteY2" fmla="*/ 219932 h 439864"/>
                  <a:gd name="connsiteX3" fmla="*/ 219932 w 439864"/>
                  <a:gd name="connsiteY3" fmla="*/ 439864 h 439864"/>
                  <a:gd name="connsiteX4" fmla="*/ 439864 w 439864"/>
                  <a:gd name="connsiteY4" fmla="*/ 219932 h 439864"/>
                  <a:gd name="connsiteX5" fmla="*/ 219932 w 439864"/>
                  <a:gd name="connsiteY5" fmla="*/ 411289 h 439864"/>
                  <a:gd name="connsiteX6" fmla="*/ 28575 w 439864"/>
                  <a:gd name="connsiteY6" fmla="*/ 219932 h 439864"/>
                  <a:gd name="connsiteX7" fmla="*/ 219932 w 439864"/>
                  <a:gd name="connsiteY7" fmla="*/ 28575 h 439864"/>
                  <a:gd name="connsiteX8" fmla="*/ 411289 w 439864"/>
                  <a:gd name="connsiteY8" fmla="*/ 219932 h 439864"/>
                  <a:gd name="connsiteX9" fmla="*/ 219932 w 439864"/>
                  <a:gd name="connsiteY9" fmla="*/ 411289 h 4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864" h="439864">
                    <a:moveTo>
                      <a:pt x="439864" y="219932"/>
                    </a:moveTo>
                    <a:cubicBezTo>
                      <a:pt x="439864" y="98469"/>
                      <a:pt x="341395" y="0"/>
                      <a:pt x="219932" y="0"/>
                    </a:cubicBezTo>
                    <a:cubicBezTo>
                      <a:pt x="98470" y="0"/>
                      <a:pt x="0" y="98469"/>
                      <a:pt x="0" y="219932"/>
                    </a:cubicBezTo>
                    <a:cubicBezTo>
                      <a:pt x="0" y="341395"/>
                      <a:pt x="98470" y="439864"/>
                      <a:pt x="219932" y="439864"/>
                    </a:cubicBezTo>
                    <a:cubicBezTo>
                      <a:pt x="341395" y="439864"/>
                      <a:pt x="439864" y="341395"/>
                      <a:pt x="439864" y="219932"/>
                    </a:cubicBezTo>
                    <a:close/>
                    <a:moveTo>
                      <a:pt x="219932" y="411289"/>
                    </a:moveTo>
                    <a:cubicBezTo>
                      <a:pt x="114252" y="411289"/>
                      <a:pt x="28575" y="325612"/>
                      <a:pt x="28575" y="219932"/>
                    </a:cubicBezTo>
                    <a:cubicBezTo>
                      <a:pt x="28575" y="114252"/>
                      <a:pt x="114252" y="28575"/>
                      <a:pt x="219932" y="28575"/>
                    </a:cubicBezTo>
                    <a:cubicBezTo>
                      <a:pt x="325612" y="28575"/>
                      <a:pt x="411289" y="114252"/>
                      <a:pt x="411289" y="219932"/>
                    </a:cubicBezTo>
                    <a:cubicBezTo>
                      <a:pt x="411128" y="325555"/>
                      <a:pt x="325555" y="411128"/>
                      <a:pt x="219932" y="411289"/>
                    </a:cubicBezTo>
                    <a:close/>
                  </a:path>
                </a:pathLst>
              </a:custGeom>
              <a:solidFill>
                <a:srgbClr val="00B0F0"/>
              </a:solidFill>
              <a:ln w="952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43A10DDD-E7C8-9C32-DEDB-C050885A02CC}"/>
                  </a:ext>
                </a:extLst>
              </p:cNvPr>
              <p:cNvGrpSpPr/>
              <p:nvPr/>
            </p:nvGrpSpPr>
            <p:grpSpPr>
              <a:xfrm>
                <a:off x="12636392" y="2683752"/>
                <a:ext cx="1978807" cy="1664737"/>
                <a:chOff x="1220464" y="2970640"/>
                <a:chExt cx="1978807" cy="1664737"/>
              </a:xfrm>
            </p:grpSpPr>
            <p:sp>
              <p:nvSpPr>
                <p:cNvPr id="62" name="Rectangle 61">
                  <a:extLst>
                    <a:ext uri="{FF2B5EF4-FFF2-40B4-BE49-F238E27FC236}">
                      <a16:creationId xmlns:a16="http://schemas.microsoft.com/office/drawing/2014/main" id="{33A2A417-6197-68D3-617C-DE4D98225DAE}"/>
                    </a:ext>
                  </a:extLst>
                </p:cNvPr>
                <p:cNvSpPr/>
                <p:nvPr/>
              </p:nvSpPr>
              <p:spPr>
                <a:xfrm>
                  <a:off x="1269946" y="3450000"/>
                  <a:ext cx="1929325" cy="1185377"/>
                </a:xfrm>
                <a:prstGeom prst="rect">
                  <a:avLst/>
                </a:prstGeom>
              </p:spPr>
              <p:txBody>
                <a:bodyPr wrap="square">
                  <a:spAutoFit/>
                </a:bodyPr>
                <a:lstStyle/>
                <a:p>
                  <a:pPr algn="ctr"/>
                  <a:r>
                    <a:rPr lang="en-US" sz="2000">
                      <a:solidFill>
                        <a:schemeClr val="bg1"/>
                      </a:solidFill>
                      <a:latin typeface="Roboto"/>
                    </a:rPr>
                    <a:t>Remember to check if you are administering out of right slot</a:t>
                  </a:r>
                  <a:endParaRPr lang="en-US" sz="2000">
                    <a:solidFill>
                      <a:schemeClr val="bg1"/>
                    </a:solidFill>
                  </a:endParaRPr>
                </a:p>
              </p:txBody>
            </p:sp>
            <p:sp>
              <p:nvSpPr>
                <p:cNvPr id="63" name="Rectangle 62">
                  <a:extLst>
                    <a:ext uri="{FF2B5EF4-FFF2-40B4-BE49-F238E27FC236}">
                      <a16:creationId xmlns:a16="http://schemas.microsoft.com/office/drawing/2014/main" id="{141AB51C-F809-A011-DE14-C30356368344}"/>
                    </a:ext>
                  </a:extLst>
                </p:cNvPr>
                <p:cNvSpPr/>
                <p:nvPr/>
              </p:nvSpPr>
              <p:spPr>
                <a:xfrm>
                  <a:off x="1220464" y="2970640"/>
                  <a:ext cx="1962561" cy="413504"/>
                </a:xfrm>
                <a:prstGeom prst="rect">
                  <a:avLst/>
                </a:prstGeom>
              </p:spPr>
              <p:txBody>
                <a:bodyPr wrap="square">
                  <a:spAutoFit/>
                </a:bodyPr>
                <a:lstStyle/>
                <a:p>
                  <a:pPr algn="ctr"/>
                  <a:r>
                    <a:rPr lang="en-US" sz="2400" b="1" i="0">
                      <a:solidFill>
                        <a:srgbClr val="002060"/>
                      </a:solidFill>
                      <a:effectLst/>
                      <a:latin typeface="Roboto"/>
                    </a:rPr>
                    <a:t>Right Time</a:t>
                  </a:r>
                  <a:endParaRPr lang="en-US" sz="2400" b="1">
                    <a:solidFill>
                      <a:srgbClr val="002060"/>
                    </a:solidFill>
                  </a:endParaRPr>
                </a:p>
              </p:txBody>
            </p:sp>
          </p:grpSp>
        </p:grpSp>
        <p:pic>
          <p:nvPicPr>
            <p:cNvPr id="1070" name="Picture 46" descr="Pharmacies in dispute with DH over blister pack provision">
              <a:extLst>
                <a:ext uri="{FF2B5EF4-FFF2-40B4-BE49-F238E27FC236}">
                  <a16:creationId xmlns:a16="http://schemas.microsoft.com/office/drawing/2014/main" id="{3B391DBD-61CE-46F6-67AB-26AB079091DF}"/>
                </a:ext>
              </a:extLst>
            </p:cNvPr>
            <p:cNvPicPr>
              <a:picLocks noChangeAspect="1" noChangeArrowheads="1"/>
            </p:cNvPicPr>
            <p:nvPr/>
          </p:nvPicPr>
          <p:blipFill rotWithShape="1">
            <a:blip r:embed="rId29" cstate="email">
              <a:extLst>
                <a:ext uri="{28A0092B-C50C-407E-A947-70E740481C1C}">
                  <a14:useLocalDpi xmlns:a14="http://schemas.microsoft.com/office/drawing/2010/main"/>
                </a:ext>
              </a:extLst>
            </a:blip>
            <a:srcRect l="16206" t="6653" r="14826" b="-7163"/>
            <a:stretch/>
          </p:blipFill>
          <p:spPr bwMode="auto">
            <a:xfrm>
              <a:off x="-2442083" y="311684"/>
              <a:ext cx="1128467" cy="1057227"/>
            </a:xfrm>
            <a:prstGeom prst="flowChartConnecto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67" name="Group 1066">
            <a:extLst>
              <a:ext uri="{FF2B5EF4-FFF2-40B4-BE49-F238E27FC236}">
                <a16:creationId xmlns:a16="http://schemas.microsoft.com/office/drawing/2014/main" id="{F326C709-8CB3-4041-F8F8-047DA5396ACC}"/>
              </a:ext>
            </a:extLst>
          </p:cNvPr>
          <p:cNvGrpSpPr/>
          <p:nvPr/>
        </p:nvGrpSpPr>
        <p:grpSpPr>
          <a:xfrm>
            <a:off x="6918917" y="655932"/>
            <a:ext cx="2435797" cy="4019490"/>
            <a:chOff x="15424553" y="-61897"/>
            <a:chExt cx="2435797" cy="4019490"/>
          </a:xfrm>
        </p:grpSpPr>
        <p:grpSp>
          <p:nvGrpSpPr>
            <p:cNvPr id="41" name="Group 40">
              <a:extLst>
                <a:ext uri="{FF2B5EF4-FFF2-40B4-BE49-F238E27FC236}">
                  <a16:creationId xmlns:a16="http://schemas.microsoft.com/office/drawing/2014/main" id="{8D681948-81E6-BDB2-EF9B-750BD5EF7F75}"/>
                </a:ext>
              </a:extLst>
            </p:cNvPr>
            <p:cNvGrpSpPr/>
            <p:nvPr/>
          </p:nvGrpSpPr>
          <p:grpSpPr>
            <a:xfrm>
              <a:off x="15424553" y="-61897"/>
              <a:ext cx="2435797" cy="4019490"/>
              <a:chOff x="12636392" y="1294131"/>
              <a:chExt cx="1978807" cy="3600174"/>
            </a:xfrm>
          </p:grpSpPr>
          <p:sp>
            <p:nvSpPr>
              <p:cNvPr id="42" name="Freeform: Shape 41">
                <a:extLst>
                  <a:ext uri="{FF2B5EF4-FFF2-40B4-BE49-F238E27FC236}">
                    <a16:creationId xmlns:a16="http://schemas.microsoft.com/office/drawing/2014/main" id="{FD060976-C043-E604-69E2-68FE114C5D44}"/>
                  </a:ext>
                </a:extLst>
              </p:cNvPr>
              <p:cNvSpPr/>
              <p:nvPr/>
            </p:nvSpPr>
            <p:spPr>
              <a:xfrm>
                <a:off x="12649064" y="1882826"/>
                <a:ext cx="1966135" cy="3011479"/>
              </a:xfrm>
              <a:custGeom>
                <a:avLst/>
                <a:gdLst>
                  <a:gd name="connsiteX0" fmla="*/ 661035 w 702087"/>
                  <a:gd name="connsiteY0" fmla="*/ 0 h 1075369"/>
                  <a:gd name="connsiteX1" fmla="*/ 611600 w 702087"/>
                  <a:gd name="connsiteY1" fmla="*/ 0 h 1075369"/>
                  <a:gd name="connsiteX2" fmla="*/ 612076 w 702087"/>
                  <a:gd name="connsiteY2" fmla="*/ 9525 h 1075369"/>
                  <a:gd name="connsiteX3" fmla="*/ 346053 w 702087"/>
                  <a:gd name="connsiteY3" fmla="*/ 265567 h 1075369"/>
                  <a:gd name="connsiteX4" fmla="*/ 90011 w 702087"/>
                  <a:gd name="connsiteY4" fmla="*/ 9525 h 1075369"/>
                  <a:gd name="connsiteX5" fmla="*/ 90488 w 702087"/>
                  <a:gd name="connsiteY5" fmla="*/ 0 h 1075369"/>
                  <a:gd name="connsiteX6" fmla="*/ 41148 w 702087"/>
                  <a:gd name="connsiteY6" fmla="*/ 0 h 1075369"/>
                  <a:gd name="connsiteX7" fmla="*/ 0 w 702087"/>
                  <a:gd name="connsiteY7" fmla="*/ 41148 h 1075369"/>
                  <a:gd name="connsiteX8" fmla="*/ 0 w 702087"/>
                  <a:gd name="connsiteY8" fmla="*/ 781050 h 1075369"/>
                  <a:gd name="connsiteX9" fmla="*/ 15049 w 702087"/>
                  <a:gd name="connsiteY9" fmla="*/ 812673 h 1075369"/>
                  <a:gd name="connsiteX10" fmla="*/ 318611 w 702087"/>
                  <a:gd name="connsiteY10" fmla="*/ 1065848 h 1075369"/>
                  <a:gd name="connsiteX11" fmla="*/ 370618 w 702087"/>
                  <a:gd name="connsiteY11" fmla="*/ 1066419 h 1075369"/>
                  <a:gd name="connsiteX12" fmla="*/ 686657 w 702087"/>
                  <a:gd name="connsiteY12" fmla="*/ 813626 h 1075369"/>
                  <a:gd name="connsiteX13" fmla="*/ 702088 w 702087"/>
                  <a:gd name="connsiteY13" fmla="*/ 781526 h 1075369"/>
                  <a:gd name="connsiteX14" fmla="*/ 702088 w 702087"/>
                  <a:gd name="connsiteY14" fmla="*/ 41148 h 1075369"/>
                  <a:gd name="connsiteX15" fmla="*/ 661130 w 702087"/>
                  <a:gd name="connsiteY15" fmla="*/ 0 h 1075369"/>
                  <a:gd name="connsiteX16" fmla="*/ 661035 w 702087"/>
                  <a:gd name="connsiteY16" fmla="*/ 0 h 10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087" h="1075369">
                    <a:moveTo>
                      <a:pt x="661035" y="0"/>
                    </a:moveTo>
                    <a:lnTo>
                      <a:pt x="611600" y="0"/>
                    </a:lnTo>
                    <a:cubicBezTo>
                      <a:pt x="611600" y="3239"/>
                      <a:pt x="612076" y="6382"/>
                      <a:pt x="612076" y="9525"/>
                    </a:cubicBezTo>
                    <a:cubicBezTo>
                      <a:pt x="609324" y="153686"/>
                      <a:pt x="490223" y="268329"/>
                      <a:pt x="346053" y="265567"/>
                    </a:cubicBezTo>
                    <a:cubicBezTo>
                      <a:pt x="205769" y="262890"/>
                      <a:pt x="92688" y="149809"/>
                      <a:pt x="90011" y="9525"/>
                    </a:cubicBezTo>
                    <a:cubicBezTo>
                      <a:pt x="90011" y="6191"/>
                      <a:pt x="90011" y="3048"/>
                      <a:pt x="90488" y="0"/>
                    </a:cubicBezTo>
                    <a:lnTo>
                      <a:pt x="41148" y="0"/>
                    </a:lnTo>
                    <a:cubicBezTo>
                      <a:pt x="18421" y="0"/>
                      <a:pt x="0" y="18422"/>
                      <a:pt x="0" y="41148"/>
                    </a:cubicBezTo>
                    <a:lnTo>
                      <a:pt x="0" y="781050"/>
                    </a:lnTo>
                    <a:cubicBezTo>
                      <a:pt x="47" y="793309"/>
                      <a:pt x="5562" y="804910"/>
                      <a:pt x="15049" y="812673"/>
                    </a:cubicBezTo>
                    <a:lnTo>
                      <a:pt x="318611" y="1065848"/>
                    </a:lnTo>
                    <a:cubicBezTo>
                      <a:pt x="333623" y="1078326"/>
                      <a:pt x="355330" y="1078564"/>
                      <a:pt x="370618" y="1066419"/>
                    </a:cubicBezTo>
                    <a:lnTo>
                      <a:pt x="686657" y="813626"/>
                    </a:lnTo>
                    <a:cubicBezTo>
                      <a:pt x="696439" y="805844"/>
                      <a:pt x="702126" y="794023"/>
                      <a:pt x="702088" y="781526"/>
                    </a:cubicBezTo>
                    <a:lnTo>
                      <a:pt x="702088" y="41148"/>
                    </a:lnTo>
                    <a:cubicBezTo>
                      <a:pt x="702145" y="18479"/>
                      <a:pt x="683800" y="57"/>
                      <a:pt x="661130" y="0"/>
                    </a:cubicBezTo>
                    <a:cubicBezTo>
                      <a:pt x="661102" y="0"/>
                      <a:pt x="661063" y="0"/>
                      <a:pt x="661035" y="0"/>
                    </a:cubicBezTo>
                    <a:close/>
                  </a:path>
                </a:pathLst>
              </a:custGeom>
              <a:solidFill>
                <a:srgbClr val="00B0F0">
                  <a:alpha val="63000"/>
                </a:srgbClr>
              </a:solidFill>
              <a:ln w="9525"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43" name="Freeform: Shape 42">
                <a:extLst>
                  <a:ext uri="{FF2B5EF4-FFF2-40B4-BE49-F238E27FC236}">
                    <a16:creationId xmlns:a16="http://schemas.microsoft.com/office/drawing/2014/main" id="{B19D00BB-8B42-FC73-EFC5-4EA4EA18F3E1}"/>
                  </a:ext>
                </a:extLst>
              </p:cNvPr>
              <p:cNvSpPr/>
              <p:nvPr/>
            </p:nvSpPr>
            <p:spPr>
              <a:xfrm>
                <a:off x="13016364" y="1294131"/>
                <a:ext cx="1231802" cy="1231802"/>
              </a:xfrm>
              <a:custGeom>
                <a:avLst/>
                <a:gdLst>
                  <a:gd name="connsiteX0" fmla="*/ 439864 w 439864"/>
                  <a:gd name="connsiteY0" fmla="*/ 219932 h 439864"/>
                  <a:gd name="connsiteX1" fmla="*/ 219932 w 439864"/>
                  <a:gd name="connsiteY1" fmla="*/ 439865 h 439864"/>
                  <a:gd name="connsiteX2" fmla="*/ 0 w 439864"/>
                  <a:gd name="connsiteY2" fmla="*/ 219932 h 439864"/>
                  <a:gd name="connsiteX3" fmla="*/ 219932 w 439864"/>
                  <a:gd name="connsiteY3" fmla="*/ 0 h 439864"/>
                  <a:gd name="connsiteX4" fmla="*/ 439864 w 439864"/>
                  <a:gd name="connsiteY4" fmla="*/ 219932 h 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4" h="439864">
                    <a:moveTo>
                      <a:pt x="439864" y="219932"/>
                    </a:moveTo>
                    <a:cubicBezTo>
                      <a:pt x="439864" y="341398"/>
                      <a:pt x="341398" y="439865"/>
                      <a:pt x="219932" y="439865"/>
                    </a:cubicBezTo>
                    <a:cubicBezTo>
                      <a:pt x="98467" y="439865"/>
                      <a:pt x="0" y="341398"/>
                      <a:pt x="0" y="219932"/>
                    </a:cubicBezTo>
                    <a:cubicBezTo>
                      <a:pt x="0" y="98467"/>
                      <a:pt x="98467" y="0"/>
                      <a:pt x="219932" y="0"/>
                    </a:cubicBezTo>
                    <a:cubicBezTo>
                      <a:pt x="341398" y="0"/>
                      <a:pt x="439864" y="98467"/>
                      <a:pt x="439864" y="219932"/>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BC8CCDD-8577-2C51-C690-0A7D4108478E}"/>
                  </a:ext>
                </a:extLst>
              </p:cNvPr>
              <p:cNvSpPr/>
              <p:nvPr/>
            </p:nvSpPr>
            <p:spPr>
              <a:xfrm>
                <a:off x="13016364" y="1294131"/>
                <a:ext cx="1231802" cy="1231802"/>
              </a:xfrm>
              <a:custGeom>
                <a:avLst/>
                <a:gdLst>
                  <a:gd name="connsiteX0" fmla="*/ 439864 w 439864"/>
                  <a:gd name="connsiteY0" fmla="*/ 219932 h 439864"/>
                  <a:gd name="connsiteX1" fmla="*/ 219932 w 439864"/>
                  <a:gd name="connsiteY1" fmla="*/ 0 h 439864"/>
                  <a:gd name="connsiteX2" fmla="*/ 0 w 439864"/>
                  <a:gd name="connsiteY2" fmla="*/ 219932 h 439864"/>
                  <a:gd name="connsiteX3" fmla="*/ 219932 w 439864"/>
                  <a:gd name="connsiteY3" fmla="*/ 439864 h 439864"/>
                  <a:gd name="connsiteX4" fmla="*/ 439864 w 439864"/>
                  <a:gd name="connsiteY4" fmla="*/ 219932 h 439864"/>
                  <a:gd name="connsiteX5" fmla="*/ 219932 w 439864"/>
                  <a:gd name="connsiteY5" fmla="*/ 411289 h 439864"/>
                  <a:gd name="connsiteX6" fmla="*/ 28575 w 439864"/>
                  <a:gd name="connsiteY6" fmla="*/ 219932 h 439864"/>
                  <a:gd name="connsiteX7" fmla="*/ 219932 w 439864"/>
                  <a:gd name="connsiteY7" fmla="*/ 28575 h 439864"/>
                  <a:gd name="connsiteX8" fmla="*/ 411289 w 439864"/>
                  <a:gd name="connsiteY8" fmla="*/ 219932 h 439864"/>
                  <a:gd name="connsiteX9" fmla="*/ 219932 w 439864"/>
                  <a:gd name="connsiteY9" fmla="*/ 411289 h 4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864" h="439864">
                    <a:moveTo>
                      <a:pt x="439864" y="219932"/>
                    </a:moveTo>
                    <a:cubicBezTo>
                      <a:pt x="439864" y="98469"/>
                      <a:pt x="341395" y="0"/>
                      <a:pt x="219932" y="0"/>
                    </a:cubicBezTo>
                    <a:cubicBezTo>
                      <a:pt x="98470" y="0"/>
                      <a:pt x="0" y="98469"/>
                      <a:pt x="0" y="219932"/>
                    </a:cubicBezTo>
                    <a:cubicBezTo>
                      <a:pt x="0" y="341395"/>
                      <a:pt x="98470" y="439864"/>
                      <a:pt x="219932" y="439864"/>
                    </a:cubicBezTo>
                    <a:cubicBezTo>
                      <a:pt x="341395" y="439864"/>
                      <a:pt x="439864" y="341395"/>
                      <a:pt x="439864" y="219932"/>
                    </a:cubicBezTo>
                    <a:close/>
                    <a:moveTo>
                      <a:pt x="219932" y="411289"/>
                    </a:moveTo>
                    <a:cubicBezTo>
                      <a:pt x="114252" y="411289"/>
                      <a:pt x="28575" y="325612"/>
                      <a:pt x="28575" y="219932"/>
                    </a:cubicBezTo>
                    <a:cubicBezTo>
                      <a:pt x="28575" y="114252"/>
                      <a:pt x="114252" y="28575"/>
                      <a:pt x="219932" y="28575"/>
                    </a:cubicBezTo>
                    <a:cubicBezTo>
                      <a:pt x="325612" y="28575"/>
                      <a:pt x="411289" y="114252"/>
                      <a:pt x="411289" y="219932"/>
                    </a:cubicBezTo>
                    <a:cubicBezTo>
                      <a:pt x="411128" y="325555"/>
                      <a:pt x="325555" y="411128"/>
                      <a:pt x="219932" y="411289"/>
                    </a:cubicBezTo>
                    <a:close/>
                  </a:path>
                </a:pathLst>
              </a:custGeom>
              <a:solidFill>
                <a:srgbClr val="00B0F0"/>
              </a:solidFill>
              <a:ln w="9525" cap="flat">
                <a:noFill/>
                <a:prstDash val="solid"/>
                <a:miter/>
              </a:ln>
            </p:spPr>
            <p:txBody>
              <a:bodyPr rtlCol="0" anchor="ctr"/>
              <a:lstStyle/>
              <a:p>
                <a:endParaRPr lang="en-US"/>
              </a:p>
            </p:txBody>
          </p:sp>
          <p:grpSp>
            <p:nvGrpSpPr>
              <p:cNvPr id="45" name="Group 44">
                <a:extLst>
                  <a:ext uri="{FF2B5EF4-FFF2-40B4-BE49-F238E27FC236}">
                    <a16:creationId xmlns:a16="http://schemas.microsoft.com/office/drawing/2014/main" id="{374CE592-43A1-6B14-48E7-473D4D304409}"/>
                  </a:ext>
                </a:extLst>
              </p:cNvPr>
              <p:cNvGrpSpPr/>
              <p:nvPr/>
            </p:nvGrpSpPr>
            <p:grpSpPr>
              <a:xfrm>
                <a:off x="12636392" y="2683752"/>
                <a:ext cx="1978807" cy="1940406"/>
                <a:chOff x="1220464" y="2970640"/>
                <a:chExt cx="1978807" cy="1940406"/>
              </a:xfrm>
            </p:grpSpPr>
            <p:sp>
              <p:nvSpPr>
                <p:cNvPr id="46" name="Rectangle 45">
                  <a:extLst>
                    <a:ext uri="{FF2B5EF4-FFF2-40B4-BE49-F238E27FC236}">
                      <a16:creationId xmlns:a16="http://schemas.microsoft.com/office/drawing/2014/main" id="{35099459-E979-C042-C4FE-626151398057}"/>
                    </a:ext>
                  </a:extLst>
                </p:cNvPr>
                <p:cNvSpPr/>
                <p:nvPr/>
              </p:nvSpPr>
              <p:spPr>
                <a:xfrm>
                  <a:off x="1269946" y="3450000"/>
                  <a:ext cx="1929325" cy="1461046"/>
                </a:xfrm>
                <a:prstGeom prst="rect">
                  <a:avLst/>
                </a:prstGeom>
              </p:spPr>
              <p:txBody>
                <a:bodyPr wrap="square">
                  <a:spAutoFit/>
                </a:bodyPr>
                <a:lstStyle/>
                <a:p>
                  <a:pPr algn="ctr"/>
                  <a:r>
                    <a:rPr lang="en-US" sz="2000">
                      <a:solidFill>
                        <a:schemeClr val="bg1"/>
                      </a:solidFill>
                      <a:latin typeface="Roboto"/>
                    </a:rPr>
                    <a:t>Check that you are administering medication via correct route i.e., Oral</a:t>
                  </a:r>
                  <a:endParaRPr lang="en-US" sz="2000">
                    <a:solidFill>
                      <a:schemeClr val="bg1"/>
                    </a:solidFill>
                  </a:endParaRPr>
                </a:p>
              </p:txBody>
            </p:sp>
            <p:sp>
              <p:nvSpPr>
                <p:cNvPr id="47" name="Rectangle 46">
                  <a:extLst>
                    <a:ext uri="{FF2B5EF4-FFF2-40B4-BE49-F238E27FC236}">
                      <a16:creationId xmlns:a16="http://schemas.microsoft.com/office/drawing/2014/main" id="{1813E7A1-F0F1-11B5-CB02-90592FE7501C}"/>
                    </a:ext>
                  </a:extLst>
                </p:cNvPr>
                <p:cNvSpPr/>
                <p:nvPr/>
              </p:nvSpPr>
              <p:spPr>
                <a:xfrm>
                  <a:off x="1220464" y="2970640"/>
                  <a:ext cx="1962561" cy="413504"/>
                </a:xfrm>
                <a:prstGeom prst="rect">
                  <a:avLst/>
                </a:prstGeom>
              </p:spPr>
              <p:txBody>
                <a:bodyPr wrap="square">
                  <a:spAutoFit/>
                </a:bodyPr>
                <a:lstStyle/>
                <a:p>
                  <a:pPr algn="ctr"/>
                  <a:r>
                    <a:rPr lang="en-US" sz="2400" b="1" i="0">
                      <a:solidFill>
                        <a:srgbClr val="002060"/>
                      </a:solidFill>
                      <a:effectLst/>
                      <a:latin typeface="Roboto"/>
                    </a:rPr>
                    <a:t>Right Route</a:t>
                  </a:r>
                  <a:endParaRPr lang="en-US" sz="2400" b="1">
                    <a:solidFill>
                      <a:srgbClr val="002060"/>
                    </a:solidFill>
                  </a:endParaRPr>
                </a:p>
              </p:txBody>
            </p:sp>
          </p:grpSp>
        </p:grpSp>
        <p:pic>
          <p:nvPicPr>
            <p:cNvPr id="1058" name="Picture 34" descr="900+ Old Man Taking Pill Stock Photos, Pictures &amp; Royalty-Free Images -  iStock | Taking medicine">
              <a:extLst>
                <a:ext uri="{FF2B5EF4-FFF2-40B4-BE49-F238E27FC236}">
                  <a16:creationId xmlns:a16="http://schemas.microsoft.com/office/drawing/2014/main" id="{0407D6A5-3137-7911-262C-C9D7EFF739FE}"/>
                </a:ext>
              </a:extLst>
            </p:cNvPr>
            <p:cNvPicPr>
              <a:picLocks noChangeAspect="1" noChangeArrowheads="1"/>
            </p:cNvPicPr>
            <p:nvPr/>
          </p:nvPicPr>
          <p:blipFill rotWithShape="1">
            <a:blip r:embed="rId30" cstate="email">
              <a:extLst>
                <a:ext uri="{BEBA8EAE-BF5A-486C-A8C5-ECC9F3942E4B}">
                  <a14:imgProps xmlns:a14="http://schemas.microsoft.com/office/drawing/2010/main">
                    <a14:imgLayer r:embed="rId31">
                      <a14:imgEffect>
                        <a14:backgroundRemoval t="4902" b="71814" l="817" r="86275">
                          <a14:foregroundMark x1="30392" y1="17157" x2="15850" y2="37500"/>
                          <a14:foregroundMark x1="38072" y1="9559" x2="40033" y2="20343"/>
                          <a14:foregroundMark x1="26961" y1="11765" x2="4248" y2="30882"/>
                          <a14:foregroundMark x1="4248" y1="30882" x2="4248" y2="30882"/>
                          <a14:foregroundMark x1="17810" y1="9314" x2="12255" y2="19118"/>
                          <a14:foregroundMark x1="28595" y1="6127" x2="8987" y2="15686"/>
                          <a14:foregroundMark x1="8987" y1="15686" x2="2288" y2="35049"/>
                          <a14:foregroundMark x1="2288" y1="35049" x2="2288" y2="40686"/>
                          <a14:foregroundMark x1="817" y1="42157" x2="11928" y2="53922"/>
                          <a14:foregroundMark x1="39706" y1="45343" x2="48039" y2="62010"/>
                          <a14:foregroundMark x1="45915" y1="44118" x2="58824" y2="58578"/>
                          <a14:foregroundMark x1="41503" y1="41176" x2="45915" y2="48529"/>
                          <a14:foregroundMark x1="46405" y1="64461" x2="60621" y2="63235"/>
                          <a14:foregroundMark x1="7516" y1="6127" x2="36601" y2="6618"/>
                          <a14:foregroundMark x1="32190" y1="6373" x2="38399" y2="7108"/>
                          <a14:foregroundMark x1="35784" y1="7108" x2="22712" y2="7843"/>
                          <a14:foregroundMark x1="30719" y1="5637" x2="37418" y2="5147"/>
                          <a14:foregroundMark x1="43791" y1="13725" x2="44824" y2="17018"/>
                          <a14:foregroundMark x1="7680" y1="50980" x2="13072" y2="57843"/>
                          <a14:foregroundMark x1="43627" y1="15686" x2="43627" y2="17157"/>
                          <a14:foregroundMark x1="77941" y1="29167" x2="77941" y2="29167"/>
                          <a14:foregroundMark x1="51307" y1="69853" x2="62582" y2="71814"/>
                          <a14:foregroundMark x1="86275" y1="37010" x2="86275" y2="37010"/>
                          <a14:backgroundMark x1="44935" y1="17157" x2="43137" y2="19608"/>
                        </a14:backgroundRemoval>
                      </a14:imgEffect>
                    </a14:imgLayer>
                  </a14:imgProps>
                </a:ext>
                <a:ext uri="{28A0092B-C50C-407E-A947-70E740481C1C}">
                  <a14:useLocalDpi xmlns:a14="http://schemas.microsoft.com/office/drawing/2010/main"/>
                </a:ext>
              </a:extLst>
            </a:blip>
            <a:srcRect l="5169" t="3905" r="37527" b="35506"/>
            <a:stretch/>
          </p:blipFill>
          <p:spPr bwMode="auto">
            <a:xfrm rot="21211389">
              <a:off x="16013650" y="20167"/>
              <a:ext cx="1233227" cy="1219442"/>
            </a:xfrm>
            <a:prstGeom prst="flowChartConnecto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71" name="Group 1070">
            <a:extLst>
              <a:ext uri="{FF2B5EF4-FFF2-40B4-BE49-F238E27FC236}">
                <a16:creationId xmlns:a16="http://schemas.microsoft.com/office/drawing/2014/main" id="{1B098A8F-A184-FE62-225D-CBE9D6560CBB}"/>
              </a:ext>
            </a:extLst>
          </p:cNvPr>
          <p:cNvGrpSpPr/>
          <p:nvPr/>
        </p:nvGrpSpPr>
        <p:grpSpPr>
          <a:xfrm>
            <a:off x="6900528" y="649786"/>
            <a:ext cx="2435797" cy="4019490"/>
            <a:chOff x="12600377" y="0"/>
            <a:chExt cx="2435797" cy="4019490"/>
          </a:xfrm>
        </p:grpSpPr>
        <p:grpSp>
          <p:nvGrpSpPr>
            <p:cNvPr id="32" name="Group 31">
              <a:extLst>
                <a:ext uri="{FF2B5EF4-FFF2-40B4-BE49-F238E27FC236}">
                  <a16:creationId xmlns:a16="http://schemas.microsoft.com/office/drawing/2014/main" id="{92BBAA44-4C47-F152-AEC9-214A3018F077}"/>
                </a:ext>
              </a:extLst>
            </p:cNvPr>
            <p:cNvGrpSpPr/>
            <p:nvPr/>
          </p:nvGrpSpPr>
          <p:grpSpPr>
            <a:xfrm>
              <a:off x="12600377" y="0"/>
              <a:ext cx="2435797" cy="4019490"/>
              <a:chOff x="12636392" y="1294131"/>
              <a:chExt cx="1978807" cy="3600174"/>
            </a:xfrm>
          </p:grpSpPr>
          <p:sp>
            <p:nvSpPr>
              <p:cNvPr id="24" name="Freeform: Shape 23">
                <a:extLst>
                  <a:ext uri="{FF2B5EF4-FFF2-40B4-BE49-F238E27FC236}">
                    <a16:creationId xmlns:a16="http://schemas.microsoft.com/office/drawing/2014/main" id="{D4787DC1-F707-D08A-F5F0-B9373A1A2200}"/>
                  </a:ext>
                </a:extLst>
              </p:cNvPr>
              <p:cNvSpPr/>
              <p:nvPr/>
            </p:nvSpPr>
            <p:spPr>
              <a:xfrm>
                <a:off x="12649064" y="1882826"/>
                <a:ext cx="1966135" cy="3011479"/>
              </a:xfrm>
              <a:custGeom>
                <a:avLst/>
                <a:gdLst>
                  <a:gd name="connsiteX0" fmla="*/ 661035 w 702087"/>
                  <a:gd name="connsiteY0" fmla="*/ 0 h 1075369"/>
                  <a:gd name="connsiteX1" fmla="*/ 611600 w 702087"/>
                  <a:gd name="connsiteY1" fmla="*/ 0 h 1075369"/>
                  <a:gd name="connsiteX2" fmla="*/ 612076 w 702087"/>
                  <a:gd name="connsiteY2" fmla="*/ 9525 h 1075369"/>
                  <a:gd name="connsiteX3" fmla="*/ 346053 w 702087"/>
                  <a:gd name="connsiteY3" fmla="*/ 265567 h 1075369"/>
                  <a:gd name="connsiteX4" fmla="*/ 90011 w 702087"/>
                  <a:gd name="connsiteY4" fmla="*/ 9525 h 1075369"/>
                  <a:gd name="connsiteX5" fmla="*/ 90488 w 702087"/>
                  <a:gd name="connsiteY5" fmla="*/ 0 h 1075369"/>
                  <a:gd name="connsiteX6" fmla="*/ 41148 w 702087"/>
                  <a:gd name="connsiteY6" fmla="*/ 0 h 1075369"/>
                  <a:gd name="connsiteX7" fmla="*/ 0 w 702087"/>
                  <a:gd name="connsiteY7" fmla="*/ 41148 h 1075369"/>
                  <a:gd name="connsiteX8" fmla="*/ 0 w 702087"/>
                  <a:gd name="connsiteY8" fmla="*/ 781050 h 1075369"/>
                  <a:gd name="connsiteX9" fmla="*/ 15049 w 702087"/>
                  <a:gd name="connsiteY9" fmla="*/ 812673 h 1075369"/>
                  <a:gd name="connsiteX10" fmla="*/ 318611 w 702087"/>
                  <a:gd name="connsiteY10" fmla="*/ 1065848 h 1075369"/>
                  <a:gd name="connsiteX11" fmla="*/ 370618 w 702087"/>
                  <a:gd name="connsiteY11" fmla="*/ 1066419 h 1075369"/>
                  <a:gd name="connsiteX12" fmla="*/ 686657 w 702087"/>
                  <a:gd name="connsiteY12" fmla="*/ 813626 h 1075369"/>
                  <a:gd name="connsiteX13" fmla="*/ 702088 w 702087"/>
                  <a:gd name="connsiteY13" fmla="*/ 781526 h 1075369"/>
                  <a:gd name="connsiteX14" fmla="*/ 702088 w 702087"/>
                  <a:gd name="connsiteY14" fmla="*/ 41148 h 1075369"/>
                  <a:gd name="connsiteX15" fmla="*/ 661130 w 702087"/>
                  <a:gd name="connsiteY15" fmla="*/ 0 h 1075369"/>
                  <a:gd name="connsiteX16" fmla="*/ 661035 w 702087"/>
                  <a:gd name="connsiteY16" fmla="*/ 0 h 107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087" h="1075369">
                    <a:moveTo>
                      <a:pt x="661035" y="0"/>
                    </a:moveTo>
                    <a:lnTo>
                      <a:pt x="611600" y="0"/>
                    </a:lnTo>
                    <a:cubicBezTo>
                      <a:pt x="611600" y="3239"/>
                      <a:pt x="612076" y="6382"/>
                      <a:pt x="612076" y="9525"/>
                    </a:cubicBezTo>
                    <a:cubicBezTo>
                      <a:pt x="609324" y="153686"/>
                      <a:pt x="490223" y="268329"/>
                      <a:pt x="346053" y="265567"/>
                    </a:cubicBezTo>
                    <a:cubicBezTo>
                      <a:pt x="205769" y="262890"/>
                      <a:pt x="92688" y="149809"/>
                      <a:pt x="90011" y="9525"/>
                    </a:cubicBezTo>
                    <a:cubicBezTo>
                      <a:pt x="90011" y="6191"/>
                      <a:pt x="90011" y="3048"/>
                      <a:pt x="90488" y="0"/>
                    </a:cubicBezTo>
                    <a:lnTo>
                      <a:pt x="41148" y="0"/>
                    </a:lnTo>
                    <a:cubicBezTo>
                      <a:pt x="18421" y="0"/>
                      <a:pt x="0" y="18422"/>
                      <a:pt x="0" y="41148"/>
                    </a:cubicBezTo>
                    <a:lnTo>
                      <a:pt x="0" y="781050"/>
                    </a:lnTo>
                    <a:cubicBezTo>
                      <a:pt x="47" y="793309"/>
                      <a:pt x="5562" y="804910"/>
                      <a:pt x="15049" y="812673"/>
                    </a:cubicBezTo>
                    <a:lnTo>
                      <a:pt x="318611" y="1065848"/>
                    </a:lnTo>
                    <a:cubicBezTo>
                      <a:pt x="333623" y="1078326"/>
                      <a:pt x="355330" y="1078564"/>
                      <a:pt x="370618" y="1066419"/>
                    </a:cubicBezTo>
                    <a:lnTo>
                      <a:pt x="686657" y="813626"/>
                    </a:lnTo>
                    <a:cubicBezTo>
                      <a:pt x="696439" y="805844"/>
                      <a:pt x="702126" y="794023"/>
                      <a:pt x="702088" y="781526"/>
                    </a:cubicBezTo>
                    <a:lnTo>
                      <a:pt x="702088" y="41148"/>
                    </a:lnTo>
                    <a:cubicBezTo>
                      <a:pt x="702145" y="18479"/>
                      <a:pt x="683800" y="57"/>
                      <a:pt x="661130" y="0"/>
                    </a:cubicBezTo>
                    <a:cubicBezTo>
                      <a:pt x="661102" y="0"/>
                      <a:pt x="661063" y="0"/>
                      <a:pt x="661035" y="0"/>
                    </a:cubicBezTo>
                    <a:close/>
                  </a:path>
                </a:pathLst>
              </a:custGeom>
              <a:solidFill>
                <a:srgbClr val="00B0F0">
                  <a:alpha val="63000"/>
                </a:srgbClr>
              </a:solidFill>
              <a:ln w="9525"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25" name="Freeform: Shape 24">
                <a:extLst>
                  <a:ext uri="{FF2B5EF4-FFF2-40B4-BE49-F238E27FC236}">
                    <a16:creationId xmlns:a16="http://schemas.microsoft.com/office/drawing/2014/main" id="{600CB393-6598-CAA0-196E-DA08F9C8D53B}"/>
                  </a:ext>
                </a:extLst>
              </p:cNvPr>
              <p:cNvSpPr/>
              <p:nvPr/>
            </p:nvSpPr>
            <p:spPr>
              <a:xfrm>
                <a:off x="13016364" y="1294131"/>
                <a:ext cx="1231802" cy="1231802"/>
              </a:xfrm>
              <a:custGeom>
                <a:avLst/>
                <a:gdLst>
                  <a:gd name="connsiteX0" fmla="*/ 439864 w 439864"/>
                  <a:gd name="connsiteY0" fmla="*/ 219932 h 439864"/>
                  <a:gd name="connsiteX1" fmla="*/ 219932 w 439864"/>
                  <a:gd name="connsiteY1" fmla="*/ 439865 h 439864"/>
                  <a:gd name="connsiteX2" fmla="*/ 0 w 439864"/>
                  <a:gd name="connsiteY2" fmla="*/ 219932 h 439864"/>
                  <a:gd name="connsiteX3" fmla="*/ 219932 w 439864"/>
                  <a:gd name="connsiteY3" fmla="*/ 0 h 439864"/>
                  <a:gd name="connsiteX4" fmla="*/ 439864 w 439864"/>
                  <a:gd name="connsiteY4" fmla="*/ 219932 h 4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64" h="439864">
                    <a:moveTo>
                      <a:pt x="439864" y="219932"/>
                    </a:moveTo>
                    <a:cubicBezTo>
                      <a:pt x="439864" y="341398"/>
                      <a:pt x="341398" y="439865"/>
                      <a:pt x="219932" y="439865"/>
                    </a:cubicBezTo>
                    <a:cubicBezTo>
                      <a:pt x="98467" y="439865"/>
                      <a:pt x="0" y="341398"/>
                      <a:pt x="0" y="219932"/>
                    </a:cubicBezTo>
                    <a:cubicBezTo>
                      <a:pt x="0" y="98467"/>
                      <a:pt x="98467" y="0"/>
                      <a:pt x="219932" y="0"/>
                    </a:cubicBezTo>
                    <a:cubicBezTo>
                      <a:pt x="341398" y="0"/>
                      <a:pt x="439864" y="98467"/>
                      <a:pt x="439864" y="21993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674D5F1-92F8-1BAE-36D4-243F683F38E7}"/>
                  </a:ext>
                </a:extLst>
              </p:cNvPr>
              <p:cNvSpPr/>
              <p:nvPr/>
            </p:nvSpPr>
            <p:spPr>
              <a:xfrm>
                <a:off x="13016364" y="1294131"/>
                <a:ext cx="1231802" cy="1231802"/>
              </a:xfrm>
              <a:custGeom>
                <a:avLst/>
                <a:gdLst>
                  <a:gd name="connsiteX0" fmla="*/ 439864 w 439864"/>
                  <a:gd name="connsiteY0" fmla="*/ 219932 h 439864"/>
                  <a:gd name="connsiteX1" fmla="*/ 219932 w 439864"/>
                  <a:gd name="connsiteY1" fmla="*/ 0 h 439864"/>
                  <a:gd name="connsiteX2" fmla="*/ 0 w 439864"/>
                  <a:gd name="connsiteY2" fmla="*/ 219932 h 439864"/>
                  <a:gd name="connsiteX3" fmla="*/ 219932 w 439864"/>
                  <a:gd name="connsiteY3" fmla="*/ 439864 h 439864"/>
                  <a:gd name="connsiteX4" fmla="*/ 439864 w 439864"/>
                  <a:gd name="connsiteY4" fmla="*/ 219932 h 439864"/>
                  <a:gd name="connsiteX5" fmla="*/ 219932 w 439864"/>
                  <a:gd name="connsiteY5" fmla="*/ 411289 h 439864"/>
                  <a:gd name="connsiteX6" fmla="*/ 28575 w 439864"/>
                  <a:gd name="connsiteY6" fmla="*/ 219932 h 439864"/>
                  <a:gd name="connsiteX7" fmla="*/ 219932 w 439864"/>
                  <a:gd name="connsiteY7" fmla="*/ 28575 h 439864"/>
                  <a:gd name="connsiteX8" fmla="*/ 411289 w 439864"/>
                  <a:gd name="connsiteY8" fmla="*/ 219932 h 439864"/>
                  <a:gd name="connsiteX9" fmla="*/ 219932 w 439864"/>
                  <a:gd name="connsiteY9" fmla="*/ 411289 h 4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864" h="439864">
                    <a:moveTo>
                      <a:pt x="439864" y="219932"/>
                    </a:moveTo>
                    <a:cubicBezTo>
                      <a:pt x="439864" y="98469"/>
                      <a:pt x="341395" y="0"/>
                      <a:pt x="219932" y="0"/>
                    </a:cubicBezTo>
                    <a:cubicBezTo>
                      <a:pt x="98470" y="0"/>
                      <a:pt x="0" y="98469"/>
                      <a:pt x="0" y="219932"/>
                    </a:cubicBezTo>
                    <a:cubicBezTo>
                      <a:pt x="0" y="341395"/>
                      <a:pt x="98470" y="439864"/>
                      <a:pt x="219932" y="439864"/>
                    </a:cubicBezTo>
                    <a:cubicBezTo>
                      <a:pt x="341395" y="439864"/>
                      <a:pt x="439864" y="341395"/>
                      <a:pt x="439864" y="219932"/>
                    </a:cubicBezTo>
                    <a:close/>
                    <a:moveTo>
                      <a:pt x="219932" y="411289"/>
                    </a:moveTo>
                    <a:cubicBezTo>
                      <a:pt x="114252" y="411289"/>
                      <a:pt x="28575" y="325612"/>
                      <a:pt x="28575" y="219932"/>
                    </a:cubicBezTo>
                    <a:cubicBezTo>
                      <a:pt x="28575" y="114252"/>
                      <a:pt x="114252" y="28575"/>
                      <a:pt x="219932" y="28575"/>
                    </a:cubicBezTo>
                    <a:cubicBezTo>
                      <a:pt x="325612" y="28575"/>
                      <a:pt x="411289" y="114252"/>
                      <a:pt x="411289" y="219932"/>
                    </a:cubicBezTo>
                    <a:cubicBezTo>
                      <a:pt x="411128" y="325555"/>
                      <a:pt x="325555" y="411128"/>
                      <a:pt x="219932" y="411289"/>
                    </a:cubicBezTo>
                    <a:close/>
                  </a:path>
                </a:pathLst>
              </a:custGeom>
              <a:solidFill>
                <a:srgbClr val="00B0F0"/>
              </a:solidFill>
              <a:ln w="952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16D72633-4831-9A2B-F2A5-0A7B173B051F}"/>
                  </a:ext>
                </a:extLst>
              </p:cNvPr>
              <p:cNvGrpSpPr/>
              <p:nvPr/>
            </p:nvGrpSpPr>
            <p:grpSpPr>
              <a:xfrm>
                <a:off x="12636392" y="2683752"/>
                <a:ext cx="1978807" cy="1664737"/>
                <a:chOff x="1220464" y="2970640"/>
                <a:chExt cx="1978807" cy="1664737"/>
              </a:xfrm>
            </p:grpSpPr>
            <p:sp>
              <p:nvSpPr>
                <p:cNvPr id="28" name="Rectangle 27">
                  <a:extLst>
                    <a:ext uri="{FF2B5EF4-FFF2-40B4-BE49-F238E27FC236}">
                      <a16:creationId xmlns:a16="http://schemas.microsoft.com/office/drawing/2014/main" id="{1355C289-0842-EAC9-232A-C8F5B419A123}"/>
                    </a:ext>
                  </a:extLst>
                </p:cNvPr>
                <p:cNvSpPr/>
                <p:nvPr/>
              </p:nvSpPr>
              <p:spPr>
                <a:xfrm>
                  <a:off x="1269946" y="3450000"/>
                  <a:ext cx="1929325" cy="1185377"/>
                </a:xfrm>
                <a:prstGeom prst="rect">
                  <a:avLst/>
                </a:prstGeom>
              </p:spPr>
              <p:txBody>
                <a:bodyPr wrap="square">
                  <a:spAutoFit/>
                </a:bodyPr>
                <a:lstStyle/>
                <a:p>
                  <a:pPr algn="ctr"/>
                  <a:r>
                    <a:rPr lang="en-US" sz="2000">
                      <a:solidFill>
                        <a:schemeClr val="bg1"/>
                      </a:solidFill>
                      <a:latin typeface="Roboto"/>
                    </a:rPr>
                    <a:t>Remember that your client  has got right to refuse medication</a:t>
                  </a:r>
                  <a:endParaRPr lang="en-US" sz="2000">
                    <a:solidFill>
                      <a:schemeClr val="bg1"/>
                    </a:solidFill>
                  </a:endParaRPr>
                </a:p>
              </p:txBody>
            </p:sp>
            <p:sp>
              <p:nvSpPr>
                <p:cNvPr id="29" name="Rectangle 28">
                  <a:extLst>
                    <a:ext uri="{FF2B5EF4-FFF2-40B4-BE49-F238E27FC236}">
                      <a16:creationId xmlns:a16="http://schemas.microsoft.com/office/drawing/2014/main" id="{5A2C932E-7F50-03BA-7796-F2C712F65922}"/>
                    </a:ext>
                  </a:extLst>
                </p:cNvPr>
                <p:cNvSpPr/>
                <p:nvPr/>
              </p:nvSpPr>
              <p:spPr>
                <a:xfrm>
                  <a:off x="1220464" y="2970640"/>
                  <a:ext cx="1962561" cy="413504"/>
                </a:xfrm>
                <a:prstGeom prst="rect">
                  <a:avLst/>
                </a:prstGeom>
              </p:spPr>
              <p:txBody>
                <a:bodyPr wrap="square">
                  <a:spAutoFit/>
                </a:bodyPr>
                <a:lstStyle/>
                <a:p>
                  <a:pPr algn="ctr"/>
                  <a:r>
                    <a:rPr lang="en-US" sz="2400" b="1" i="0">
                      <a:solidFill>
                        <a:srgbClr val="002060"/>
                      </a:solidFill>
                      <a:effectLst/>
                      <a:latin typeface="Roboto"/>
                    </a:rPr>
                    <a:t>Right to Refuse </a:t>
                  </a:r>
                  <a:endParaRPr lang="en-US" sz="2400" b="1">
                    <a:solidFill>
                      <a:srgbClr val="002060"/>
                    </a:solidFill>
                  </a:endParaRPr>
                </a:p>
              </p:txBody>
            </p:sp>
          </p:grpSp>
        </p:grpSp>
        <p:pic>
          <p:nvPicPr>
            <p:cNvPr id="1056" name="Picture 32" descr="Hand Of Young Man Implying NO Sign, Rejecting Expression Or Prevention  Stock Photo, Picture and Royalty Free Image. Image 119761471.">
              <a:extLst>
                <a:ext uri="{FF2B5EF4-FFF2-40B4-BE49-F238E27FC236}">
                  <a16:creationId xmlns:a16="http://schemas.microsoft.com/office/drawing/2014/main" id="{36035182-004B-AFBA-BF93-DD4795F4E8C5}"/>
                </a:ext>
              </a:extLst>
            </p:cNvPr>
            <p:cNvPicPr>
              <a:picLocks noChangeAspect="1" noChangeArrowheads="1"/>
            </p:cNvPicPr>
            <p:nvPr/>
          </p:nvPicPr>
          <p:blipFill rotWithShape="1">
            <a:blip r:embed="rId32" cstate="email">
              <a:clrChange>
                <a:clrFrom>
                  <a:srgbClr val="CBD0D6"/>
                </a:clrFrom>
                <a:clrTo>
                  <a:srgbClr val="CBD0D6">
                    <a:alpha val="0"/>
                  </a:srgbClr>
                </a:clrTo>
              </a:clrChange>
              <a:extLst>
                <a:ext uri="{BEBA8EAE-BF5A-486C-A8C5-ECC9F3942E4B}">
                  <a14:imgProps xmlns:a14="http://schemas.microsoft.com/office/drawing/2010/main">
                    <a14:imgLayer r:embed="rId33">
                      <a14:imgEffect>
                        <a14:backgroundRemoval t="3667" b="90000" l="10000" r="90000">
                          <a14:foregroundMark x1="54000" y1="11000" x2="53111" y2="3667"/>
                          <a14:backgroundMark x1="27556" y1="67667" x2="52222" y2="83000"/>
                          <a14:backgroundMark x1="31556" y1="17000" x2="34444" y2="73000"/>
                          <a14:backgroundMark x1="34444" y1="73000" x2="35778" y2="80000"/>
                          <a14:backgroundMark x1="61111" y1="18667" x2="70000" y2="9667"/>
                          <a14:backgroundMark x1="74444" y1="37333" x2="81333" y2="25000"/>
                          <a14:backgroundMark x1="49333" y1="17667" x2="50667" y2="10667"/>
                          <a14:backgroundMark x1="72000" y1="24333" x2="64889" y2="42000"/>
                          <a14:backgroundMark x1="56444" y1="31333" x2="56444" y2="34667"/>
                          <a14:backgroundMark x1="49333" y1="27000" x2="48667" y2="29667"/>
                          <a14:backgroundMark x1="42889" y1="33667" x2="43556" y2="37333"/>
                          <a14:backgroundMark x1="54889" y1="72000" x2="56667" y2="72000"/>
                        </a14:backgroundRemoval>
                      </a14:imgEffect>
                    </a14:imgLayer>
                  </a14:imgProps>
                </a:ext>
                <a:ext uri="{28A0092B-C50C-407E-A947-70E740481C1C}">
                  <a14:useLocalDpi xmlns:a14="http://schemas.microsoft.com/office/drawing/2010/main"/>
                </a:ext>
              </a:extLst>
            </a:blip>
            <a:srcRect l="34614" r="24990" b="27731"/>
            <a:stretch/>
          </p:blipFill>
          <p:spPr bwMode="auto">
            <a:xfrm>
              <a:off x="13426924" y="47907"/>
              <a:ext cx="936761" cy="1117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073" name="Rectangle 3">
            <a:extLst>
              <a:ext uri="{FF2B5EF4-FFF2-40B4-BE49-F238E27FC236}">
                <a16:creationId xmlns:a16="http://schemas.microsoft.com/office/drawing/2014/main" id="{C5E62DD6-85BA-271E-6BC6-90612CEABBA0}"/>
              </a:ext>
            </a:extLst>
          </p:cNvPr>
          <p:cNvSpPr txBox="1">
            <a:spLocks noChangeArrowheads="1"/>
          </p:cNvSpPr>
          <p:nvPr/>
        </p:nvSpPr>
        <p:spPr>
          <a:xfrm>
            <a:off x="7054955" y="1667097"/>
            <a:ext cx="3943350" cy="3529013"/>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a:t>
            </a:r>
            <a:r>
              <a:rPr lang="en-GB" sz="3200" b="1">
                <a:solidFill>
                  <a:srgbClr val="800000"/>
                </a:solidFill>
                <a:latin typeface="+mj-lt"/>
              </a:rPr>
              <a:t>PERSON</a:t>
            </a:r>
          </a:p>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a:t>
            </a:r>
            <a:r>
              <a:rPr lang="en-GB" sz="3200" b="1">
                <a:solidFill>
                  <a:srgbClr val="800000"/>
                </a:solidFill>
                <a:latin typeface="+mj-lt"/>
              </a:rPr>
              <a:t>MEDICINE</a:t>
            </a:r>
          </a:p>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a:t>
            </a:r>
            <a:r>
              <a:rPr lang="en-GB" sz="3200" b="1">
                <a:solidFill>
                  <a:srgbClr val="800000"/>
                </a:solidFill>
                <a:latin typeface="+mj-lt"/>
              </a:rPr>
              <a:t>DOSE</a:t>
            </a:r>
          </a:p>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a:t>
            </a:r>
            <a:r>
              <a:rPr lang="en-GB" sz="3200" b="1">
                <a:solidFill>
                  <a:srgbClr val="800000"/>
                </a:solidFill>
                <a:latin typeface="+mj-lt"/>
              </a:rPr>
              <a:t>TIME</a:t>
            </a:r>
          </a:p>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a:t>
            </a:r>
            <a:r>
              <a:rPr lang="en-GB" sz="3200" b="1">
                <a:solidFill>
                  <a:srgbClr val="800000"/>
                </a:solidFill>
                <a:latin typeface="+mj-lt"/>
              </a:rPr>
              <a:t>ROUTE</a:t>
            </a:r>
          </a:p>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to </a:t>
            </a:r>
            <a:r>
              <a:rPr lang="en-GB" sz="3200" b="1">
                <a:solidFill>
                  <a:srgbClr val="800000"/>
                </a:solidFill>
                <a:latin typeface="+mj-lt"/>
              </a:rPr>
              <a:t>REFUSE</a:t>
            </a:r>
            <a:endParaRPr lang="en-GB" sz="3200" b="1">
              <a:latin typeface="+mj-lt"/>
            </a:endParaRPr>
          </a:p>
          <a:p>
            <a:pPr marL="274320" indent="-274320">
              <a:buClr>
                <a:schemeClr val="accent3"/>
              </a:buClr>
              <a:buFont typeface="Wingdings 2"/>
              <a:buChar char=""/>
              <a:defRPr/>
            </a:pPr>
            <a:endParaRPr lang="en-GB" sz="3200">
              <a:latin typeface="+mj-lt"/>
            </a:endParaRPr>
          </a:p>
        </p:txBody>
      </p:sp>
      <p:pic>
        <p:nvPicPr>
          <p:cNvPr id="2" name="Picture 52" descr="Lefuheal - Leflunomide 10mg / Leflunomide 20mg at ₹ 242/stripe | Leflnomide  in Mumbai | ID: 22178591873">
            <a:extLst>
              <a:ext uri="{FF2B5EF4-FFF2-40B4-BE49-F238E27FC236}">
                <a16:creationId xmlns:a16="http://schemas.microsoft.com/office/drawing/2014/main" id="{CD8BADEA-BC5C-E5AC-B2B8-848E8BBD4A4A}"/>
              </a:ext>
            </a:extLst>
          </p:cNvPr>
          <p:cNvPicPr>
            <a:picLocks noChangeAspect="1" noChangeArrowheads="1"/>
          </p:cNvPicPr>
          <p:nvPr/>
        </p:nvPicPr>
        <p:blipFill rotWithShape="1">
          <a:blip r:embed="rId34" cstate="email">
            <a:extLst>
              <a:ext uri="{BEBA8EAE-BF5A-486C-A8C5-ECC9F3942E4B}">
                <a14:imgProps xmlns:a14="http://schemas.microsoft.com/office/drawing/2010/main">
                  <a14:imgLayer r:embed="rId35">
                    <a14:imgEffect>
                      <a14:backgroundRemoval t="10000" b="90000" l="10000" r="90000">
                        <a14:foregroundMark x1="37100" y1="48300" x2="68400" y2="50500"/>
                        <a14:foregroundMark x1="64500" y1="48400" x2="83300" y2="51900"/>
                        <a14:foregroundMark x1="86000" y1="51000" x2="86000" y2="59400"/>
                        <a14:foregroundMark x1="86700" y1="50500" x2="87500" y2="58700"/>
                        <a14:foregroundMark x1="87500" y1="58700" x2="87300" y2="59000"/>
                        <a14:foregroundMark x1="37900" y1="69800" x2="78000" y2="67100"/>
                        <a14:foregroundMark x1="78000" y1="67100" x2="78300" y2="67100"/>
                        <a14:foregroundMark x1="85000" y1="69200" x2="86600" y2="69300"/>
                        <a14:foregroundMark x1="86100" y1="66800" x2="86600" y2="71400"/>
                        <a14:backgroundMark x1="20200" y1="25600" x2="20200" y2="63000"/>
                        <a14:backgroundMark x1="28100" y1="24900" x2="24700" y2="67600"/>
                      </a14:backgroundRemoval>
                    </a14:imgEffect>
                  </a14:imgLayer>
                </a14:imgProps>
              </a:ext>
              <a:ext uri="{28A0092B-C50C-407E-A947-70E740481C1C}">
                <a14:useLocalDpi xmlns:a14="http://schemas.microsoft.com/office/drawing/2010/main"/>
              </a:ext>
            </a:extLst>
          </a:blip>
          <a:srcRect l="28235" t="42727" r="10485" b="22684"/>
          <a:stretch/>
        </p:blipFill>
        <p:spPr bwMode="auto">
          <a:xfrm rot="21437030">
            <a:off x="2938900" y="5838766"/>
            <a:ext cx="1348005" cy="76086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6" name="Picture 52" descr="Lefuheal - Leflunomide 10mg / Leflunomide 20mg at ₹ 242/stripe | Leflnomide  in Mumbai | ID: 22178591873">
            <a:extLst>
              <a:ext uri="{FF2B5EF4-FFF2-40B4-BE49-F238E27FC236}">
                <a16:creationId xmlns:a16="http://schemas.microsoft.com/office/drawing/2014/main" id="{75E5C307-96B6-6E87-3A2C-014FEC7D82DC}"/>
              </a:ext>
            </a:extLst>
          </p:cNvPr>
          <p:cNvPicPr>
            <a:picLocks noChangeAspect="1" noChangeArrowheads="1"/>
          </p:cNvPicPr>
          <p:nvPr/>
        </p:nvPicPr>
        <p:blipFill rotWithShape="1">
          <a:blip r:embed="rId34" cstate="email">
            <a:extLst>
              <a:ext uri="{BEBA8EAE-BF5A-486C-A8C5-ECC9F3942E4B}">
                <a14:imgProps xmlns:a14="http://schemas.microsoft.com/office/drawing/2010/main">
                  <a14:imgLayer r:embed="rId35">
                    <a14:imgEffect>
                      <a14:backgroundRemoval t="10000" b="90000" l="10000" r="90000">
                        <a14:foregroundMark x1="37100" y1="48300" x2="68400" y2="50500"/>
                        <a14:foregroundMark x1="64500" y1="48400" x2="83300" y2="51900"/>
                        <a14:foregroundMark x1="86000" y1="51000" x2="86000" y2="59400"/>
                        <a14:foregroundMark x1="86700" y1="50500" x2="87500" y2="58700"/>
                        <a14:foregroundMark x1="87500" y1="58700" x2="87300" y2="59000"/>
                        <a14:foregroundMark x1="37900" y1="69800" x2="78000" y2="67100"/>
                        <a14:foregroundMark x1="78000" y1="67100" x2="78300" y2="67100"/>
                        <a14:foregroundMark x1="85000" y1="69200" x2="86600" y2="69300"/>
                        <a14:foregroundMark x1="86100" y1="66800" x2="86600" y2="71400"/>
                        <a14:backgroundMark x1="20200" y1="25600" x2="20200" y2="63000"/>
                        <a14:backgroundMark x1="28100" y1="24900" x2="24700" y2="67600"/>
                      </a14:backgroundRemoval>
                    </a14:imgEffect>
                  </a14:imgLayer>
                </a14:imgProps>
              </a:ext>
              <a:ext uri="{28A0092B-C50C-407E-A947-70E740481C1C}">
                <a14:useLocalDpi xmlns:a14="http://schemas.microsoft.com/office/drawing/2010/main"/>
              </a:ext>
            </a:extLst>
          </a:blip>
          <a:srcRect l="28235" t="42727" r="10485" b="22684"/>
          <a:stretch/>
        </p:blipFill>
        <p:spPr bwMode="auto">
          <a:xfrm rot="21437030">
            <a:off x="2931000" y="5838766"/>
            <a:ext cx="1348005" cy="760869"/>
          </a:xfrm>
          <a:prstGeom prst="rect">
            <a:avLst/>
          </a:prstGeom>
          <a:noFill/>
          <a:ln>
            <a:noFill/>
          </a:ln>
          <a:effectLst>
            <a:glow rad="228600">
              <a:srgbClr val="FF0000">
                <a:alpha val="40000"/>
              </a:srgb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7" name="Picture 30" descr="Senior man rejecting someone showing a gesture of disgust. | Premium Photo">
            <a:extLst>
              <a:ext uri="{FF2B5EF4-FFF2-40B4-BE49-F238E27FC236}">
                <a16:creationId xmlns:a16="http://schemas.microsoft.com/office/drawing/2014/main" id="{D338DEC9-7E9A-7398-3004-FFD0402AE4C5}"/>
              </a:ext>
            </a:extLst>
          </p:cNvPr>
          <p:cNvPicPr>
            <a:picLocks noChangeAspect="1" noChangeArrowheads="1"/>
          </p:cNvPicPr>
          <p:nvPr/>
        </p:nvPicPr>
        <p:blipFill rotWithShape="1">
          <a:blip r:embed="rId36">
            <a:clrChange>
              <a:clrFrom>
                <a:srgbClr val="FCFCFC"/>
              </a:clrFrom>
              <a:clrTo>
                <a:srgbClr val="FCFCFC">
                  <a:alpha val="0"/>
                </a:srgbClr>
              </a:clrTo>
            </a:clrChange>
            <a:extLst>
              <a:ext uri="{BEBA8EAE-BF5A-486C-A8C5-ECC9F3942E4B}">
                <a14:imgProps xmlns:a14="http://schemas.microsoft.com/office/drawing/2010/main">
                  <a14:imgLayer r:embed="rId6">
                    <a14:imgEffect>
                      <a14:backgroundRemoval t="5516" b="98082" l="9585" r="89617">
                        <a14:foregroundMark x1="49840" y1="10072" x2="47604" y2="20863"/>
                        <a14:foregroundMark x1="52716" y1="5516" x2="54153" y2="5516"/>
                        <a14:foregroundMark x1="52882" y1="49968" x2="54606" y2="51108"/>
                        <a14:foregroundMark x1="44409" y1="44365" x2="47162" y2="46185"/>
                        <a14:foregroundMark x1="62721" y1="50298" x2="62973" y2="51699"/>
                        <a14:foregroundMark x1="33880" y1="48585" x2="31949" y2="49400"/>
                        <a14:foregroundMark x1="42173" y1="45084" x2="38332" y2="46705"/>
                        <a14:foregroundMark x1="25799" y1="73329" x2="25559" y2="74101"/>
                        <a14:foregroundMark x1="27045" y1="62859" x2="27120" y2="62441"/>
                        <a14:foregroundMark x1="43291" y1="40767" x2="34984" y2="44844"/>
                        <a14:foregroundMark x1="34984" y1="44844" x2="31655" y2="50367"/>
                        <a14:foregroundMark x1="48440" y1="92284" x2="48882" y2="94724"/>
                        <a14:foregroundMark x1="36943" y1="92924" x2="36581" y2="98082"/>
                        <a14:foregroundMark x1="39456" y1="57074" x2="38065" y2="76916"/>
                        <a14:foregroundMark x1="39591" y1="55156" x2="39456" y2="57074"/>
                        <a14:foregroundMark x1="39658" y1="54197" x2="39591" y2="55156"/>
                        <a14:foregroundMark x1="39675" y1="53957" x2="39658" y2="54197"/>
                        <a14:foregroundMark x1="39688" y1="53770" x2="39675" y2="53957"/>
                        <a14:foregroundMark x1="68246" y1="59233" x2="68439" y2="60141"/>
                        <a14:foregroundMark x1="69256" y1="57628" x2="69774" y2="59396"/>
                        <a14:foregroundMark x1="66773" y1="49161" x2="67429" y2="51399"/>
                        <a14:foregroundMark x1="64058" y1="46043" x2="67252" y2="49880"/>
                        <a14:foregroundMark x1="71048" y1="78384" x2="71246" y2="79616"/>
                        <a14:backgroundMark x1="71460" y1="52497" x2="72684" y2="54436"/>
                        <a14:backgroundMark x1="64058" y1="40767" x2="65859" y2="43620"/>
                        <a14:backgroundMark x1="72684" y1="54436" x2="73642" y2="57794"/>
                        <a14:backgroundMark x1="68051" y1="94724" x2="72524" y2="97602"/>
                        <a14:backgroundMark x1="72204" y1="62590" x2="74441" y2="70504"/>
                        <a14:backgroundMark x1="70927" y1="58753" x2="75719" y2="77218"/>
                        <a14:backgroundMark x1="30351" y1="57794" x2="30351" y2="57794"/>
                        <a14:backgroundMark x1="31150" y1="58034" x2="28914" y2="64508"/>
                        <a14:backgroundMark x1="30192" y1="65468" x2="29393" y2="70264"/>
                        <a14:backgroundMark x1="28275" y1="64269" x2="26837" y2="71463"/>
                        <a14:backgroundMark x1="27157" y1="69065" x2="26358" y2="72662"/>
                        <a14:backgroundMark x1="29872" y1="55635" x2="27316" y2="62590"/>
                        <a14:backgroundMark x1="32907" y1="51559" x2="28914" y2="59712"/>
                        <a14:backgroundMark x1="35463" y1="55875" x2="36102" y2="52278"/>
                        <a14:backgroundMark x1="39137" y1="53477" x2="40415" y2="51079"/>
                        <a14:backgroundMark x1="44249" y1="61391" x2="47923" y2="54436"/>
                        <a14:backgroundMark x1="47125" y1="61391" x2="49681" y2="65707"/>
                        <a14:backgroundMark x1="57987" y1="54436" x2="58466" y2="57554"/>
                        <a14:backgroundMark x1="59904" y1="63789" x2="59904" y2="63789"/>
                        <a14:backgroundMark x1="61182" y1="54676" x2="62780" y2="55875"/>
                        <a14:backgroundMark x1="63738" y1="64029" x2="63259" y2="55635"/>
                        <a14:backgroundMark x1="66613" y1="70024" x2="66613" y2="59712"/>
                        <a14:backgroundMark x1="69489" y1="62350" x2="70927" y2="70024"/>
                        <a14:backgroundMark x1="66294" y1="70983" x2="72204" y2="74341"/>
                        <a14:backgroundMark x1="68371" y1="76978" x2="71725" y2="76739"/>
                        <a14:backgroundMark x1="66933" y1="72422" x2="66773" y2="77218"/>
                        <a14:backgroundMark x1="48403" y1="66427" x2="46006" y2="82494"/>
                        <a14:backgroundMark x1="43291" y1="74580" x2="43770" y2="87050"/>
                        <a14:backgroundMark x1="39936" y1="78657" x2="40895" y2="88969"/>
                        <a14:backgroundMark x1="46166" y1="85372" x2="48403" y2="89209"/>
                        <a14:backgroundMark x1="36422" y1="88489" x2="49681" y2="89448"/>
                        <a14:backgroundMark x1="38019" y1="78417" x2="38019" y2="78417"/>
                        <a14:backgroundMark x1="37859" y1="79137" x2="37859" y2="79856"/>
                        <a14:backgroundMark x1="37859" y1="78177" x2="38179" y2="79616"/>
                        <a14:backgroundMark x1="38498" y1="77938" x2="37859" y2="77938"/>
                        <a14:backgroundMark x1="38978" y1="55156" x2="38978" y2="55156"/>
                        <a14:backgroundMark x1="39297" y1="54197" x2="39297" y2="54197"/>
                        <a14:backgroundMark x1="39776" y1="53957" x2="39776" y2="53957"/>
                        <a14:backgroundMark x1="26837" y1="62830" x2="26198" y2="73141"/>
                        <a14:backgroundMark x1="26198" y1="73141" x2="25719" y2="73141"/>
                        <a14:backgroundMark x1="35304" y1="50360" x2="36262" y2="50600"/>
                        <a14:backgroundMark x1="32907" y1="50839" x2="38818" y2="51079"/>
                        <a14:backgroundMark x1="41693" y1="50600" x2="50479" y2="50360"/>
                        <a14:backgroundMark x1="50479" y1="50360" x2="52716" y2="50360"/>
                        <a14:backgroundMark x1="38019" y1="57074" x2="38019" y2="57074"/>
                        <a14:backgroundMark x1="39617" y1="53717" x2="39617" y2="53717"/>
                        <a14:backgroundMark x1="55751" y1="51799" x2="62300" y2="51319"/>
                        <a14:backgroundMark x1="54313" y1="51799" x2="61182" y2="51799"/>
                        <a14:backgroundMark x1="61182" y1="51799" x2="61661" y2="52038"/>
                        <a14:backgroundMark x1="63738" y1="53957" x2="68850" y2="58273"/>
                        <a14:backgroundMark x1="66773" y1="53477" x2="66773" y2="53477"/>
                        <a14:backgroundMark x1="66933" y1="52998" x2="67572" y2="55635"/>
                      </a14:backgroundRemoval>
                    </a14:imgEffect>
                  </a14:imgLayer>
                </a14:imgProps>
              </a:ext>
              <a:ext uri="{28A0092B-C50C-407E-A947-70E740481C1C}">
                <a14:useLocalDpi xmlns:a14="http://schemas.microsoft.com/office/drawing/2010/main"/>
              </a:ext>
            </a:extLst>
          </a:blip>
          <a:srcRect l="51253" t="52296" r="34076" b="16652"/>
          <a:stretch/>
        </p:blipFill>
        <p:spPr bwMode="auto">
          <a:xfrm>
            <a:off x="3477887" y="3634851"/>
            <a:ext cx="1091894" cy="1539544"/>
          </a:xfrm>
          <a:prstGeom prst="rect">
            <a:avLst/>
          </a:prstGeom>
          <a:noFill/>
          <a:ln>
            <a:noFill/>
          </a:ln>
          <a:effectLst>
            <a:glow rad="228600">
              <a:srgbClr val="FF0000">
                <a:alpha val="40000"/>
              </a:srgbClr>
            </a:glow>
          </a:effectLst>
          <a:extLst>
            <a:ext uri="{909E8E84-426E-40DD-AFC4-6F175D3DCCD1}">
              <a14:hiddenFill xmlns:a14="http://schemas.microsoft.com/office/drawing/2010/main">
                <a:solidFill>
                  <a:srgbClr val="FFFFFF"/>
                </a:solidFill>
              </a14:hiddenFill>
            </a:ext>
          </a:extLst>
        </p:spPr>
      </p:pic>
      <p:pic>
        <p:nvPicPr>
          <p:cNvPr id="18" name="Picture 30" descr="Senior man rejecting someone showing a gesture of disgust. | Premium Photo">
            <a:extLst>
              <a:ext uri="{FF2B5EF4-FFF2-40B4-BE49-F238E27FC236}">
                <a16:creationId xmlns:a16="http://schemas.microsoft.com/office/drawing/2014/main" id="{72219E74-560B-644A-E25C-B507D83693F9}"/>
              </a:ext>
            </a:extLst>
          </p:cNvPr>
          <p:cNvPicPr>
            <a:picLocks noChangeAspect="1" noChangeArrowheads="1"/>
          </p:cNvPicPr>
          <p:nvPr/>
        </p:nvPicPr>
        <p:blipFill rotWithShape="1">
          <a:blip r:embed="rId37">
            <a:clrChange>
              <a:clrFrom>
                <a:srgbClr val="FCFCFC"/>
              </a:clrFrom>
              <a:clrTo>
                <a:srgbClr val="FCFCFC">
                  <a:alpha val="0"/>
                </a:srgbClr>
              </a:clrTo>
            </a:clrChange>
            <a:extLst>
              <a:ext uri="{BEBA8EAE-BF5A-486C-A8C5-ECC9F3942E4B}">
                <a14:imgProps xmlns:a14="http://schemas.microsoft.com/office/drawing/2010/main">
                  <a14:imgLayer r:embed="rId6">
                    <a14:imgEffect>
                      <a14:backgroundRemoval t="5516" b="98082" l="9585" r="89617">
                        <a14:foregroundMark x1="49840" y1="10072" x2="47604" y2="20863"/>
                        <a14:foregroundMark x1="52716" y1="5516" x2="54153" y2="5516"/>
                        <a14:foregroundMark x1="52882" y1="49968" x2="54606" y2="51108"/>
                        <a14:foregroundMark x1="44409" y1="44365" x2="47162" y2="46185"/>
                        <a14:foregroundMark x1="62721" y1="50298" x2="62973" y2="51699"/>
                        <a14:foregroundMark x1="33880" y1="48585" x2="31949" y2="49400"/>
                        <a14:foregroundMark x1="42173" y1="45084" x2="38332" y2="46705"/>
                        <a14:foregroundMark x1="25799" y1="73329" x2="25559" y2="74101"/>
                        <a14:foregroundMark x1="27045" y1="62859" x2="27120" y2="62441"/>
                        <a14:foregroundMark x1="43291" y1="40767" x2="34984" y2="44844"/>
                        <a14:foregroundMark x1="34984" y1="44844" x2="31655" y2="50367"/>
                        <a14:foregroundMark x1="48440" y1="92284" x2="48882" y2="94724"/>
                        <a14:foregroundMark x1="36943" y1="92924" x2="36581" y2="98082"/>
                        <a14:foregroundMark x1="39456" y1="57074" x2="38065" y2="76916"/>
                        <a14:foregroundMark x1="39591" y1="55156" x2="39456" y2="57074"/>
                        <a14:foregroundMark x1="39658" y1="54197" x2="39591" y2="55156"/>
                        <a14:foregroundMark x1="39675" y1="53957" x2="39658" y2="54197"/>
                        <a14:foregroundMark x1="39688" y1="53770" x2="39675" y2="53957"/>
                        <a14:foregroundMark x1="68246" y1="59233" x2="68439" y2="60141"/>
                        <a14:foregroundMark x1="69256" y1="57628" x2="69774" y2="59396"/>
                        <a14:foregroundMark x1="66773" y1="49161" x2="67429" y2="51399"/>
                        <a14:foregroundMark x1="64058" y1="46043" x2="67252" y2="49880"/>
                        <a14:foregroundMark x1="71048" y1="78384" x2="71246" y2="79616"/>
                        <a14:backgroundMark x1="71460" y1="52497" x2="72684" y2="54436"/>
                        <a14:backgroundMark x1="64058" y1="40767" x2="65859" y2="43620"/>
                        <a14:backgroundMark x1="72684" y1="54436" x2="73642" y2="57794"/>
                        <a14:backgroundMark x1="68051" y1="94724" x2="72524" y2="97602"/>
                        <a14:backgroundMark x1="72204" y1="62590" x2="74441" y2="70504"/>
                        <a14:backgroundMark x1="70927" y1="58753" x2="75719" y2="77218"/>
                        <a14:backgroundMark x1="30351" y1="57794" x2="30351" y2="57794"/>
                        <a14:backgroundMark x1="31150" y1="58034" x2="28914" y2="64508"/>
                        <a14:backgroundMark x1="30192" y1="65468" x2="29393" y2="70264"/>
                        <a14:backgroundMark x1="28275" y1="64269" x2="26837" y2="71463"/>
                        <a14:backgroundMark x1="27157" y1="69065" x2="26358" y2="72662"/>
                        <a14:backgroundMark x1="29872" y1="55635" x2="27316" y2="62590"/>
                        <a14:backgroundMark x1="32907" y1="51559" x2="28914" y2="59712"/>
                        <a14:backgroundMark x1="35463" y1="55875" x2="36102" y2="52278"/>
                        <a14:backgroundMark x1="39137" y1="53477" x2="40415" y2="51079"/>
                        <a14:backgroundMark x1="44249" y1="61391" x2="47923" y2="54436"/>
                        <a14:backgroundMark x1="47125" y1="61391" x2="49681" y2="65707"/>
                        <a14:backgroundMark x1="57987" y1="54436" x2="58466" y2="57554"/>
                        <a14:backgroundMark x1="59904" y1="63789" x2="59904" y2="63789"/>
                        <a14:backgroundMark x1="61182" y1="54676" x2="62780" y2="55875"/>
                        <a14:backgroundMark x1="63738" y1="64029" x2="63259" y2="55635"/>
                        <a14:backgroundMark x1="66613" y1="70024" x2="66613" y2="59712"/>
                        <a14:backgroundMark x1="69489" y1="62350" x2="70927" y2="70024"/>
                        <a14:backgroundMark x1="66294" y1="70983" x2="72204" y2="74341"/>
                        <a14:backgroundMark x1="68371" y1="76978" x2="71725" y2="76739"/>
                        <a14:backgroundMark x1="66933" y1="72422" x2="66773" y2="77218"/>
                        <a14:backgroundMark x1="48403" y1="66427" x2="46006" y2="82494"/>
                        <a14:backgroundMark x1="43291" y1="74580" x2="43770" y2="87050"/>
                        <a14:backgroundMark x1="39936" y1="78657" x2="40895" y2="88969"/>
                        <a14:backgroundMark x1="46166" y1="85372" x2="48403" y2="89209"/>
                        <a14:backgroundMark x1="36422" y1="88489" x2="49681" y2="89448"/>
                        <a14:backgroundMark x1="38019" y1="78417" x2="38019" y2="78417"/>
                        <a14:backgroundMark x1="37859" y1="79137" x2="37859" y2="79856"/>
                        <a14:backgroundMark x1="37859" y1="78177" x2="38179" y2="79616"/>
                        <a14:backgroundMark x1="38498" y1="77938" x2="37859" y2="77938"/>
                        <a14:backgroundMark x1="38978" y1="55156" x2="38978" y2="55156"/>
                        <a14:backgroundMark x1="39297" y1="54197" x2="39297" y2="54197"/>
                        <a14:backgroundMark x1="39776" y1="53957" x2="39776" y2="53957"/>
                        <a14:backgroundMark x1="26837" y1="62830" x2="26198" y2="73141"/>
                        <a14:backgroundMark x1="26198" y1="73141" x2="25719" y2="73141"/>
                        <a14:backgroundMark x1="35304" y1="50360" x2="36262" y2="50600"/>
                        <a14:backgroundMark x1="32907" y1="50839" x2="38818" y2="51079"/>
                        <a14:backgroundMark x1="41693" y1="50600" x2="50479" y2="50360"/>
                        <a14:backgroundMark x1="50479" y1="50360" x2="52716" y2="50360"/>
                        <a14:backgroundMark x1="38019" y1="57074" x2="38019" y2="57074"/>
                        <a14:backgroundMark x1="39617" y1="53717" x2="39617" y2="53717"/>
                        <a14:backgroundMark x1="55751" y1="51799" x2="62300" y2="51319"/>
                        <a14:backgroundMark x1="54313" y1="51799" x2="61182" y2="51799"/>
                        <a14:backgroundMark x1="61182" y1="51799" x2="61661" y2="52038"/>
                        <a14:backgroundMark x1="63738" y1="53957" x2="68850" y2="58273"/>
                      </a14:backgroundRemoval>
                    </a14:imgEffect>
                  </a14:imgLayer>
                </a14:imgProps>
              </a:ext>
              <a:ext uri="{28A0092B-C50C-407E-A947-70E740481C1C}">
                <a14:useLocalDpi xmlns:a14="http://schemas.microsoft.com/office/drawing/2010/main"/>
              </a:ext>
            </a:extLst>
          </a:blip>
          <a:srcRect l="31252" t="51099" r="53071" b="20936"/>
          <a:stretch/>
        </p:blipFill>
        <p:spPr bwMode="auto">
          <a:xfrm>
            <a:off x="1981467" y="3590906"/>
            <a:ext cx="1166740" cy="1386348"/>
          </a:xfrm>
          <a:prstGeom prst="rect">
            <a:avLst/>
          </a:prstGeom>
          <a:noFill/>
          <a:ln>
            <a:noFill/>
          </a:ln>
          <a:effectLst>
            <a:glow rad="228600">
              <a:srgbClr val="FF0000">
                <a:alpha val="40000"/>
              </a:srgbClr>
            </a:glow>
          </a:effectLst>
          <a:extLst>
            <a:ext uri="{909E8E84-426E-40DD-AFC4-6F175D3DCCD1}">
              <a14:hiddenFill xmlns:a14="http://schemas.microsoft.com/office/drawing/2010/main">
                <a:solidFill>
                  <a:srgbClr val="FFFFFF"/>
                </a:solidFill>
              </a14:hiddenFill>
            </a:ext>
          </a:extLst>
        </p:spPr>
      </p:pic>
      <p:pic>
        <p:nvPicPr>
          <p:cNvPr id="22" name="Picture 30" descr="Senior man rejecting someone showing a gesture of disgust. | Premium Photo">
            <a:extLst>
              <a:ext uri="{FF2B5EF4-FFF2-40B4-BE49-F238E27FC236}">
                <a16:creationId xmlns:a16="http://schemas.microsoft.com/office/drawing/2014/main" id="{E759FC0D-E796-529E-08E8-ACF1A9C2EC2F}"/>
              </a:ext>
            </a:extLst>
          </p:cNvPr>
          <p:cNvPicPr>
            <a:picLocks noChangeAspect="1" noChangeArrowheads="1"/>
          </p:cNvPicPr>
          <p:nvPr/>
        </p:nvPicPr>
        <p:blipFill rotWithShape="1">
          <a:blip r:embed="rId5">
            <a:clrChange>
              <a:clrFrom>
                <a:srgbClr val="FCFCFC"/>
              </a:clrFrom>
              <a:clrTo>
                <a:srgbClr val="FCFCFC">
                  <a:alpha val="0"/>
                </a:srgbClr>
              </a:clrTo>
            </a:clrChange>
            <a:extLst>
              <a:ext uri="{BEBA8EAE-BF5A-486C-A8C5-ECC9F3942E4B}">
                <a14:imgProps xmlns:a14="http://schemas.microsoft.com/office/drawing/2010/main">
                  <a14:imgLayer r:embed="rId6">
                    <a14:imgEffect>
                      <a14:backgroundRemoval t="5516" b="98082" l="9585" r="89617">
                        <a14:foregroundMark x1="49840" y1="10072" x2="47604" y2="20863"/>
                        <a14:foregroundMark x1="52716" y1="5516" x2="54153" y2="5516"/>
                        <a14:foregroundMark x1="44409" y1="44365" x2="57827" y2="53237"/>
                        <a14:foregroundMark x1="57827" y1="53237" x2="61661" y2="51559"/>
                        <a14:foregroundMark x1="62300" y1="47962" x2="63898" y2="56835"/>
                        <a14:foregroundMark x1="42173" y1="45084" x2="31949" y2="49400"/>
                        <a14:foregroundMark x1="30671" y1="53477" x2="30192" y2="68825"/>
                        <a14:foregroundMark x1="30511" y1="59472" x2="27636" y2="71223"/>
                        <a14:foregroundMark x1="27636" y1="71223" x2="27636" y2="71223"/>
                        <a14:foregroundMark x1="26677" y1="70504" x2="25559" y2="74101"/>
                        <a14:foregroundMark x1="35144" y1="48441" x2="27955" y2="57794"/>
                        <a14:foregroundMark x1="27955" y1="57794" x2="25240" y2="72902"/>
                        <a14:foregroundMark x1="43291" y1="40767" x2="34984" y2="44844"/>
                        <a14:foregroundMark x1="34984" y1="44844" x2="28914" y2="54916"/>
                        <a14:foregroundMark x1="28914" y1="54916" x2="27796" y2="59233"/>
                        <a14:foregroundMark x1="44888" y1="72662" x2="48882" y2="94724"/>
                        <a14:foregroundMark x1="39776" y1="52518" x2="36581" y2="98082"/>
                        <a14:foregroundMark x1="66613" y1="51559" x2="68439" y2="60141"/>
                        <a14:foregroundMark x1="66773" y1="49161" x2="69774" y2="59396"/>
                        <a14:foregroundMark x1="64058" y1="46043" x2="67252" y2="49880"/>
                        <a14:foregroundMark x1="69010" y1="65707" x2="71246" y2="79616"/>
                        <a14:backgroundMark x1="71460" y1="52497" x2="72684" y2="54436"/>
                        <a14:backgroundMark x1="64058" y1="40767" x2="65859" y2="43620"/>
                        <a14:backgroundMark x1="72684" y1="54436" x2="73642" y2="57794"/>
                        <a14:backgroundMark x1="68051" y1="94724" x2="72524" y2="97602"/>
                        <a14:backgroundMark x1="72204" y1="62590" x2="74441" y2="70504"/>
                        <a14:backgroundMark x1="70927" y1="58753" x2="75719" y2="77218"/>
                      </a14:backgroundRemoval>
                    </a14:imgEffect>
                  </a14:imgLayer>
                </a14:imgProps>
              </a:ext>
              <a:ext uri="{28A0092B-C50C-407E-A947-70E740481C1C}">
                <a14:useLocalDpi xmlns:a14="http://schemas.microsoft.com/office/drawing/2010/main"/>
              </a:ext>
            </a:extLst>
          </a:blip>
          <a:srcRect b="5253"/>
          <a:stretch/>
        </p:blipFill>
        <p:spPr bwMode="auto">
          <a:xfrm>
            <a:off x="-347001" y="1043086"/>
            <a:ext cx="7442588" cy="4697329"/>
          </a:xfrm>
          <a:prstGeom prst="rect">
            <a:avLst/>
          </a:prstGeom>
          <a:noFill/>
          <a:ln>
            <a:noFill/>
          </a:ln>
          <a:effectLst>
            <a:glow rad="228600">
              <a:srgbClr val="FF0000">
                <a:alpha val="40000"/>
              </a:srgbClr>
            </a:glow>
          </a:effectLst>
          <a:extLst>
            <a:ext uri="{909E8E84-426E-40DD-AFC4-6F175D3DCCD1}">
              <a14:hiddenFill xmlns:a14="http://schemas.microsoft.com/office/drawing/2010/main">
                <a:solidFill>
                  <a:srgbClr val="FFFFFF"/>
                </a:solidFill>
              </a14:hiddenFill>
            </a:ext>
          </a:extLst>
        </p:spPr>
      </p:pic>
      <p:pic>
        <p:nvPicPr>
          <p:cNvPr id="23" name="Picture 24" descr="Clock png images | PNGEgg">
            <a:extLst>
              <a:ext uri="{FF2B5EF4-FFF2-40B4-BE49-F238E27FC236}">
                <a16:creationId xmlns:a16="http://schemas.microsoft.com/office/drawing/2014/main" id="{274581FB-88DA-3151-3D9C-A7F00DD9872F}"/>
              </a:ext>
            </a:extLst>
          </p:cNvPr>
          <p:cNvPicPr>
            <a:picLocks noChangeAspect="1" noChangeArrowheads="1"/>
          </p:cNvPicPr>
          <p:nvPr/>
        </p:nvPicPr>
        <p:blipFill rotWithShape="1">
          <a:blip r:embed="rId9" cstate="email">
            <a:clrChange>
              <a:clrFrom>
                <a:srgbClr val="FCFCFC"/>
              </a:clrFrom>
              <a:clrTo>
                <a:srgbClr val="FCFCFC">
                  <a:alpha val="0"/>
                </a:srgbClr>
              </a:clrTo>
            </a:clrChange>
            <a:extLst>
              <a:ext uri="{28A0092B-C50C-407E-A947-70E740481C1C}">
                <a14:useLocalDpi xmlns:a14="http://schemas.microsoft.com/office/drawing/2010/main"/>
              </a:ext>
            </a:extLst>
          </a:blip>
          <a:srcRect l="4943" t="3280" r="4413" b="4051"/>
          <a:stretch/>
        </p:blipFill>
        <p:spPr bwMode="auto">
          <a:xfrm>
            <a:off x="567690" y="902221"/>
            <a:ext cx="1246075" cy="1273921"/>
          </a:xfrm>
          <a:prstGeom prst="flowChartConnector">
            <a:avLst/>
          </a:prstGeom>
          <a:noFill/>
          <a:ln>
            <a:noFill/>
          </a:ln>
          <a:effectLst>
            <a:glow rad="228600">
              <a:srgbClr val="FF0000">
                <a:alpha val="40000"/>
              </a:srgbClr>
            </a:glow>
          </a:effectLst>
          <a:extLst>
            <a:ext uri="{909E8E84-426E-40DD-AFC4-6F175D3DCCD1}">
              <a14:hiddenFill xmlns:a14="http://schemas.microsoft.com/office/drawing/2010/main">
                <a:solidFill>
                  <a:srgbClr val="FFFFFF"/>
                </a:solidFill>
              </a14:hiddenFill>
            </a:ext>
          </a:extLst>
        </p:spPr>
      </p:pic>
      <p:pic>
        <p:nvPicPr>
          <p:cNvPr id="20" name="Picture 2" descr="Oramorph 10mg/5mls 300ml for Sale - WellNess Pharmacy without prescription">
            <a:extLst>
              <a:ext uri="{FF2B5EF4-FFF2-40B4-BE49-F238E27FC236}">
                <a16:creationId xmlns:a16="http://schemas.microsoft.com/office/drawing/2014/main" id="{0134BCC4-E20C-9D44-7CA2-684EA66B39BF}"/>
              </a:ext>
            </a:extLst>
          </p:cNvPr>
          <p:cNvPicPr>
            <a:picLocks noChangeAspect="1" noChangeArrowheads="1"/>
          </p:cNvPicPr>
          <p:nvPr/>
        </p:nvPicPr>
        <p:blipFill rotWithShape="1">
          <a:blip r:embed="rId38" cstate="email">
            <a:extLst>
              <a:ext uri="{BEBA8EAE-BF5A-486C-A8C5-ECC9F3942E4B}">
                <a14:imgProps xmlns:a14="http://schemas.microsoft.com/office/drawing/2010/main">
                  <a14:imgLayer r:embed="rId39">
                    <a14:imgEffect>
                      <a14:backgroundRemoval t="10000" b="90000" l="10000" r="90000">
                        <a14:backgroundMark x1="69141" y1="44043" x2="79297" y2="59766"/>
                        <a14:backgroundMark x1="69141" y1="61816" x2="74219" y2="82031"/>
                        <a14:backgroundMark x1="64063" y1="63281" x2="66797" y2="76758"/>
                        <a14:backgroundMark x1="63867" y1="81152" x2="63867" y2="91309"/>
                        <a14:backgroundMark x1="59668" y1="86914" x2="59668" y2="86914"/>
                        <a14:backgroundMark x1="57617" y1="87891" x2="59668" y2="86719"/>
                        <a14:backgroundMark x1="56348" y1="87793" x2="56348" y2="87793"/>
                      </a14:backgroundRemoval>
                    </a14:imgEffect>
                  </a14:imgLayer>
                </a14:imgProps>
              </a:ext>
              <a:ext uri="{28A0092B-C50C-407E-A947-70E740481C1C}">
                <a14:useLocalDpi xmlns:a14="http://schemas.microsoft.com/office/drawing/2010/main"/>
              </a:ext>
            </a:extLst>
          </a:blip>
          <a:srcRect l="38030" t="13463" r="38183" b="10275"/>
          <a:stretch/>
        </p:blipFill>
        <p:spPr bwMode="auto">
          <a:xfrm flipH="1">
            <a:off x="4507054" y="4977254"/>
            <a:ext cx="632049" cy="1858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 descr="Oramorph 10mg/5mls 300ml for Sale - WellNess Pharmacy without prescription">
            <a:extLst>
              <a:ext uri="{FF2B5EF4-FFF2-40B4-BE49-F238E27FC236}">
                <a16:creationId xmlns:a16="http://schemas.microsoft.com/office/drawing/2014/main" id="{3B10BB45-E78C-114F-3BA9-2351D9C12433}"/>
              </a:ext>
            </a:extLst>
          </p:cNvPr>
          <p:cNvPicPr>
            <a:picLocks noChangeAspect="1" noChangeArrowheads="1"/>
          </p:cNvPicPr>
          <p:nvPr/>
        </p:nvPicPr>
        <p:blipFill rotWithShape="1">
          <a:blip r:embed="rId38" cstate="email">
            <a:extLst>
              <a:ext uri="{BEBA8EAE-BF5A-486C-A8C5-ECC9F3942E4B}">
                <a14:imgProps xmlns:a14="http://schemas.microsoft.com/office/drawing/2010/main">
                  <a14:imgLayer r:embed="rId39">
                    <a14:imgEffect>
                      <a14:backgroundRemoval t="10000" b="90000" l="10000" r="90000">
                        <a14:backgroundMark x1="69141" y1="44043" x2="79297" y2="59766"/>
                        <a14:backgroundMark x1="69141" y1="61816" x2="74219" y2="82031"/>
                        <a14:backgroundMark x1="64063" y1="63281" x2="66797" y2="76758"/>
                        <a14:backgroundMark x1="63867" y1="81152" x2="63867" y2="91309"/>
                        <a14:backgroundMark x1="59668" y1="86914" x2="59668" y2="86914"/>
                        <a14:backgroundMark x1="57617" y1="87891" x2="59668" y2="86719"/>
                        <a14:backgroundMark x1="56348" y1="87793" x2="56348" y2="87793"/>
                      </a14:backgroundRemoval>
                    </a14:imgEffect>
                  </a14:imgLayer>
                </a14:imgProps>
              </a:ext>
              <a:ext uri="{28A0092B-C50C-407E-A947-70E740481C1C}">
                <a14:useLocalDpi xmlns:a14="http://schemas.microsoft.com/office/drawing/2010/main"/>
              </a:ext>
            </a:extLst>
          </a:blip>
          <a:srcRect l="38030" t="13463" r="38183" b="10275"/>
          <a:stretch/>
        </p:blipFill>
        <p:spPr bwMode="auto">
          <a:xfrm>
            <a:off x="4508767" y="4968126"/>
            <a:ext cx="632049" cy="1858567"/>
          </a:xfrm>
          <a:prstGeom prst="rect">
            <a:avLst/>
          </a:prstGeom>
          <a:ln>
            <a:noFill/>
          </a:ln>
          <a:effectLst>
            <a:glow rad="228600">
              <a:srgbClr val="FF0000">
                <a:alpha val="40000"/>
              </a:srgb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Transparent Water PNG Transparent, Transparent Glass Of Water, Glass Of  Water Clipart, Transparent, Glass PNG Image For Free Download">
            <a:extLst>
              <a:ext uri="{FF2B5EF4-FFF2-40B4-BE49-F238E27FC236}">
                <a16:creationId xmlns:a16="http://schemas.microsoft.com/office/drawing/2014/main" id="{0EF22104-297F-D604-0254-002C9363D175}"/>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341902" y="5191263"/>
            <a:ext cx="1446494" cy="1446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Transparent Water PNG Transparent, Transparent Glass Of Water, Glass Of  Water Clipart, Transparent, Glass PNG Image For Free Download">
            <a:extLst>
              <a:ext uri="{FF2B5EF4-FFF2-40B4-BE49-F238E27FC236}">
                <a16:creationId xmlns:a16="http://schemas.microsoft.com/office/drawing/2014/main" id="{08CBBDE8-63C3-EA48-491B-86CC719136E0}"/>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356180" y="5190949"/>
            <a:ext cx="1446494" cy="1446494"/>
          </a:xfrm>
          <a:prstGeom prst="rect">
            <a:avLst/>
          </a:prstGeom>
          <a:ln>
            <a:noFill/>
          </a:ln>
          <a:effectLst>
            <a:glow rad="228600">
              <a:srgbClr val="FF0000">
                <a:alpha val="40000"/>
              </a:srgb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FDB6347-3D88-419F-2838-D46E773AEBC8}"/>
              </a:ext>
            </a:extLst>
          </p:cNvPr>
          <p:cNvSpPr txBox="1">
            <a:spLocks/>
          </p:cNvSpPr>
          <p:nvPr/>
        </p:nvSpPr>
        <p:spPr>
          <a:xfrm>
            <a:off x="838200" y="22179"/>
            <a:ext cx="10451099" cy="13216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t>The 6 Rights of Safe Medicines Administration</a:t>
            </a:r>
          </a:p>
        </p:txBody>
      </p:sp>
      <p:sp>
        <p:nvSpPr>
          <p:cNvPr id="9" name="TextBox 8">
            <a:extLst>
              <a:ext uri="{FF2B5EF4-FFF2-40B4-BE49-F238E27FC236}">
                <a16:creationId xmlns:a16="http://schemas.microsoft.com/office/drawing/2014/main" id="{6718BE3F-70FE-B679-1D57-328F990FA43D}"/>
              </a:ext>
            </a:extLst>
          </p:cNvPr>
          <p:cNvSpPr txBox="1"/>
          <p:nvPr/>
        </p:nvSpPr>
        <p:spPr>
          <a:xfrm>
            <a:off x="6940516" y="5656154"/>
            <a:ext cx="9157646" cy="584775"/>
          </a:xfrm>
          <a:prstGeom prst="rect">
            <a:avLst/>
          </a:prstGeom>
          <a:noFill/>
        </p:spPr>
        <p:txBody>
          <a:bodyPr wrap="square">
            <a:spAutoFit/>
          </a:bodyPr>
          <a:lstStyle/>
          <a:p>
            <a:pPr marL="274320" indent="-274320">
              <a:buClr>
                <a:schemeClr val="accent3"/>
              </a:buClr>
              <a:buFont typeface="Wingdings 2"/>
              <a:buChar char=""/>
              <a:defRPr/>
            </a:pPr>
            <a:r>
              <a:rPr lang="en-GB" sz="3200" b="1">
                <a:solidFill>
                  <a:srgbClr val="FF0000"/>
                </a:solidFill>
                <a:latin typeface="+mj-lt"/>
              </a:rPr>
              <a:t>R</a:t>
            </a:r>
            <a:r>
              <a:rPr lang="en-GB" sz="3200">
                <a:latin typeface="+mj-lt"/>
              </a:rPr>
              <a:t>IGHT </a:t>
            </a:r>
            <a:r>
              <a:rPr lang="en-GB" sz="3200" b="1">
                <a:solidFill>
                  <a:srgbClr val="800000"/>
                </a:solidFill>
                <a:latin typeface="+mj-lt"/>
              </a:rPr>
              <a:t>RECORDING</a:t>
            </a:r>
            <a:endParaRPr lang="en-GB" sz="3200" b="1">
              <a:latin typeface="+mj-lt"/>
            </a:endParaRPr>
          </a:p>
        </p:txBody>
      </p:sp>
      <p:sp>
        <p:nvSpPr>
          <p:cNvPr id="6" name="Rectangle 5">
            <a:extLst>
              <a:ext uri="{FF2B5EF4-FFF2-40B4-BE49-F238E27FC236}">
                <a16:creationId xmlns:a16="http://schemas.microsoft.com/office/drawing/2014/main" id="{69B71BC6-0F2D-378B-E1A6-8416829CC10F}"/>
              </a:ext>
            </a:extLst>
          </p:cNvPr>
          <p:cNvSpPr/>
          <p:nvPr/>
        </p:nvSpPr>
        <p:spPr>
          <a:xfrm>
            <a:off x="-116900" y="-97033"/>
            <a:ext cx="12346616" cy="7093863"/>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a:solidFill>
                  <a:srgbClr val="002060"/>
                </a:solidFill>
              </a:rPr>
              <a:t>Prior to administration of medication, </a:t>
            </a:r>
          </a:p>
          <a:p>
            <a:pPr algn="ctr"/>
            <a:r>
              <a:rPr lang="en-GB" sz="3600">
                <a:solidFill>
                  <a:srgbClr val="002060"/>
                </a:solidFill>
              </a:rPr>
              <a:t>there are some key checks that you should carry out </a:t>
            </a:r>
          </a:p>
          <a:p>
            <a:pPr algn="ctr"/>
            <a:r>
              <a:rPr lang="en-GB" sz="3600">
                <a:solidFill>
                  <a:srgbClr val="002060"/>
                </a:solidFill>
              </a:rPr>
              <a:t>to enable the safe administration of medicines, </a:t>
            </a:r>
          </a:p>
          <a:p>
            <a:pPr algn="ctr"/>
            <a:r>
              <a:rPr lang="en-GB" sz="3600">
                <a:solidFill>
                  <a:srgbClr val="002060"/>
                </a:solidFill>
              </a:rPr>
              <a:t>commonly knows as: </a:t>
            </a:r>
          </a:p>
          <a:p>
            <a:pPr algn="ctr"/>
            <a:endParaRPr lang="en-GB" sz="3600">
              <a:solidFill>
                <a:srgbClr val="002060"/>
              </a:solidFill>
            </a:endParaRPr>
          </a:p>
          <a:p>
            <a:pPr algn="ctr"/>
            <a:r>
              <a:rPr lang="en-GB" sz="3600">
                <a:solidFill>
                  <a:srgbClr val="002060"/>
                </a:solidFill>
              </a:rPr>
              <a:t>“The 6Rs” or “The 6 Rights” </a:t>
            </a:r>
          </a:p>
        </p:txBody>
      </p:sp>
    </p:spTree>
    <p:extLst>
      <p:ext uri="{BB962C8B-B14F-4D97-AF65-F5344CB8AC3E}">
        <p14:creationId xmlns:p14="http://schemas.microsoft.com/office/powerpoint/2010/main" val="170602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04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04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055"/>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5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06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61"/>
                                        </p:tgtEl>
                                        <p:attrNameLst>
                                          <p:attrName>style.visibility</p:attrName>
                                        </p:attrNameLst>
                                      </p:cBhvr>
                                      <p:to>
                                        <p:strVal val="hidden"/>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10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6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07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7"/>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1071"/>
                                        </p:tgtEl>
                                        <p:attrNameLst>
                                          <p:attrName>style.visibility</p:attrName>
                                        </p:attrNameLst>
                                      </p:cBhvr>
                                      <p:to>
                                        <p:strVal val="hidden"/>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107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p:bldP spid="9"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8A99-683A-E84E-1439-F0C9D2468958}"/>
              </a:ext>
            </a:extLst>
          </p:cNvPr>
          <p:cNvSpPr>
            <a:spLocks noGrp="1"/>
          </p:cNvSpPr>
          <p:nvPr>
            <p:ph type="title"/>
          </p:nvPr>
        </p:nvSpPr>
        <p:spPr/>
        <p:txBody>
          <a:bodyPr>
            <a:normAutofit/>
          </a:bodyPr>
          <a:lstStyle/>
          <a:p>
            <a:r>
              <a:rPr lang="en-GB" sz="3600" b="1"/>
              <a:t>Routes of administration ( Right Route) </a:t>
            </a:r>
          </a:p>
        </p:txBody>
      </p:sp>
      <p:grpSp>
        <p:nvGrpSpPr>
          <p:cNvPr id="91" name="Group 90">
            <a:extLst>
              <a:ext uri="{FF2B5EF4-FFF2-40B4-BE49-F238E27FC236}">
                <a16:creationId xmlns:a16="http://schemas.microsoft.com/office/drawing/2014/main" id="{0220C903-4C4C-0C0C-D667-0D41C9453A7B}"/>
              </a:ext>
            </a:extLst>
          </p:cNvPr>
          <p:cNvGrpSpPr/>
          <p:nvPr/>
        </p:nvGrpSpPr>
        <p:grpSpPr>
          <a:xfrm>
            <a:off x="6258488" y="1077703"/>
            <a:ext cx="1543157" cy="2722740"/>
            <a:chOff x="7020488" y="1088589"/>
            <a:chExt cx="1543157" cy="2722740"/>
          </a:xfrm>
        </p:grpSpPr>
        <p:sp>
          <p:nvSpPr>
            <p:cNvPr id="15" name="Freeform: Shape 14">
              <a:extLst>
                <a:ext uri="{FF2B5EF4-FFF2-40B4-BE49-F238E27FC236}">
                  <a16:creationId xmlns:a16="http://schemas.microsoft.com/office/drawing/2014/main" id="{36462E1E-BF58-CDFE-66C8-60016C8C1D4F}"/>
                </a:ext>
              </a:extLst>
            </p:cNvPr>
            <p:cNvSpPr/>
            <p:nvPr/>
          </p:nvSpPr>
          <p:spPr>
            <a:xfrm>
              <a:off x="7027558"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5"/>
            </a:solidFill>
            <a:ln w="31078" cap="flat">
              <a:solidFill>
                <a:schemeClr val="accent5"/>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DE7DE93-A4C8-017E-CCC8-07C336D77BE7}"/>
                </a:ext>
              </a:extLst>
            </p:cNvPr>
            <p:cNvSpPr/>
            <p:nvPr/>
          </p:nvSpPr>
          <p:spPr>
            <a:xfrm>
              <a:off x="7027558"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17" name="Freeform: Shape 16">
              <a:extLst>
                <a:ext uri="{FF2B5EF4-FFF2-40B4-BE49-F238E27FC236}">
                  <a16:creationId xmlns:a16="http://schemas.microsoft.com/office/drawing/2014/main" id="{ED99B799-D19D-4752-F976-F2BEEA473313}"/>
                </a:ext>
              </a:extLst>
            </p:cNvPr>
            <p:cNvSpPr/>
            <p:nvPr/>
          </p:nvSpPr>
          <p:spPr>
            <a:xfrm>
              <a:off x="7027366"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E53BF43-0B42-EF53-484B-E4A609266871}"/>
                </a:ext>
              </a:extLst>
            </p:cNvPr>
            <p:cNvSpPr/>
            <p:nvPr/>
          </p:nvSpPr>
          <p:spPr>
            <a:xfrm>
              <a:off x="7730894"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33" name="TextBox 32">
              <a:extLst>
                <a:ext uri="{FF2B5EF4-FFF2-40B4-BE49-F238E27FC236}">
                  <a16:creationId xmlns:a16="http://schemas.microsoft.com/office/drawing/2014/main" id="{E6FFAEF2-DCA0-6359-F7A1-BE6E5F0F6FAC}"/>
                </a:ext>
              </a:extLst>
            </p:cNvPr>
            <p:cNvSpPr txBox="1"/>
            <p:nvPr/>
          </p:nvSpPr>
          <p:spPr>
            <a:xfrm>
              <a:off x="7020488" y="2034517"/>
              <a:ext cx="1534394" cy="1231106"/>
            </a:xfrm>
            <a:prstGeom prst="rect">
              <a:avLst/>
            </a:prstGeom>
            <a:noFill/>
          </p:spPr>
          <p:txBody>
            <a:bodyPr wrap="square">
              <a:spAutoFit/>
            </a:bodyPr>
            <a:lstStyle/>
            <a:p>
              <a:pPr algn="ctr">
                <a:spcBef>
                  <a:spcPts val="600"/>
                </a:spcBef>
              </a:pPr>
              <a:r>
                <a:rPr lang="en-US" sz="1600" b="1">
                  <a:latin typeface="Montserrat" panose="00000500000000000000" pitchFamily="2" charset="0"/>
                </a:rPr>
                <a:t>Rectal </a:t>
              </a:r>
              <a:endParaRPr lang="en-US" sz="1600" b="1" i="0">
                <a:effectLst/>
                <a:latin typeface="Montserrat" panose="00000500000000000000" pitchFamily="2" charset="0"/>
              </a:endParaRPr>
            </a:p>
            <a:p>
              <a:pPr algn="ctr">
                <a:spcBef>
                  <a:spcPts val="600"/>
                </a:spcBef>
              </a:pPr>
              <a:r>
                <a:rPr lang="en-US" sz="1200">
                  <a:solidFill>
                    <a:schemeClr val="tx1">
                      <a:lumMod val="65000"/>
                      <a:lumOff val="35000"/>
                    </a:schemeClr>
                  </a:solidFill>
                  <a:latin typeface="Montserrat" panose="00000500000000000000" pitchFamily="2" charset="0"/>
                </a:rPr>
                <a:t>Medicine is inserted high into rectum</a:t>
              </a:r>
            </a:p>
            <a:p>
              <a:pPr algn="ctr">
                <a:spcBef>
                  <a:spcPts val="600"/>
                </a:spcBef>
              </a:pPr>
              <a:r>
                <a:rPr lang="en-US" sz="1200" b="0" i="0">
                  <a:solidFill>
                    <a:schemeClr val="tx1">
                      <a:lumMod val="65000"/>
                      <a:lumOff val="35000"/>
                    </a:schemeClr>
                  </a:solidFill>
                  <a:effectLst/>
                  <a:latin typeface="Montserrat" panose="00000500000000000000" pitchFamily="2" charset="0"/>
                </a:rPr>
                <a:t>i.e., suppository.</a:t>
              </a:r>
              <a:endParaRPr lang="en-US" sz="1200">
                <a:solidFill>
                  <a:schemeClr val="tx1">
                    <a:lumMod val="65000"/>
                    <a:lumOff val="35000"/>
                  </a:schemeClr>
                </a:solidFill>
                <a:latin typeface="Montserrat" panose="00000500000000000000" pitchFamily="2" charset="0"/>
              </a:endParaRPr>
            </a:p>
          </p:txBody>
        </p:sp>
        <p:pic>
          <p:nvPicPr>
            <p:cNvPr id="37" name="Picture 8" descr="Paid content - Free social media icons">
              <a:extLst>
                <a:ext uri="{FF2B5EF4-FFF2-40B4-BE49-F238E27FC236}">
                  <a16:creationId xmlns:a16="http://schemas.microsoft.com/office/drawing/2014/main" id="{7E373FE7-98BF-D059-E86A-9B90CB6CABDD}"/>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548740" y="1088589"/>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zopki – kiedy się je stosuje? - Poradnik Gemini">
              <a:extLst>
                <a:ext uri="{FF2B5EF4-FFF2-40B4-BE49-F238E27FC236}">
                  <a16:creationId xmlns:a16="http://schemas.microsoft.com/office/drawing/2014/main" id="{4196DDED-DD4B-FDBE-9673-CFC54B15AF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32043" y="1110969"/>
              <a:ext cx="1306759" cy="731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FD8A5194-174E-0105-8A25-88F6F961AD1F}"/>
              </a:ext>
            </a:extLst>
          </p:cNvPr>
          <p:cNvGrpSpPr/>
          <p:nvPr/>
        </p:nvGrpSpPr>
        <p:grpSpPr>
          <a:xfrm>
            <a:off x="8140607" y="1077703"/>
            <a:ext cx="1536279" cy="2722740"/>
            <a:chOff x="8902607" y="1088589"/>
            <a:chExt cx="1536279" cy="2722740"/>
          </a:xfrm>
        </p:grpSpPr>
        <p:sp>
          <p:nvSpPr>
            <p:cNvPr id="20" name="Freeform: Shape 19">
              <a:extLst>
                <a:ext uri="{FF2B5EF4-FFF2-40B4-BE49-F238E27FC236}">
                  <a16:creationId xmlns:a16="http://schemas.microsoft.com/office/drawing/2014/main" id="{FB379B64-B50B-29D0-262D-F081E2113CD7}"/>
                </a:ext>
              </a:extLst>
            </p:cNvPr>
            <p:cNvSpPr/>
            <p:nvPr/>
          </p:nvSpPr>
          <p:spPr>
            <a:xfrm>
              <a:off x="8902799"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BF63C66-24BC-B7C5-41FE-AA9EC1028180}"/>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22" name="Freeform: Shape 21">
              <a:extLst>
                <a:ext uri="{FF2B5EF4-FFF2-40B4-BE49-F238E27FC236}">
                  <a16:creationId xmlns:a16="http://schemas.microsoft.com/office/drawing/2014/main" id="{5C5EDC1D-7F69-9E9E-B0B8-C9C7DD0A0A0D}"/>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3122859-68DF-BB5B-12F4-44BF7CC7E113}"/>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34" name="TextBox 33">
              <a:extLst>
                <a:ext uri="{FF2B5EF4-FFF2-40B4-BE49-F238E27FC236}">
                  <a16:creationId xmlns:a16="http://schemas.microsoft.com/office/drawing/2014/main" id="{69BC047D-DAC4-09CE-AC51-16889BDF80CA}"/>
                </a:ext>
              </a:extLst>
            </p:cNvPr>
            <p:cNvSpPr txBox="1"/>
            <p:nvPr/>
          </p:nvSpPr>
          <p:spPr>
            <a:xfrm>
              <a:off x="8914203" y="2034517"/>
              <a:ext cx="1514972" cy="1338828"/>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Vaginal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t>
              </a:r>
              <a:r>
                <a:rPr lang="en-US" sz="1200">
                  <a:solidFill>
                    <a:schemeClr val="tx1">
                      <a:lumMod val="65000"/>
                      <a:lumOff val="35000"/>
                    </a:schemeClr>
                  </a:solidFill>
                  <a:latin typeface="Montserrat" panose="00000500000000000000" pitchFamily="2" charset="0"/>
                </a:rPr>
                <a:t>applicated into vigia with a use of special applicator. </a:t>
              </a:r>
            </a:p>
          </p:txBody>
        </p:sp>
        <p:pic>
          <p:nvPicPr>
            <p:cNvPr id="38" name="Picture 10" descr="Measurement - Free education icons">
              <a:extLst>
                <a:ext uri="{FF2B5EF4-FFF2-40B4-BE49-F238E27FC236}">
                  <a16:creationId xmlns:a16="http://schemas.microsoft.com/office/drawing/2014/main" id="{A6D40A82-F416-B562-179E-F4D95506A7D7}"/>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23981" y="1088589"/>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4821E7D9-C3CF-766A-BC47-3A35525A3E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29716" y="1117114"/>
              <a:ext cx="1296037" cy="792820"/>
            </a:xfrm>
            <a:prstGeom prst="rect">
              <a:avLst/>
            </a:prstGeom>
            <a:ln>
              <a:noFill/>
            </a:ln>
            <a:effectLst>
              <a:outerShdw blurRad="292100" dist="139700" dir="2700000" algn="tl" rotWithShape="0">
                <a:srgbClr val="333333">
                  <a:alpha val="65000"/>
                </a:srgbClr>
              </a:outerShdw>
            </a:effectLst>
          </p:spPr>
        </p:pic>
      </p:grpSp>
      <p:grpSp>
        <p:nvGrpSpPr>
          <p:cNvPr id="93" name="Group 92">
            <a:extLst>
              <a:ext uri="{FF2B5EF4-FFF2-40B4-BE49-F238E27FC236}">
                <a16:creationId xmlns:a16="http://schemas.microsoft.com/office/drawing/2014/main" id="{7F124881-8713-CC62-2F2D-D8007923F6A3}"/>
              </a:ext>
            </a:extLst>
          </p:cNvPr>
          <p:cNvGrpSpPr/>
          <p:nvPr/>
        </p:nvGrpSpPr>
        <p:grpSpPr>
          <a:xfrm>
            <a:off x="584700" y="3949755"/>
            <a:ext cx="1638885" cy="2722741"/>
            <a:chOff x="1346700" y="3960641"/>
            <a:chExt cx="1638885" cy="2722741"/>
          </a:xfrm>
        </p:grpSpPr>
        <p:sp>
          <p:nvSpPr>
            <p:cNvPr id="61" name="Freeform: Shape 60">
              <a:extLst>
                <a:ext uri="{FF2B5EF4-FFF2-40B4-BE49-F238E27FC236}">
                  <a16:creationId xmlns:a16="http://schemas.microsoft.com/office/drawing/2014/main" id="{D6811F42-8BA1-251C-33A9-7016462B6847}"/>
                </a:ext>
              </a:extLst>
            </p:cNvPr>
            <p:cNvSpPr/>
            <p:nvPr/>
          </p:nvSpPr>
          <p:spPr>
            <a:xfrm>
              <a:off x="1384216"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2"/>
            </a:solidFill>
            <a:ln w="31078" cap="flat">
              <a:solidFill>
                <a:schemeClr val="accent2"/>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26D029A-AAB8-61AA-7E4E-0D5A198AA975}"/>
                </a:ext>
              </a:extLst>
            </p:cNvPr>
            <p:cNvSpPr/>
            <p:nvPr/>
          </p:nvSpPr>
          <p:spPr>
            <a:xfrm>
              <a:off x="1384216"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63" name="Freeform: Shape 62">
              <a:extLst>
                <a:ext uri="{FF2B5EF4-FFF2-40B4-BE49-F238E27FC236}">
                  <a16:creationId xmlns:a16="http://schemas.microsoft.com/office/drawing/2014/main" id="{9EE7EC08-11BF-297C-E732-31775971D503}"/>
                </a:ext>
              </a:extLst>
            </p:cNvPr>
            <p:cNvSpPr/>
            <p:nvPr/>
          </p:nvSpPr>
          <p:spPr>
            <a:xfrm>
              <a:off x="1384024"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83F0B0D-9619-D723-268B-E3AB295F91F6}"/>
                </a:ext>
              </a:extLst>
            </p:cNvPr>
            <p:cNvSpPr/>
            <p:nvPr/>
          </p:nvSpPr>
          <p:spPr>
            <a:xfrm>
              <a:off x="2087360"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6" name="TextBox 65">
              <a:extLst>
                <a:ext uri="{FF2B5EF4-FFF2-40B4-BE49-F238E27FC236}">
                  <a16:creationId xmlns:a16="http://schemas.microsoft.com/office/drawing/2014/main" id="{578BE03C-53CE-1993-5FD5-BE0DC552ED20}"/>
                </a:ext>
              </a:extLst>
            </p:cNvPr>
            <p:cNvSpPr txBox="1"/>
            <p:nvPr/>
          </p:nvSpPr>
          <p:spPr>
            <a:xfrm>
              <a:off x="1346700" y="4922024"/>
              <a:ext cx="1638885" cy="1415772"/>
            </a:xfrm>
            <a:prstGeom prst="rect">
              <a:avLst/>
            </a:prstGeom>
            <a:noFill/>
          </p:spPr>
          <p:txBody>
            <a:bodyPr wrap="square">
              <a:spAutoFit/>
            </a:bodyPr>
            <a:lstStyle/>
            <a:p>
              <a:pPr algn="ctr">
                <a:spcBef>
                  <a:spcPts val="600"/>
                </a:spcBef>
              </a:pPr>
              <a:r>
                <a:rPr lang="en-US" sz="1600" b="1">
                  <a:latin typeface="Montserrat" panose="00000500000000000000" pitchFamily="2" charset="0"/>
                </a:rPr>
                <a:t>Instillation</a:t>
              </a:r>
              <a:endParaRPr lang="en-US" sz="1600" b="1" i="0">
                <a:effectLst/>
                <a:latin typeface="Montserrat" panose="00000500000000000000" pitchFamily="2" charset="0"/>
              </a:endParaRPr>
            </a:p>
            <a:p>
              <a:pPr algn="ctr">
                <a:spcBef>
                  <a:spcPts val="600"/>
                </a:spcBef>
              </a:pPr>
              <a:r>
                <a:rPr lang="en-US" sz="1200" b="0" i="0">
                  <a:solidFill>
                    <a:schemeClr val="tx1">
                      <a:lumMod val="65000"/>
                      <a:lumOff val="35000"/>
                    </a:schemeClr>
                  </a:solidFill>
                  <a:effectLst/>
                  <a:latin typeface="Montserrat" panose="00000500000000000000" pitchFamily="2" charset="0"/>
                </a:rPr>
                <a:t>Medicine is administrated via eye, ear or nose</a:t>
              </a:r>
            </a:p>
            <a:p>
              <a:pPr algn="ctr">
                <a:spcBef>
                  <a:spcPts val="600"/>
                </a:spcBef>
              </a:pPr>
              <a:r>
                <a:rPr lang="en-US" sz="1200">
                  <a:solidFill>
                    <a:schemeClr val="tx1">
                      <a:lumMod val="65000"/>
                      <a:lumOff val="35000"/>
                    </a:schemeClr>
                  </a:solidFill>
                  <a:latin typeface="Montserrat" panose="00000500000000000000" pitchFamily="2" charset="0"/>
                </a:rPr>
                <a:t>i.e., suspension or liquids.</a:t>
              </a:r>
            </a:p>
          </p:txBody>
        </p:sp>
        <p:pic>
          <p:nvPicPr>
            <p:cNvPr id="71" name="Picture 2" descr="Mission - Free business and finance icons">
              <a:extLst>
                <a:ext uri="{FF2B5EF4-FFF2-40B4-BE49-F238E27FC236}">
                  <a16:creationId xmlns:a16="http://schemas.microsoft.com/office/drawing/2014/main" id="{ED94B946-D5C4-BD11-C3DD-B997DAB753EE}"/>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905206"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re You Overusing Eye Drops?">
              <a:extLst>
                <a:ext uri="{FF2B5EF4-FFF2-40B4-BE49-F238E27FC236}">
                  <a16:creationId xmlns:a16="http://schemas.microsoft.com/office/drawing/2014/main" id="{7365471A-38B5-E5BD-6746-51D47D72AE7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99011" y="3985533"/>
              <a:ext cx="1309450" cy="714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A57C8C66-9E2D-40EB-959A-2221E8AEB2B0}"/>
              </a:ext>
            </a:extLst>
          </p:cNvPr>
          <p:cNvGrpSpPr/>
          <p:nvPr/>
        </p:nvGrpSpPr>
        <p:grpSpPr>
          <a:xfrm>
            <a:off x="2472571" y="3949755"/>
            <a:ext cx="1561632" cy="2722741"/>
            <a:chOff x="3234571" y="3960641"/>
            <a:chExt cx="1561632" cy="2722741"/>
          </a:xfrm>
        </p:grpSpPr>
        <p:sp>
          <p:nvSpPr>
            <p:cNvPr id="41" name="Freeform: Shape 40">
              <a:extLst>
                <a:ext uri="{FF2B5EF4-FFF2-40B4-BE49-F238E27FC236}">
                  <a16:creationId xmlns:a16="http://schemas.microsoft.com/office/drawing/2014/main" id="{CCB65D8B-9126-B062-6887-53CFC621B2CB}"/>
                </a:ext>
              </a:extLst>
            </p:cNvPr>
            <p:cNvSpPr/>
            <p:nvPr/>
          </p:nvSpPr>
          <p:spPr>
            <a:xfrm>
              <a:off x="3259456"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rgbClr val="27AAE1"/>
            </a:solidFill>
            <a:ln w="31078" cap="flat">
              <a:solidFill>
                <a:schemeClr val="accent6"/>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BBAC647-7227-D023-5F84-7EF0FCA90EDC}"/>
                </a:ext>
              </a:extLst>
            </p:cNvPr>
            <p:cNvSpPr/>
            <p:nvPr/>
          </p:nvSpPr>
          <p:spPr>
            <a:xfrm>
              <a:off x="3259456"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43" name="Freeform: Shape 42">
              <a:extLst>
                <a:ext uri="{FF2B5EF4-FFF2-40B4-BE49-F238E27FC236}">
                  <a16:creationId xmlns:a16="http://schemas.microsoft.com/office/drawing/2014/main" id="{21BFC82D-E6D0-B9BA-9D8B-58C2641F3F1E}"/>
                </a:ext>
              </a:extLst>
            </p:cNvPr>
            <p:cNvSpPr/>
            <p:nvPr/>
          </p:nvSpPr>
          <p:spPr>
            <a:xfrm>
              <a:off x="3259264"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CEF8910-65A2-EABF-BA59-D88E6AA214C2}"/>
                </a:ext>
              </a:extLst>
            </p:cNvPr>
            <p:cNvSpPr/>
            <p:nvPr/>
          </p:nvSpPr>
          <p:spPr>
            <a:xfrm>
              <a:off x="3962600"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F529C793-6985-E0BD-509B-AF24FA52165A}"/>
                </a:ext>
              </a:extLst>
            </p:cNvPr>
            <p:cNvSpPr txBox="1"/>
            <p:nvPr/>
          </p:nvSpPr>
          <p:spPr>
            <a:xfrm>
              <a:off x="3234571" y="4906569"/>
              <a:ext cx="1561632" cy="1585050"/>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Transdermal Patch</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administrated via adhesive patch that is placed on the skin.</a:t>
              </a:r>
              <a:endParaRPr lang="en-US" sz="1200">
                <a:solidFill>
                  <a:schemeClr val="tx1">
                    <a:lumMod val="65000"/>
                    <a:lumOff val="35000"/>
                  </a:schemeClr>
                </a:solidFill>
                <a:latin typeface="Montserrat" panose="00000500000000000000" pitchFamily="2" charset="0"/>
              </a:endParaRPr>
            </a:p>
          </p:txBody>
        </p:sp>
        <p:pic>
          <p:nvPicPr>
            <p:cNvPr id="72" name="Picture 4" descr="Message - Free communications icons">
              <a:extLst>
                <a:ext uri="{FF2B5EF4-FFF2-40B4-BE49-F238E27FC236}">
                  <a16:creationId xmlns:a16="http://schemas.microsoft.com/office/drawing/2014/main" id="{910E0861-8F0C-A5A9-66E3-7896BFF3ADCD}"/>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80446"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ransdermal Patches: Convenient, but Use with Caution">
              <a:extLst>
                <a:ext uri="{FF2B5EF4-FFF2-40B4-BE49-F238E27FC236}">
                  <a16:creationId xmlns:a16="http://schemas.microsoft.com/office/drawing/2014/main" id="{2DA920DC-9E63-8636-5E46-9542C24194F1}"/>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3364" t="14720" r="3364" b="7244"/>
            <a:stretch/>
          </p:blipFill>
          <p:spPr bwMode="auto">
            <a:xfrm>
              <a:off x="3357384" y="4047014"/>
              <a:ext cx="1361284" cy="706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8FDD29E4-19CA-7F75-6885-6953EB86D9FF}"/>
              </a:ext>
            </a:extLst>
          </p:cNvPr>
          <p:cNvGrpSpPr/>
          <p:nvPr/>
        </p:nvGrpSpPr>
        <p:grpSpPr>
          <a:xfrm>
            <a:off x="4275910" y="3949755"/>
            <a:ext cx="1737640" cy="2722741"/>
            <a:chOff x="5037910" y="3960641"/>
            <a:chExt cx="1737640" cy="2722741"/>
          </a:xfrm>
        </p:grpSpPr>
        <p:sp>
          <p:nvSpPr>
            <p:cNvPr id="46" name="Freeform: Shape 45">
              <a:extLst>
                <a:ext uri="{FF2B5EF4-FFF2-40B4-BE49-F238E27FC236}">
                  <a16:creationId xmlns:a16="http://schemas.microsoft.com/office/drawing/2014/main" id="{265875B0-D390-8437-B3CA-70E1F8EF9E4C}"/>
                </a:ext>
              </a:extLst>
            </p:cNvPr>
            <p:cNvSpPr/>
            <p:nvPr/>
          </p:nvSpPr>
          <p:spPr>
            <a:xfrm>
              <a:off x="5134889"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3"/>
            </a:solidFill>
            <a:ln w="31078" cap="flat">
              <a:solidFill>
                <a:schemeClr val="accent3"/>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0592AD2-3191-69AF-8622-5A9B7F696771}"/>
                </a:ext>
              </a:extLst>
            </p:cNvPr>
            <p:cNvSpPr/>
            <p:nvPr/>
          </p:nvSpPr>
          <p:spPr>
            <a:xfrm>
              <a:off x="5142222" y="4286652"/>
              <a:ext cx="1536086"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48" name="Freeform: Shape 47">
              <a:extLst>
                <a:ext uri="{FF2B5EF4-FFF2-40B4-BE49-F238E27FC236}">
                  <a16:creationId xmlns:a16="http://schemas.microsoft.com/office/drawing/2014/main" id="{E2CB56F2-D868-1E83-1EF9-5E9A49DA82F8}"/>
                </a:ext>
              </a:extLst>
            </p:cNvPr>
            <p:cNvSpPr/>
            <p:nvPr/>
          </p:nvSpPr>
          <p:spPr>
            <a:xfrm>
              <a:off x="5134504" y="5794815"/>
              <a:ext cx="1536086"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51C215D-3480-A242-AD4C-A3F7CFE74505}"/>
                </a:ext>
              </a:extLst>
            </p:cNvPr>
            <p:cNvSpPr/>
            <p:nvPr/>
          </p:nvSpPr>
          <p:spPr>
            <a:xfrm>
              <a:off x="5838032"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8" name="TextBox 67">
              <a:extLst>
                <a:ext uri="{FF2B5EF4-FFF2-40B4-BE49-F238E27FC236}">
                  <a16:creationId xmlns:a16="http://schemas.microsoft.com/office/drawing/2014/main" id="{11AF0F3A-51B3-9177-C697-3EB13C295933}"/>
                </a:ext>
              </a:extLst>
            </p:cNvPr>
            <p:cNvSpPr txBox="1"/>
            <p:nvPr/>
          </p:nvSpPr>
          <p:spPr>
            <a:xfrm>
              <a:off x="5037910" y="4906569"/>
              <a:ext cx="1737640" cy="1477328"/>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Subcutaneous Injection </a:t>
              </a:r>
            </a:p>
            <a:p>
              <a:pPr algn="ctr">
                <a:spcBef>
                  <a:spcPts val="600"/>
                </a:spcBef>
              </a:pPr>
              <a:r>
                <a:rPr lang="en-US" sz="1200" b="0" i="0">
                  <a:solidFill>
                    <a:schemeClr val="tx1">
                      <a:lumMod val="65000"/>
                      <a:lumOff val="35000"/>
                    </a:schemeClr>
                  </a:solidFill>
                  <a:effectLst/>
                  <a:latin typeface="Montserrat" panose="00000500000000000000" pitchFamily="2" charset="0"/>
                </a:rPr>
                <a:t>The medicine is injected directly </a:t>
              </a:r>
              <a:r>
                <a:rPr lang="en-US" sz="1200">
                  <a:solidFill>
                    <a:schemeClr val="tx1">
                      <a:lumMod val="65000"/>
                      <a:lumOff val="35000"/>
                    </a:schemeClr>
                  </a:solidFill>
                  <a:latin typeface="Montserrat" panose="00000500000000000000" pitchFamily="2" charset="0"/>
                </a:rPr>
                <a:t>under skin</a:t>
              </a:r>
            </a:p>
            <a:p>
              <a:pPr algn="ctr">
                <a:spcBef>
                  <a:spcPts val="600"/>
                </a:spcBef>
              </a:pPr>
              <a:r>
                <a:rPr lang="en-US" sz="1200" b="0" i="0">
                  <a:solidFill>
                    <a:schemeClr val="tx1">
                      <a:lumMod val="65000"/>
                      <a:lumOff val="35000"/>
                    </a:schemeClr>
                  </a:solidFill>
                  <a:effectLst/>
                  <a:latin typeface="Montserrat" panose="00000500000000000000" pitchFamily="2" charset="0"/>
                </a:rPr>
                <a:t>i.e., insulin.</a:t>
              </a:r>
              <a:endParaRPr lang="en-US" sz="1200">
                <a:solidFill>
                  <a:schemeClr val="tx1">
                    <a:lumMod val="65000"/>
                    <a:lumOff val="35000"/>
                  </a:schemeClr>
                </a:solidFill>
                <a:latin typeface="Montserrat" panose="00000500000000000000" pitchFamily="2" charset="0"/>
              </a:endParaRPr>
            </a:p>
          </p:txBody>
        </p:sp>
        <p:pic>
          <p:nvPicPr>
            <p:cNvPr id="75" name="Picture 2" descr="Money - Free business and finance icons">
              <a:extLst>
                <a:ext uri="{FF2B5EF4-FFF2-40B4-BE49-F238E27FC236}">
                  <a16:creationId xmlns:a16="http://schemas.microsoft.com/office/drawing/2014/main" id="{5BD29816-7A48-D1F2-86B6-6B41576318B7}"/>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55878"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nsulina no SUS é atualizada pelo MS para evitar novo desabastecimento">
              <a:extLst>
                <a:ext uri="{FF2B5EF4-FFF2-40B4-BE49-F238E27FC236}">
                  <a16:creationId xmlns:a16="http://schemas.microsoft.com/office/drawing/2014/main" id="{7EF1FB10-84F1-11B8-13AA-EF4D53DCCC16}"/>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2229" b="-6137"/>
            <a:stretch/>
          </p:blipFill>
          <p:spPr bwMode="auto">
            <a:xfrm rot="10800000" flipV="1">
              <a:off x="5245962" y="3992355"/>
              <a:ext cx="1309449" cy="808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7" name="Group 96">
            <a:extLst>
              <a:ext uri="{FF2B5EF4-FFF2-40B4-BE49-F238E27FC236}">
                <a16:creationId xmlns:a16="http://schemas.microsoft.com/office/drawing/2014/main" id="{FF2B4397-E34F-6049-762C-E6ED8FD6E666}"/>
              </a:ext>
            </a:extLst>
          </p:cNvPr>
          <p:cNvGrpSpPr/>
          <p:nvPr/>
        </p:nvGrpSpPr>
        <p:grpSpPr>
          <a:xfrm>
            <a:off x="6158223" y="3981469"/>
            <a:ext cx="1737639" cy="2691027"/>
            <a:chOff x="6920223" y="3992355"/>
            <a:chExt cx="1737639" cy="2691027"/>
          </a:xfrm>
        </p:grpSpPr>
        <p:sp>
          <p:nvSpPr>
            <p:cNvPr id="51" name="Freeform: Shape 50">
              <a:extLst>
                <a:ext uri="{FF2B5EF4-FFF2-40B4-BE49-F238E27FC236}">
                  <a16:creationId xmlns:a16="http://schemas.microsoft.com/office/drawing/2014/main" id="{48505E3A-4B59-82E5-BE2B-2691CA3801D1}"/>
                </a:ext>
              </a:extLst>
            </p:cNvPr>
            <p:cNvSpPr/>
            <p:nvPr/>
          </p:nvSpPr>
          <p:spPr>
            <a:xfrm>
              <a:off x="7017462"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5"/>
            </a:solidFill>
            <a:ln w="31078" cap="flat">
              <a:solidFill>
                <a:schemeClr val="accent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232ED3-7979-E736-560A-22EB8500CE83}"/>
                </a:ext>
              </a:extLst>
            </p:cNvPr>
            <p:cNvSpPr/>
            <p:nvPr/>
          </p:nvSpPr>
          <p:spPr>
            <a:xfrm>
              <a:off x="7017462"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3" name="Freeform: Shape 52">
              <a:extLst>
                <a:ext uri="{FF2B5EF4-FFF2-40B4-BE49-F238E27FC236}">
                  <a16:creationId xmlns:a16="http://schemas.microsoft.com/office/drawing/2014/main" id="{219E7D5A-92FB-15B4-244C-41413DCAFA1A}"/>
                </a:ext>
              </a:extLst>
            </p:cNvPr>
            <p:cNvSpPr/>
            <p:nvPr/>
          </p:nvSpPr>
          <p:spPr>
            <a:xfrm>
              <a:off x="7017270"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0AB8E3B-6D42-968D-61B6-FE290860A9FB}"/>
                </a:ext>
              </a:extLst>
            </p:cNvPr>
            <p:cNvSpPr/>
            <p:nvPr/>
          </p:nvSpPr>
          <p:spPr>
            <a:xfrm>
              <a:off x="7720798"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rgbClr val="002060"/>
            </a:solidFill>
            <a:ln w="31078" cap="flat">
              <a:noFill/>
              <a:prstDash val="solid"/>
              <a:miter/>
            </a:ln>
          </p:spPr>
          <p:txBody>
            <a:bodyPr rtlCol="0" anchor="ctr"/>
            <a:lstStyle/>
            <a:p>
              <a:endParaRPr lang="en-US"/>
            </a:p>
          </p:txBody>
        </p:sp>
        <p:sp>
          <p:nvSpPr>
            <p:cNvPr id="69" name="TextBox 68">
              <a:extLst>
                <a:ext uri="{FF2B5EF4-FFF2-40B4-BE49-F238E27FC236}">
                  <a16:creationId xmlns:a16="http://schemas.microsoft.com/office/drawing/2014/main" id="{4868F9CB-7FA4-DC59-90BE-913070861174}"/>
                </a:ext>
              </a:extLst>
            </p:cNvPr>
            <p:cNvSpPr txBox="1"/>
            <p:nvPr/>
          </p:nvSpPr>
          <p:spPr>
            <a:xfrm>
              <a:off x="6920223" y="4906569"/>
              <a:ext cx="1737639" cy="1585050"/>
            </a:xfrm>
            <a:prstGeom prst="rect">
              <a:avLst/>
            </a:prstGeom>
            <a:noFill/>
          </p:spPr>
          <p:txBody>
            <a:bodyPr wrap="square">
              <a:spAutoFit/>
            </a:bodyPr>
            <a:lstStyle/>
            <a:p>
              <a:pPr algn="ctr">
                <a:spcBef>
                  <a:spcPts val="600"/>
                </a:spcBef>
              </a:pPr>
              <a:r>
                <a:rPr lang="en-US" sz="1600" b="1">
                  <a:latin typeface="Montserrat" panose="00000500000000000000" pitchFamily="2" charset="0"/>
                </a:rPr>
                <a:t>Intramuscular Injection</a:t>
              </a:r>
              <a:endParaRPr lang="en-US" sz="1600" b="1" i="0">
                <a:effectLst/>
                <a:latin typeface="Montserrat" panose="00000500000000000000" pitchFamily="2" charset="0"/>
              </a:endParaRPr>
            </a:p>
            <a:p>
              <a:pPr algn="ctr">
                <a:spcBef>
                  <a:spcPts val="600"/>
                </a:spcBef>
              </a:pPr>
              <a:r>
                <a:rPr lang="en-US" sz="1200" b="0" i="0">
                  <a:solidFill>
                    <a:schemeClr val="tx1">
                      <a:lumMod val="65000"/>
                      <a:lumOff val="35000"/>
                    </a:schemeClr>
                  </a:solidFill>
                  <a:effectLst/>
                  <a:latin typeface="Montserrat" panose="00000500000000000000" pitchFamily="2" charset="0"/>
                </a:rPr>
                <a:t>The medicine is injected directly into large muscles by doctors or trained nurse.</a:t>
              </a:r>
              <a:endParaRPr lang="en-US" sz="1200">
                <a:solidFill>
                  <a:schemeClr val="tx1">
                    <a:lumMod val="65000"/>
                    <a:lumOff val="35000"/>
                  </a:schemeClr>
                </a:solidFill>
                <a:latin typeface="Montserrat" panose="00000500000000000000" pitchFamily="2" charset="0"/>
              </a:endParaRPr>
            </a:p>
          </p:txBody>
        </p:sp>
        <p:pic>
          <p:nvPicPr>
            <p:cNvPr id="5138" name="Picture 18" descr="Zastrzyk domięśniowy – Wikipedia, wolna encyklopedia">
              <a:extLst>
                <a:ext uri="{FF2B5EF4-FFF2-40B4-BE49-F238E27FC236}">
                  <a16:creationId xmlns:a16="http://schemas.microsoft.com/office/drawing/2014/main" id="{236DB1EA-AC31-1DEB-128F-1F00C98F0ACA}"/>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t="15873" r="9538" b="16582"/>
            <a:stretch/>
          </p:blipFill>
          <p:spPr bwMode="auto">
            <a:xfrm>
              <a:off x="7115389" y="3992355"/>
              <a:ext cx="1360040" cy="76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id="{20AED2EE-4E9C-91C1-5044-7467FD1D5046}"/>
              </a:ext>
            </a:extLst>
          </p:cNvPr>
          <p:cNvGrpSpPr/>
          <p:nvPr/>
        </p:nvGrpSpPr>
        <p:grpSpPr>
          <a:xfrm>
            <a:off x="8000038" y="3949755"/>
            <a:ext cx="1780640" cy="2722741"/>
            <a:chOff x="8762038" y="3960641"/>
            <a:chExt cx="1780640" cy="2722741"/>
          </a:xfrm>
        </p:grpSpPr>
        <p:sp>
          <p:nvSpPr>
            <p:cNvPr id="56" name="Freeform: Shape 55">
              <a:extLst>
                <a:ext uri="{FF2B5EF4-FFF2-40B4-BE49-F238E27FC236}">
                  <a16:creationId xmlns:a16="http://schemas.microsoft.com/office/drawing/2014/main" id="{41C44E2A-3CC1-67F7-2305-E20243F1952C}"/>
                </a:ext>
              </a:extLst>
            </p:cNvPr>
            <p:cNvSpPr/>
            <p:nvPr/>
          </p:nvSpPr>
          <p:spPr>
            <a:xfrm>
              <a:off x="8892703"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79ABD02-700C-0469-A7C8-803C07A3C6CE}"/>
                </a:ext>
              </a:extLst>
            </p:cNvPr>
            <p:cNvSpPr/>
            <p:nvPr/>
          </p:nvSpPr>
          <p:spPr>
            <a:xfrm>
              <a:off x="8892703"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8" name="Freeform: Shape 57">
              <a:extLst>
                <a:ext uri="{FF2B5EF4-FFF2-40B4-BE49-F238E27FC236}">
                  <a16:creationId xmlns:a16="http://schemas.microsoft.com/office/drawing/2014/main" id="{2A626923-33F3-8DAD-218A-61CE87D34045}"/>
                </a:ext>
              </a:extLst>
            </p:cNvPr>
            <p:cNvSpPr/>
            <p:nvPr/>
          </p:nvSpPr>
          <p:spPr>
            <a:xfrm>
              <a:off x="8892511"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8921EE8-8EB2-4B44-792D-1A4F58AC1127}"/>
                </a:ext>
              </a:extLst>
            </p:cNvPr>
            <p:cNvSpPr/>
            <p:nvPr/>
          </p:nvSpPr>
          <p:spPr>
            <a:xfrm>
              <a:off x="9596039"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70" name="TextBox 69">
              <a:extLst>
                <a:ext uri="{FF2B5EF4-FFF2-40B4-BE49-F238E27FC236}">
                  <a16:creationId xmlns:a16="http://schemas.microsoft.com/office/drawing/2014/main" id="{A293D727-D4EB-93CC-04D9-540786A85472}"/>
                </a:ext>
              </a:extLst>
            </p:cNvPr>
            <p:cNvSpPr txBox="1"/>
            <p:nvPr/>
          </p:nvSpPr>
          <p:spPr>
            <a:xfrm>
              <a:off x="8762038" y="4895076"/>
              <a:ext cx="1780640" cy="1400383"/>
            </a:xfrm>
            <a:prstGeom prst="rect">
              <a:avLst/>
            </a:prstGeom>
            <a:noFill/>
          </p:spPr>
          <p:txBody>
            <a:bodyPr wrap="square">
              <a:spAutoFit/>
            </a:bodyPr>
            <a:lstStyle/>
            <a:p>
              <a:pPr algn="ctr">
                <a:spcBef>
                  <a:spcPts val="600"/>
                </a:spcBef>
              </a:pPr>
              <a:r>
                <a:rPr lang="en-US" sz="1600" b="1">
                  <a:latin typeface="Montserrat" panose="00000500000000000000" pitchFamily="2" charset="0"/>
                </a:rPr>
                <a:t>Intravenous (IV) Injection</a:t>
              </a:r>
            </a:p>
            <a:p>
              <a:pPr algn="ctr">
                <a:spcBef>
                  <a:spcPts val="600"/>
                </a:spcBef>
              </a:pPr>
              <a:r>
                <a:rPr lang="en-US" sz="1200" b="0" i="0">
                  <a:solidFill>
                    <a:schemeClr val="tx1">
                      <a:lumMod val="65000"/>
                      <a:lumOff val="35000"/>
                    </a:schemeClr>
                  </a:solidFill>
                  <a:effectLst/>
                  <a:latin typeface="Montserrat" panose="00000500000000000000" pitchFamily="2" charset="0"/>
                </a:rPr>
                <a:t>Doctor or trained nurse  administer </a:t>
              </a:r>
              <a:r>
                <a:rPr lang="en-US" sz="1200">
                  <a:solidFill>
                    <a:schemeClr val="tx1">
                      <a:lumMod val="65000"/>
                      <a:lumOff val="35000"/>
                    </a:schemeClr>
                  </a:solidFill>
                  <a:latin typeface="Montserrat" panose="00000500000000000000" pitchFamily="2" charset="0"/>
                </a:rPr>
                <a:t>medicines </a:t>
              </a:r>
              <a:r>
                <a:rPr lang="en-US" sz="1200" b="0" i="0">
                  <a:solidFill>
                    <a:schemeClr val="tx1">
                      <a:lumMod val="65000"/>
                      <a:lumOff val="35000"/>
                    </a:schemeClr>
                  </a:solidFill>
                  <a:effectLst/>
                  <a:latin typeface="Montserrat" panose="00000500000000000000" pitchFamily="2" charset="0"/>
                </a:rPr>
                <a:t>directly into the </a:t>
              </a:r>
              <a:r>
                <a:rPr lang="en-US" sz="1200">
                  <a:solidFill>
                    <a:schemeClr val="tx1">
                      <a:lumMod val="65000"/>
                      <a:lumOff val="35000"/>
                    </a:schemeClr>
                  </a:solidFill>
                  <a:latin typeface="Montserrat" panose="00000500000000000000" pitchFamily="2" charset="0"/>
                </a:rPr>
                <a:t>v</a:t>
              </a:r>
              <a:r>
                <a:rPr lang="en-US" sz="1200" b="0" i="0">
                  <a:solidFill>
                    <a:schemeClr val="tx1">
                      <a:lumMod val="65000"/>
                      <a:lumOff val="35000"/>
                    </a:schemeClr>
                  </a:solidFill>
                  <a:effectLst/>
                  <a:latin typeface="Montserrat" panose="00000500000000000000" pitchFamily="2" charset="0"/>
                </a:rPr>
                <a:t>eins.</a:t>
              </a:r>
              <a:endParaRPr lang="en-US" sz="1200">
                <a:solidFill>
                  <a:schemeClr val="tx1">
                    <a:lumMod val="65000"/>
                    <a:lumOff val="35000"/>
                  </a:schemeClr>
                </a:solidFill>
                <a:latin typeface="Montserrat" panose="00000500000000000000" pitchFamily="2" charset="0"/>
              </a:endParaRPr>
            </a:p>
          </p:txBody>
        </p:sp>
        <p:pic>
          <p:nvPicPr>
            <p:cNvPr id="74" name="Picture 10" descr="Measurement - Free education icons">
              <a:extLst>
                <a:ext uri="{FF2B5EF4-FFF2-40B4-BE49-F238E27FC236}">
                  <a16:creationId xmlns:a16="http://schemas.microsoft.com/office/drawing/2014/main" id="{D96809D1-FD5A-7394-BAA5-C542CD5E682C}"/>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13885" y="3960641"/>
              <a:ext cx="493531" cy="509542"/>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Intravenous therapy - Wikipedia">
              <a:extLst>
                <a:ext uri="{FF2B5EF4-FFF2-40B4-BE49-F238E27FC236}">
                  <a16:creationId xmlns:a16="http://schemas.microsoft.com/office/drawing/2014/main" id="{56C036B2-551A-AE6C-253C-D2EA19BAC0F1}"/>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t="13269" b="45126"/>
            <a:stretch/>
          </p:blipFill>
          <p:spPr bwMode="auto">
            <a:xfrm>
              <a:off x="9022140" y="3995454"/>
              <a:ext cx="1303613" cy="76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50BC5AAA-A73F-0766-0FED-8C140C04BC12}"/>
              </a:ext>
            </a:extLst>
          </p:cNvPr>
          <p:cNvGrpSpPr/>
          <p:nvPr/>
        </p:nvGrpSpPr>
        <p:grpSpPr>
          <a:xfrm>
            <a:off x="4382600" y="1077703"/>
            <a:ext cx="1543805" cy="2722740"/>
            <a:chOff x="5144600" y="1088589"/>
            <a:chExt cx="1543805" cy="2722740"/>
          </a:xfrm>
        </p:grpSpPr>
        <p:sp>
          <p:nvSpPr>
            <p:cNvPr id="10" name="Freeform: Shape 9">
              <a:extLst>
                <a:ext uri="{FF2B5EF4-FFF2-40B4-BE49-F238E27FC236}">
                  <a16:creationId xmlns:a16="http://schemas.microsoft.com/office/drawing/2014/main" id="{37E0F5C0-BD07-7D87-4666-04DF1B3BDB76}"/>
                </a:ext>
              </a:extLst>
            </p:cNvPr>
            <p:cNvSpPr/>
            <p:nvPr/>
          </p:nvSpPr>
          <p:spPr>
            <a:xfrm>
              <a:off x="5144985"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3"/>
            </a:solidFill>
            <a:ln w="31078" cap="flat">
              <a:solidFill>
                <a:schemeClr val="accent3"/>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D42B30A-719E-2928-7E44-624581B6C91F}"/>
                </a:ext>
              </a:extLst>
            </p:cNvPr>
            <p:cNvSpPr/>
            <p:nvPr/>
          </p:nvSpPr>
          <p:spPr>
            <a:xfrm>
              <a:off x="5144600" y="2922763"/>
              <a:ext cx="1536086"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381C1B4-78DD-0E24-54A3-12CE7A1E2719}"/>
                </a:ext>
              </a:extLst>
            </p:cNvPr>
            <p:cNvSpPr/>
            <p:nvPr/>
          </p:nvSpPr>
          <p:spPr>
            <a:xfrm>
              <a:off x="5848128"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accent3"/>
            </a:solidFill>
            <a:ln w="31078" cap="flat">
              <a:noFill/>
              <a:prstDash val="solid"/>
              <a:miter/>
            </a:ln>
          </p:spPr>
          <p:txBody>
            <a:bodyPr rtlCol="0" anchor="ctr"/>
            <a:lstStyle/>
            <a:p>
              <a:endParaRPr lang="en-US"/>
            </a:p>
          </p:txBody>
        </p:sp>
        <p:pic>
          <p:nvPicPr>
            <p:cNvPr id="39" name="Picture 2" descr="Money - Free business and finance icons">
              <a:extLst>
                <a:ext uri="{FF2B5EF4-FFF2-40B4-BE49-F238E27FC236}">
                  <a16:creationId xmlns:a16="http://schemas.microsoft.com/office/drawing/2014/main" id="{E4C0880A-0273-CEAF-0A61-99B480D9F52C}"/>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665974" y="1088589"/>
              <a:ext cx="493531" cy="509542"/>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F26B0A7A-A59F-7D39-FF56-F72C1E241FCE}"/>
                </a:ext>
              </a:extLst>
            </p:cNvPr>
            <p:cNvGrpSpPr/>
            <p:nvPr/>
          </p:nvGrpSpPr>
          <p:grpSpPr>
            <a:xfrm>
              <a:off x="5152319" y="1149735"/>
              <a:ext cx="1536086" cy="2653108"/>
              <a:chOff x="5152319" y="1149735"/>
              <a:chExt cx="1536086" cy="2653108"/>
            </a:xfrm>
            <a:effectLst>
              <a:outerShdw blurRad="63500" sx="102000" sy="102000" algn="ctr" rotWithShape="0">
                <a:prstClr val="black">
                  <a:alpha val="40000"/>
                </a:prstClr>
              </a:outerShdw>
            </a:effectLst>
          </p:grpSpPr>
          <p:sp>
            <p:nvSpPr>
              <p:cNvPr id="11" name="Freeform: Shape 10">
                <a:extLst>
                  <a:ext uri="{FF2B5EF4-FFF2-40B4-BE49-F238E27FC236}">
                    <a16:creationId xmlns:a16="http://schemas.microsoft.com/office/drawing/2014/main" id="{5775D2B1-E168-6033-9755-12E3AF91EF89}"/>
                  </a:ext>
                </a:extLst>
              </p:cNvPr>
              <p:cNvSpPr/>
              <p:nvPr/>
            </p:nvSpPr>
            <p:spPr>
              <a:xfrm>
                <a:off x="5152319" y="1414600"/>
                <a:ext cx="1536086"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2" name="TextBox 31">
                <a:extLst>
                  <a:ext uri="{FF2B5EF4-FFF2-40B4-BE49-F238E27FC236}">
                    <a16:creationId xmlns:a16="http://schemas.microsoft.com/office/drawing/2014/main" id="{7EF2D1E2-CD25-724D-6BD7-063CA6D269CD}"/>
                  </a:ext>
                </a:extLst>
              </p:cNvPr>
              <p:cNvSpPr txBox="1"/>
              <p:nvPr/>
            </p:nvSpPr>
            <p:spPr>
              <a:xfrm>
                <a:off x="5163192" y="2034517"/>
                <a:ext cx="1517399" cy="1405260"/>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Topical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applied directly to skin </a:t>
                </a:r>
              </a:p>
              <a:p>
                <a:pPr algn="ctr">
                  <a:spcBef>
                    <a:spcPts val="600"/>
                  </a:spcBef>
                </a:pPr>
                <a:r>
                  <a:rPr lang="en-US" sz="1200" b="0" i="0">
                    <a:solidFill>
                      <a:schemeClr val="tx1">
                        <a:lumMod val="65000"/>
                        <a:lumOff val="35000"/>
                      </a:schemeClr>
                    </a:solidFill>
                    <a:effectLst/>
                    <a:latin typeface="Montserrat" panose="00000500000000000000" pitchFamily="2" charset="0"/>
                  </a:rPr>
                  <a:t>i.e., creams or gels.</a:t>
                </a:r>
                <a:endParaRPr lang="en-US" sz="1200">
                  <a:solidFill>
                    <a:schemeClr val="tx1">
                      <a:lumMod val="65000"/>
                      <a:lumOff val="35000"/>
                    </a:schemeClr>
                  </a:solidFill>
                  <a:latin typeface="Montserrat" panose="00000500000000000000" pitchFamily="2" charset="0"/>
                </a:endParaRPr>
              </a:p>
            </p:txBody>
          </p:sp>
          <p:pic>
            <p:nvPicPr>
              <p:cNvPr id="5126" name="Picture 6" descr="Topical Route of Drug Administration: Advantages and Disadvantages">
                <a:extLst>
                  <a:ext uri="{FF2B5EF4-FFF2-40B4-BE49-F238E27FC236}">
                    <a16:creationId xmlns:a16="http://schemas.microsoft.com/office/drawing/2014/main" id="{879BE818-EFE2-C473-919C-F7AD041BCF72}"/>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256610" y="1149735"/>
                <a:ext cx="1307309" cy="697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84" name="Freeform: Shape 83">
              <a:extLst>
                <a:ext uri="{FF2B5EF4-FFF2-40B4-BE49-F238E27FC236}">
                  <a16:creationId xmlns:a16="http://schemas.microsoft.com/office/drawing/2014/main" id="{4C94940E-8435-2E16-3BF7-2C324559EBCD}"/>
                </a:ext>
              </a:extLst>
            </p:cNvPr>
            <p:cNvSpPr/>
            <p:nvPr/>
          </p:nvSpPr>
          <p:spPr>
            <a:xfrm>
              <a:off x="5871637" y="3570877"/>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A3BAA9E-03B9-1809-9C65-DF30B8816D04}"/>
                </a:ext>
              </a:extLst>
            </p:cNvPr>
            <p:cNvSpPr/>
            <p:nvPr/>
          </p:nvSpPr>
          <p:spPr>
            <a:xfrm>
              <a:off x="5151529"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grpSp>
      <p:grpSp>
        <p:nvGrpSpPr>
          <p:cNvPr id="89" name="Group 88">
            <a:extLst>
              <a:ext uri="{FF2B5EF4-FFF2-40B4-BE49-F238E27FC236}">
                <a16:creationId xmlns:a16="http://schemas.microsoft.com/office/drawing/2014/main" id="{CA8561A4-555B-EC6D-B5A8-6183A1AB33F0}"/>
              </a:ext>
            </a:extLst>
          </p:cNvPr>
          <p:cNvGrpSpPr/>
          <p:nvPr/>
        </p:nvGrpSpPr>
        <p:grpSpPr>
          <a:xfrm>
            <a:off x="2507360" y="1077703"/>
            <a:ext cx="1550873" cy="2746716"/>
            <a:chOff x="3269360" y="1088589"/>
            <a:chExt cx="1550873" cy="2746716"/>
          </a:xfrm>
        </p:grpSpPr>
        <p:sp>
          <p:nvSpPr>
            <p:cNvPr id="5" name="Freeform: Shape 4">
              <a:extLst>
                <a:ext uri="{FF2B5EF4-FFF2-40B4-BE49-F238E27FC236}">
                  <a16:creationId xmlns:a16="http://schemas.microsoft.com/office/drawing/2014/main" id="{D619E4B8-2836-54F9-0DF5-D6B09FEE90B3}"/>
                </a:ext>
              </a:extLst>
            </p:cNvPr>
            <p:cNvSpPr/>
            <p:nvPr/>
          </p:nvSpPr>
          <p:spPr>
            <a:xfrm>
              <a:off x="3269552"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rgbClr val="27AAE1"/>
            </a:solidFill>
            <a:ln w="31078" cap="flat">
              <a:solidFill>
                <a:schemeClr val="accent6"/>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9B81872-0DB3-12E0-61AE-DA7CB938C746}"/>
                </a:ext>
              </a:extLst>
            </p:cNvPr>
            <p:cNvSpPr/>
            <p:nvPr/>
          </p:nvSpPr>
          <p:spPr>
            <a:xfrm>
              <a:off x="3269360"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28575" cap="flat">
              <a:solidFill>
                <a:schemeClr val="tx2">
                  <a:lumMod val="75000"/>
                  <a:lumOff val="25000"/>
                </a:schemeClr>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D67522-699A-39AB-7F83-8BD5A50248BF}"/>
                </a:ext>
              </a:extLst>
            </p:cNvPr>
            <p:cNvSpPr/>
            <p:nvPr/>
          </p:nvSpPr>
          <p:spPr>
            <a:xfrm>
              <a:off x="3972696"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accent6"/>
            </a:solidFill>
            <a:ln w="31078" cap="flat">
              <a:noFill/>
              <a:prstDash val="solid"/>
              <a:miter/>
            </a:ln>
          </p:spPr>
          <p:txBody>
            <a:bodyPr rtlCol="0" anchor="ctr"/>
            <a:lstStyle/>
            <a:p>
              <a:endParaRPr lang="en-US"/>
            </a:p>
          </p:txBody>
        </p:sp>
        <p:pic>
          <p:nvPicPr>
            <p:cNvPr id="36" name="Picture 4" descr="Message - Free communications icons">
              <a:extLst>
                <a:ext uri="{FF2B5EF4-FFF2-40B4-BE49-F238E27FC236}">
                  <a16:creationId xmlns:a16="http://schemas.microsoft.com/office/drawing/2014/main" id="{B0E0F0A5-DBBD-F965-4D3B-C16BB4B17939}"/>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90542" y="1088589"/>
              <a:ext cx="493531" cy="509542"/>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9F1B5D7B-EB10-333C-06A2-97DD6F65E7BE}"/>
                </a:ext>
              </a:extLst>
            </p:cNvPr>
            <p:cNvGrpSpPr/>
            <p:nvPr/>
          </p:nvGrpSpPr>
          <p:grpSpPr>
            <a:xfrm>
              <a:off x="3269552" y="1423085"/>
              <a:ext cx="1550681" cy="2388243"/>
              <a:chOff x="3269552" y="1423085"/>
              <a:chExt cx="1550681" cy="2388243"/>
            </a:xfrm>
            <a:effectLst>
              <a:outerShdw blurRad="63500" sx="102000" sy="102000" algn="ctr" rotWithShape="0">
                <a:prstClr val="black">
                  <a:alpha val="40000"/>
                </a:prstClr>
              </a:outerShdw>
            </a:effectLst>
          </p:grpSpPr>
          <p:sp>
            <p:nvSpPr>
              <p:cNvPr id="6" name="Freeform: Shape 5">
                <a:extLst>
                  <a:ext uri="{FF2B5EF4-FFF2-40B4-BE49-F238E27FC236}">
                    <a16:creationId xmlns:a16="http://schemas.microsoft.com/office/drawing/2014/main" id="{84D6007C-A2B4-4CBA-8F94-6EADD7BB428C}"/>
                  </a:ext>
                </a:extLst>
              </p:cNvPr>
              <p:cNvSpPr/>
              <p:nvPr/>
            </p:nvSpPr>
            <p:spPr>
              <a:xfrm>
                <a:off x="3269552"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1" name="TextBox 30">
                <a:extLst>
                  <a:ext uri="{FF2B5EF4-FFF2-40B4-BE49-F238E27FC236}">
                    <a16:creationId xmlns:a16="http://schemas.microsoft.com/office/drawing/2014/main" id="{F7DADDF6-6D20-64E3-4CD5-DAED1565AB52}"/>
                  </a:ext>
                </a:extLst>
              </p:cNvPr>
              <p:cNvSpPr txBox="1"/>
              <p:nvPr/>
            </p:nvSpPr>
            <p:spPr>
              <a:xfrm>
                <a:off x="3288898" y="2034517"/>
                <a:ext cx="1531335" cy="1338828"/>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Inhalation</a:t>
                </a:r>
              </a:p>
              <a:p>
                <a:pPr algn="ctr">
                  <a:spcBef>
                    <a:spcPts val="600"/>
                  </a:spcBef>
                </a:pPr>
                <a:r>
                  <a:rPr lang="en-US" sz="1200" b="0" i="0">
                    <a:solidFill>
                      <a:schemeClr val="tx1">
                        <a:lumMod val="65000"/>
                        <a:lumOff val="35000"/>
                      </a:schemeClr>
                    </a:solidFill>
                    <a:effectLst/>
                    <a:latin typeface="Montserrat" panose="00000500000000000000" pitchFamily="2" charset="0"/>
                  </a:rPr>
                  <a:t>Taken by breathing into lungs i.e., to treat respiratory condition. </a:t>
                </a:r>
                <a:endParaRPr lang="en-US" sz="1200">
                  <a:solidFill>
                    <a:schemeClr val="tx1">
                      <a:lumMod val="65000"/>
                      <a:lumOff val="35000"/>
                    </a:schemeClr>
                  </a:solidFill>
                  <a:latin typeface="Montserrat" panose="00000500000000000000" pitchFamily="2" charset="0"/>
                </a:endParaRPr>
              </a:p>
            </p:txBody>
          </p:sp>
        </p:grpSp>
        <p:pic>
          <p:nvPicPr>
            <p:cNvPr id="81" name="Picture 80">
              <a:extLst>
                <a:ext uri="{FF2B5EF4-FFF2-40B4-BE49-F238E27FC236}">
                  <a16:creationId xmlns:a16="http://schemas.microsoft.com/office/drawing/2014/main" id="{56412509-23B4-E289-7CB3-BD57FAB1C806}"/>
                </a:ext>
              </a:extLst>
            </p:cNvPr>
            <p:cNvPicPr>
              <a:picLocks noChangeAspect="1"/>
            </p:cNvPicPr>
            <p:nvPr/>
          </p:nvPicPr>
          <p:blipFill>
            <a:blip r:embed="rId21" cstate="email">
              <a:extLst>
                <a:ext uri="{28A0092B-C50C-407E-A947-70E740481C1C}">
                  <a14:useLocalDpi xmlns:a14="http://schemas.microsoft.com/office/drawing/2010/main"/>
                </a:ext>
              </a:extLst>
            </a:blip>
            <a:srcRect l="21268" t="17941" b="18699"/>
            <a:stretch/>
          </p:blipFill>
          <p:spPr>
            <a:xfrm>
              <a:off x="3361375" y="1157398"/>
              <a:ext cx="1331671" cy="743022"/>
            </a:xfrm>
            <a:prstGeom prst="rect">
              <a:avLst/>
            </a:prstGeom>
            <a:ln>
              <a:noFill/>
            </a:ln>
            <a:effectLst>
              <a:outerShdw blurRad="292100" dist="139700" dir="2700000" algn="tl" rotWithShape="0">
                <a:srgbClr val="333333">
                  <a:alpha val="65000"/>
                </a:srgbClr>
              </a:outerShdw>
            </a:effectLst>
          </p:spPr>
        </p:pic>
        <p:sp>
          <p:nvSpPr>
            <p:cNvPr id="83" name="Freeform: Shape 82">
              <a:extLst>
                <a:ext uri="{FF2B5EF4-FFF2-40B4-BE49-F238E27FC236}">
                  <a16:creationId xmlns:a16="http://schemas.microsoft.com/office/drawing/2014/main" id="{57792DF8-1AD9-472C-4BE6-4EB39073AB73}"/>
                </a:ext>
              </a:extLst>
            </p:cNvPr>
            <p:cNvSpPr/>
            <p:nvPr/>
          </p:nvSpPr>
          <p:spPr>
            <a:xfrm>
              <a:off x="3998131" y="36191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99B3A45-0975-CD90-4A10-9945A662F34B}"/>
                </a:ext>
              </a:extLst>
            </p:cNvPr>
            <p:cNvSpPr/>
            <p:nvPr/>
          </p:nvSpPr>
          <p:spPr>
            <a:xfrm>
              <a:off x="3280342" y="2946739"/>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grpSp>
      <p:grpSp>
        <p:nvGrpSpPr>
          <p:cNvPr id="88" name="Group 87">
            <a:extLst>
              <a:ext uri="{FF2B5EF4-FFF2-40B4-BE49-F238E27FC236}">
                <a16:creationId xmlns:a16="http://schemas.microsoft.com/office/drawing/2014/main" id="{F9A2BBF3-2164-2EFB-3B5B-F1F5A27F8C1C}"/>
              </a:ext>
            </a:extLst>
          </p:cNvPr>
          <p:cNvGrpSpPr/>
          <p:nvPr/>
        </p:nvGrpSpPr>
        <p:grpSpPr>
          <a:xfrm>
            <a:off x="632120" y="1077703"/>
            <a:ext cx="1547261" cy="2722740"/>
            <a:chOff x="1394120" y="1088589"/>
            <a:chExt cx="1547261" cy="2722740"/>
          </a:xfrm>
        </p:grpSpPr>
        <p:sp>
          <p:nvSpPr>
            <p:cNvPr id="25" name="Freeform: Shape 24">
              <a:extLst>
                <a:ext uri="{FF2B5EF4-FFF2-40B4-BE49-F238E27FC236}">
                  <a16:creationId xmlns:a16="http://schemas.microsoft.com/office/drawing/2014/main" id="{A1405608-21F4-4639-5299-DD6586526884}"/>
                </a:ext>
              </a:extLst>
            </p:cNvPr>
            <p:cNvSpPr/>
            <p:nvPr/>
          </p:nvSpPr>
          <p:spPr>
            <a:xfrm>
              <a:off x="1394312"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accent2"/>
            </a:solidFill>
            <a:ln w="31078" cap="flat">
              <a:solidFill>
                <a:schemeClr val="accent2"/>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02F6819-CE05-56D3-D96A-B2F3E6E6D8B9}"/>
                </a:ext>
              </a:extLst>
            </p:cNvPr>
            <p:cNvSpPr/>
            <p:nvPr/>
          </p:nvSpPr>
          <p:spPr>
            <a:xfrm>
              <a:off x="1394120"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4" y="1243471"/>
                    <a:pt x="1243415" y="1243471"/>
                  </a:cubicBezTo>
                  <a:lnTo>
                    <a:pt x="1243415" y="1243471"/>
                  </a:lnTo>
                  <a:cubicBezTo>
                    <a:pt x="556585" y="1243471"/>
                    <a:pt x="-222" y="686663"/>
                    <a:pt x="-222" y="-167"/>
                  </a:cubicBezTo>
                </a:path>
              </a:pathLst>
            </a:custGeom>
            <a:noFill/>
            <a:ln w="6350" cap="flat">
              <a:solidFill>
                <a:schemeClr val="tx2">
                  <a:lumMod val="75000"/>
                  <a:lumOff val="25000"/>
                </a:schemeClr>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5808952-F67B-FB40-C1DF-435B4ABD2037}"/>
                </a:ext>
              </a:extLst>
            </p:cNvPr>
            <p:cNvSpPr/>
            <p:nvPr/>
          </p:nvSpPr>
          <p:spPr>
            <a:xfrm>
              <a:off x="2097456"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accent2"/>
            </a:solidFill>
            <a:ln w="31078" cap="flat">
              <a:noFill/>
              <a:prstDash val="solid"/>
              <a:miter/>
            </a:ln>
          </p:spPr>
          <p:txBody>
            <a:bodyPr rtlCol="0" anchor="ctr"/>
            <a:lstStyle/>
            <a:p>
              <a:endParaRPr lang="en-US"/>
            </a:p>
          </p:txBody>
        </p:sp>
        <p:pic>
          <p:nvPicPr>
            <p:cNvPr id="35" name="Picture 2" descr="Mission - Free business and finance icons">
              <a:extLst>
                <a:ext uri="{FF2B5EF4-FFF2-40B4-BE49-F238E27FC236}">
                  <a16:creationId xmlns:a16="http://schemas.microsoft.com/office/drawing/2014/main" id="{1E9C53AE-7460-186D-D1B9-9D270AE431B3}"/>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915302" y="1088589"/>
              <a:ext cx="493531" cy="509542"/>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A37E0025-4DC3-28E2-FD10-FC8D1185F862}"/>
                </a:ext>
              </a:extLst>
            </p:cNvPr>
            <p:cNvSpPr/>
            <p:nvPr/>
          </p:nvSpPr>
          <p:spPr>
            <a:xfrm>
              <a:off x="1394312"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79" y="3342586"/>
                    <a:pt x="1243637" y="3342586"/>
                  </a:cubicBezTo>
                  <a:lnTo>
                    <a:pt x="1243637" y="3342586"/>
                  </a:lnTo>
                  <a:cubicBezTo>
                    <a:pt x="556795"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30" name="TextBox 29">
              <a:extLst>
                <a:ext uri="{FF2B5EF4-FFF2-40B4-BE49-F238E27FC236}">
                  <a16:creationId xmlns:a16="http://schemas.microsoft.com/office/drawing/2014/main" id="{3F6E886E-4D4C-5019-831E-2693ABAE3A41}"/>
                </a:ext>
              </a:extLst>
            </p:cNvPr>
            <p:cNvSpPr txBox="1"/>
            <p:nvPr/>
          </p:nvSpPr>
          <p:spPr>
            <a:xfrm>
              <a:off x="1395184" y="2034517"/>
              <a:ext cx="1517399" cy="1415772"/>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Oral</a:t>
              </a:r>
            </a:p>
            <a:p>
              <a:pPr algn="ctr">
                <a:spcBef>
                  <a:spcPts val="600"/>
                </a:spcBef>
              </a:pPr>
              <a:r>
                <a:rPr lang="en-US" sz="1200" b="0" i="0">
                  <a:solidFill>
                    <a:schemeClr val="tx1">
                      <a:lumMod val="65000"/>
                      <a:lumOff val="35000"/>
                    </a:schemeClr>
                  </a:solidFill>
                  <a:effectLst/>
                  <a:latin typeface="Montserrat" panose="00000500000000000000" pitchFamily="2" charset="0"/>
                </a:rPr>
                <a:t>Taken Via the mouth and swallowed </a:t>
              </a:r>
            </a:p>
            <a:p>
              <a:pPr algn="ctr">
                <a:spcBef>
                  <a:spcPts val="600"/>
                </a:spcBef>
              </a:pPr>
              <a:r>
                <a:rPr lang="en-US" sz="1200" b="0" i="0">
                  <a:solidFill>
                    <a:schemeClr val="tx1">
                      <a:lumMod val="65000"/>
                      <a:lumOff val="35000"/>
                    </a:schemeClr>
                  </a:solidFill>
                  <a:effectLst/>
                  <a:latin typeface="Montserrat" panose="00000500000000000000" pitchFamily="2" charset="0"/>
                </a:rPr>
                <a:t>i.e.,</a:t>
              </a:r>
              <a:r>
                <a:rPr lang="en-US" sz="1200">
                  <a:solidFill>
                    <a:schemeClr val="tx1">
                      <a:lumMod val="65000"/>
                      <a:lumOff val="35000"/>
                    </a:schemeClr>
                  </a:solidFill>
                  <a:latin typeface="Montserrat" panose="00000500000000000000" pitchFamily="2" charset="0"/>
                </a:rPr>
                <a:t> tablets or syrup. </a:t>
              </a:r>
            </a:p>
          </p:txBody>
        </p:sp>
        <p:pic>
          <p:nvPicPr>
            <p:cNvPr id="5122" name="Picture 2" descr="Oral Administration of Drugs: Advantages and Disadvantages">
              <a:extLst>
                <a:ext uri="{FF2B5EF4-FFF2-40B4-BE49-F238E27FC236}">
                  <a16:creationId xmlns:a16="http://schemas.microsoft.com/office/drawing/2014/main" id="{7E8135E1-AC18-1B9A-61A7-15BB8D1FEDAD}"/>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492099" y="1163320"/>
              <a:ext cx="1349636" cy="719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592D56D9-C908-D8D9-3B84-C70158C7F2A3}"/>
                </a:ext>
              </a:extLst>
            </p:cNvPr>
            <p:cNvSpPr/>
            <p:nvPr/>
          </p:nvSpPr>
          <p:spPr>
            <a:xfrm>
              <a:off x="2082862" y="362739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4B7C695-0F78-A97A-5EDF-813B615F0746}"/>
                </a:ext>
              </a:extLst>
            </p:cNvPr>
            <p:cNvSpPr/>
            <p:nvPr/>
          </p:nvSpPr>
          <p:spPr>
            <a:xfrm>
              <a:off x="1405294"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4D01D9CC-4EE5-11F1-7F94-9E2A2ADFE808}"/>
              </a:ext>
            </a:extLst>
          </p:cNvPr>
          <p:cNvGrpSpPr/>
          <p:nvPr/>
        </p:nvGrpSpPr>
        <p:grpSpPr>
          <a:xfrm>
            <a:off x="10055801" y="1101679"/>
            <a:ext cx="1536279" cy="2722740"/>
            <a:chOff x="8902607" y="1088589"/>
            <a:chExt cx="1536279" cy="2722740"/>
          </a:xfrm>
        </p:grpSpPr>
        <p:sp>
          <p:nvSpPr>
            <p:cNvPr id="4" name="Freeform: Shape 3">
              <a:extLst>
                <a:ext uri="{FF2B5EF4-FFF2-40B4-BE49-F238E27FC236}">
                  <a16:creationId xmlns:a16="http://schemas.microsoft.com/office/drawing/2014/main" id="{16392346-28CD-57D7-2EBF-B8A8C094B849}"/>
                </a:ext>
              </a:extLst>
            </p:cNvPr>
            <p:cNvSpPr/>
            <p:nvPr/>
          </p:nvSpPr>
          <p:spPr>
            <a:xfrm>
              <a:off x="8902799" y="1391986"/>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B4A69C6-FF89-7932-80B0-93EF4AE781B1}"/>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rtlCol="0" anchor="ctr"/>
            <a:lstStyle/>
            <a:p>
              <a:endParaRPr lang="en-US"/>
            </a:p>
          </p:txBody>
        </p:sp>
        <p:sp>
          <p:nvSpPr>
            <p:cNvPr id="13" name="Freeform: Shape 12">
              <a:extLst>
                <a:ext uri="{FF2B5EF4-FFF2-40B4-BE49-F238E27FC236}">
                  <a16:creationId xmlns:a16="http://schemas.microsoft.com/office/drawing/2014/main" id="{586245CC-DDF7-7E96-A28A-2454EC3AA2D2}"/>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7332531-59CB-8C71-1A28-F733B723FC05}"/>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14638D0C-C74B-DE4F-C0E1-F697633FFC27}"/>
                </a:ext>
              </a:extLst>
            </p:cNvPr>
            <p:cNvSpPr txBox="1"/>
            <p:nvPr/>
          </p:nvSpPr>
          <p:spPr>
            <a:xfrm>
              <a:off x="8914203" y="2034517"/>
              <a:ext cx="1514972" cy="1523494"/>
            </a:xfrm>
            <a:prstGeom prst="rect">
              <a:avLst/>
            </a:prstGeom>
            <a:noFill/>
          </p:spPr>
          <p:txBody>
            <a:bodyPr wrap="square">
              <a:spAutoFit/>
            </a:bodyPr>
            <a:lstStyle/>
            <a:p>
              <a:pPr algn="ctr">
                <a:spcBef>
                  <a:spcPts val="600"/>
                </a:spcBef>
              </a:pPr>
              <a:r>
                <a:rPr lang="en-US" sz="1600" b="1" i="0">
                  <a:effectLst/>
                  <a:latin typeface="Montserrat" panose="00000500000000000000" pitchFamily="2" charset="0"/>
                </a:rPr>
                <a:t>Buccal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a:t>
              </a:r>
              <a:r>
                <a:rPr lang="en-US" sz="1200">
                  <a:solidFill>
                    <a:schemeClr val="tx1">
                      <a:lumMod val="65000"/>
                      <a:lumOff val="35000"/>
                    </a:schemeClr>
                  </a:solidFill>
                  <a:latin typeface="Montserrat" panose="00000500000000000000" pitchFamily="2" charset="0"/>
                </a:rPr>
                <a:t>given between the gums and the inner lining of the mouth cheek.</a:t>
              </a:r>
            </a:p>
          </p:txBody>
        </p:sp>
        <p:pic>
          <p:nvPicPr>
            <p:cNvPr id="28" name="Picture 10" descr="Measurement - Free education icons">
              <a:extLst>
                <a:ext uri="{FF2B5EF4-FFF2-40B4-BE49-F238E27FC236}">
                  <a16:creationId xmlns:a16="http://schemas.microsoft.com/office/drawing/2014/main" id="{B5335B0D-D69C-88A7-5DC7-50569EEB9C5B}"/>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23981" y="1088589"/>
              <a:ext cx="493531" cy="509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5BC4BE7A-9FA2-A65A-B17A-16E6C10771B6}"/>
              </a:ext>
            </a:extLst>
          </p:cNvPr>
          <p:cNvGrpSpPr/>
          <p:nvPr/>
        </p:nvGrpSpPr>
        <p:grpSpPr>
          <a:xfrm>
            <a:off x="9915232" y="3973731"/>
            <a:ext cx="1780640" cy="2722741"/>
            <a:chOff x="8762038" y="3960641"/>
            <a:chExt cx="1780640" cy="2722741"/>
          </a:xfrm>
        </p:grpSpPr>
        <p:sp>
          <p:nvSpPr>
            <p:cNvPr id="49" name="Freeform: Shape 48">
              <a:extLst>
                <a:ext uri="{FF2B5EF4-FFF2-40B4-BE49-F238E27FC236}">
                  <a16:creationId xmlns:a16="http://schemas.microsoft.com/office/drawing/2014/main" id="{75759CC9-E8B2-84AC-BCA0-5B4C9635E6F9}"/>
                </a:ext>
              </a:extLst>
            </p:cNvPr>
            <p:cNvSpPr/>
            <p:nvPr/>
          </p:nvSpPr>
          <p:spPr>
            <a:xfrm>
              <a:off x="8892703" y="4264038"/>
              <a:ext cx="1535703" cy="76416"/>
            </a:xfrm>
            <a:custGeom>
              <a:avLst/>
              <a:gdLst>
                <a:gd name="connsiteX0" fmla="*/ 0 w 2486651"/>
                <a:gd name="connsiteY0" fmla="*/ 0 h 106952"/>
                <a:gd name="connsiteX1" fmla="*/ 2486652 w 2486651"/>
                <a:gd name="connsiteY1" fmla="*/ 0 h 106952"/>
                <a:gd name="connsiteX2" fmla="*/ 2486652 w 2486651"/>
                <a:gd name="connsiteY2" fmla="*/ 106953 h 106952"/>
                <a:gd name="connsiteX3" fmla="*/ 0 w 2486651"/>
                <a:gd name="connsiteY3" fmla="*/ 106953 h 106952"/>
              </a:gdLst>
              <a:ahLst/>
              <a:cxnLst>
                <a:cxn ang="0">
                  <a:pos x="connsiteX0" y="connsiteY0"/>
                </a:cxn>
                <a:cxn ang="0">
                  <a:pos x="connsiteX1" y="connsiteY1"/>
                </a:cxn>
                <a:cxn ang="0">
                  <a:pos x="connsiteX2" y="connsiteY2"/>
                </a:cxn>
                <a:cxn ang="0">
                  <a:pos x="connsiteX3" y="connsiteY3"/>
                </a:cxn>
              </a:cxnLst>
              <a:rect l="l" t="t" r="r" b="b"/>
              <a:pathLst>
                <a:path w="2486651" h="106952">
                  <a:moveTo>
                    <a:pt x="0" y="0"/>
                  </a:moveTo>
                  <a:lnTo>
                    <a:pt x="2486652" y="0"/>
                  </a:lnTo>
                  <a:lnTo>
                    <a:pt x="2486652" y="106953"/>
                  </a:lnTo>
                  <a:lnTo>
                    <a:pt x="0" y="106953"/>
                  </a:lnTo>
                  <a:close/>
                </a:path>
              </a:pathLst>
            </a:custGeom>
            <a:solidFill>
              <a:schemeClr val="tx2"/>
            </a:solidFill>
            <a:ln w="31078" cap="flat">
              <a:solidFill>
                <a:schemeClr val="tx2"/>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7EDDCFF-AFA1-ECE5-4A7C-0D870B391DE3}"/>
                </a:ext>
              </a:extLst>
            </p:cNvPr>
            <p:cNvSpPr/>
            <p:nvPr/>
          </p:nvSpPr>
          <p:spPr>
            <a:xfrm>
              <a:off x="8892703" y="4295137"/>
              <a:ext cx="1536087" cy="2388244"/>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solidFill>
              <a:schemeClr val="bg1"/>
            </a:solid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9" name="Freeform: Shape 58">
              <a:extLst>
                <a:ext uri="{FF2B5EF4-FFF2-40B4-BE49-F238E27FC236}">
                  <a16:creationId xmlns:a16="http://schemas.microsoft.com/office/drawing/2014/main" id="{72FF6DA9-FE31-C82E-D508-DE8255D88F0F}"/>
                </a:ext>
              </a:extLst>
            </p:cNvPr>
            <p:cNvSpPr/>
            <p:nvPr/>
          </p:nvSpPr>
          <p:spPr>
            <a:xfrm>
              <a:off x="8892511" y="5794815"/>
              <a:ext cx="1536087" cy="888567"/>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noFill/>
            <a:ln w="38100" cap="flat">
              <a:solidFill>
                <a:schemeClr val="tx2">
                  <a:lumMod val="75000"/>
                  <a:lumOff val="25000"/>
                </a:schemeClr>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9E195F1-DF31-C206-6EA6-159579EBEA45}"/>
                </a:ext>
              </a:extLst>
            </p:cNvPr>
            <p:cNvSpPr/>
            <p:nvPr/>
          </p:nvSpPr>
          <p:spPr>
            <a:xfrm>
              <a:off x="9596039" y="6452355"/>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solidFill>
              <a:schemeClr val="tx2"/>
            </a:solidFill>
            <a:ln w="31078" cap="flat">
              <a:noFill/>
              <a:prstDash val="solid"/>
              <a:miter/>
            </a:ln>
          </p:spPr>
          <p:txBody>
            <a:bodyPr rtlCol="0" anchor="ctr"/>
            <a:lstStyle/>
            <a:p>
              <a:endParaRPr lang="en-US"/>
            </a:p>
          </p:txBody>
        </p:sp>
        <p:sp>
          <p:nvSpPr>
            <p:cNvPr id="73" name="TextBox 72">
              <a:extLst>
                <a:ext uri="{FF2B5EF4-FFF2-40B4-BE49-F238E27FC236}">
                  <a16:creationId xmlns:a16="http://schemas.microsoft.com/office/drawing/2014/main" id="{1483A9C0-D4E4-7BB6-6D7E-E120F2C7AED3}"/>
                </a:ext>
              </a:extLst>
            </p:cNvPr>
            <p:cNvSpPr txBox="1"/>
            <p:nvPr/>
          </p:nvSpPr>
          <p:spPr>
            <a:xfrm>
              <a:off x="8762038" y="4895076"/>
              <a:ext cx="1780640" cy="969496"/>
            </a:xfrm>
            <a:prstGeom prst="rect">
              <a:avLst/>
            </a:prstGeom>
            <a:noFill/>
          </p:spPr>
          <p:txBody>
            <a:bodyPr wrap="square">
              <a:spAutoFit/>
            </a:bodyPr>
            <a:lstStyle/>
            <a:p>
              <a:pPr algn="ctr">
                <a:spcBef>
                  <a:spcPts val="600"/>
                </a:spcBef>
              </a:pPr>
              <a:r>
                <a:rPr lang="en-US" sz="1600" b="1">
                  <a:latin typeface="Montserrat" panose="00000500000000000000" pitchFamily="2" charset="0"/>
                </a:rPr>
                <a:t>Sublingual</a:t>
              </a:r>
            </a:p>
            <a:p>
              <a:pPr algn="ctr">
                <a:spcBef>
                  <a:spcPts val="600"/>
                </a:spcBef>
              </a:pPr>
              <a:r>
                <a:rPr lang="en-US" sz="1200" b="0" i="0">
                  <a:solidFill>
                    <a:schemeClr val="tx1">
                      <a:lumMod val="65000"/>
                      <a:lumOff val="35000"/>
                    </a:schemeClr>
                  </a:solidFill>
                  <a:effectLst/>
                  <a:latin typeface="Montserrat" panose="00000500000000000000" pitchFamily="2" charset="0"/>
                </a:rPr>
                <a:t>Medicine is place under the tongue i.e., nitroglycerin.</a:t>
              </a:r>
              <a:endParaRPr lang="en-US" sz="1200">
                <a:solidFill>
                  <a:schemeClr val="tx1">
                    <a:lumMod val="65000"/>
                    <a:lumOff val="35000"/>
                  </a:schemeClr>
                </a:solidFill>
                <a:latin typeface="Montserrat" panose="00000500000000000000" pitchFamily="2" charset="0"/>
              </a:endParaRPr>
            </a:p>
          </p:txBody>
        </p:sp>
        <p:pic>
          <p:nvPicPr>
            <p:cNvPr id="76" name="Picture 10" descr="Measurement - Free education icons">
              <a:extLst>
                <a:ext uri="{FF2B5EF4-FFF2-40B4-BE49-F238E27FC236}">
                  <a16:creationId xmlns:a16="http://schemas.microsoft.com/office/drawing/2014/main" id="{AF526269-D716-ADAD-A68F-08CFF2D36956}"/>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413885" y="3960641"/>
              <a:ext cx="493531" cy="50954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Sublingual Nutrient Absorption 101 | Wellbeing | BeYou CBD">
            <a:extLst>
              <a:ext uri="{FF2B5EF4-FFF2-40B4-BE49-F238E27FC236}">
                <a16:creationId xmlns:a16="http://schemas.microsoft.com/office/drawing/2014/main" id="{6EE3E5E2-387A-706D-AE25-ECFD89AB4CCB}"/>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t="22022"/>
          <a:stretch/>
        </p:blipFill>
        <p:spPr bwMode="auto">
          <a:xfrm>
            <a:off x="10125982" y="3984171"/>
            <a:ext cx="1369332" cy="71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Routes of Midazolam Administration | SpringerLink">
            <a:extLst>
              <a:ext uri="{FF2B5EF4-FFF2-40B4-BE49-F238E27FC236}">
                <a16:creationId xmlns:a16="http://schemas.microsoft.com/office/drawing/2014/main" id="{6EEB94F9-194F-200E-A104-DAC5A18CB95E}"/>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t="28420"/>
          <a:stretch/>
        </p:blipFill>
        <p:spPr bwMode="auto">
          <a:xfrm>
            <a:off x="10125982" y="1118742"/>
            <a:ext cx="1369332" cy="71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9A8D93F7-9917-8071-DFBD-05C0B727E549}"/>
              </a:ext>
            </a:extLst>
          </p:cNvPr>
          <p:cNvGrpSpPr/>
          <p:nvPr/>
        </p:nvGrpSpPr>
        <p:grpSpPr>
          <a:xfrm>
            <a:off x="6267340" y="1108097"/>
            <a:ext cx="1536279" cy="2689789"/>
            <a:chOff x="6267340" y="1108097"/>
            <a:chExt cx="1536279" cy="2689789"/>
          </a:xfrm>
          <a:solidFill>
            <a:schemeClr val="bg1">
              <a:lumMod val="75000"/>
              <a:alpha val="65000"/>
            </a:schemeClr>
          </a:solidFill>
        </p:grpSpPr>
        <p:sp>
          <p:nvSpPr>
            <p:cNvPr id="79" name="Rectangle 78">
              <a:extLst>
                <a:ext uri="{FF2B5EF4-FFF2-40B4-BE49-F238E27FC236}">
                  <a16:creationId xmlns:a16="http://schemas.microsoft.com/office/drawing/2014/main" id="{ADE7D665-7328-01E3-1DAA-A7FD8610B43A}"/>
                </a:ext>
              </a:extLst>
            </p:cNvPr>
            <p:cNvSpPr/>
            <p:nvPr/>
          </p:nvSpPr>
          <p:spPr>
            <a:xfrm>
              <a:off x="6327664" y="1108097"/>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9" name="Group 98">
              <a:extLst>
                <a:ext uri="{FF2B5EF4-FFF2-40B4-BE49-F238E27FC236}">
                  <a16:creationId xmlns:a16="http://schemas.microsoft.com/office/drawing/2014/main" id="{BB1BA1FA-387F-5361-E3FF-6A247829927F}"/>
                </a:ext>
              </a:extLst>
            </p:cNvPr>
            <p:cNvGrpSpPr/>
            <p:nvPr/>
          </p:nvGrpSpPr>
          <p:grpSpPr>
            <a:xfrm>
              <a:off x="6267340" y="1409642"/>
              <a:ext cx="1536279" cy="2388244"/>
              <a:chOff x="8902607" y="1423085"/>
              <a:chExt cx="1536279" cy="2388244"/>
            </a:xfrm>
            <a:grpFill/>
          </p:grpSpPr>
          <p:sp>
            <p:nvSpPr>
              <p:cNvPr id="101" name="Freeform: Shape 100">
                <a:extLst>
                  <a:ext uri="{FF2B5EF4-FFF2-40B4-BE49-F238E27FC236}">
                    <a16:creationId xmlns:a16="http://schemas.microsoft.com/office/drawing/2014/main" id="{12914C35-1F09-CF48-5636-C4D968E91674}"/>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102" name="Freeform: Shape 101">
                <a:extLst>
                  <a:ext uri="{FF2B5EF4-FFF2-40B4-BE49-F238E27FC236}">
                    <a16:creationId xmlns:a16="http://schemas.microsoft.com/office/drawing/2014/main" id="{39350D70-7D8E-A6B4-8F81-5362617EB87C}"/>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608A22-D622-2FCA-C1CA-31ED5919E954}"/>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108" name="Group 107">
            <a:extLst>
              <a:ext uri="{FF2B5EF4-FFF2-40B4-BE49-F238E27FC236}">
                <a16:creationId xmlns:a16="http://schemas.microsoft.com/office/drawing/2014/main" id="{A83A3C3D-499A-C0F0-76C8-AF1E8EE250DB}"/>
              </a:ext>
            </a:extLst>
          </p:cNvPr>
          <p:cNvGrpSpPr/>
          <p:nvPr/>
        </p:nvGrpSpPr>
        <p:grpSpPr>
          <a:xfrm>
            <a:off x="8144369" y="1118742"/>
            <a:ext cx="1536279" cy="2678214"/>
            <a:chOff x="6267340" y="1119672"/>
            <a:chExt cx="1536279" cy="2678214"/>
          </a:xfrm>
          <a:solidFill>
            <a:schemeClr val="bg1">
              <a:lumMod val="75000"/>
              <a:alpha val="65000"/>
            </a:schemeClr>
          </a:solidFill>
        </p:grpSpPr>
        <p:sp>
          <p:nvSpPr>
            <p:cNvPr id="109" name="Rectangle 108">
              <a:extLst>
                <a:ext uri="{FF2B5EF4-FFF2-40B4-BE49-F238E27FC236}">
                  <a16:creationId xmlns:a16="http://schemas.microsoft.com/office/drawing/2014/main" id="{66702AC5-63F4-F485-0A03-14BA8DFB1DB6}"/>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 name="Group 109">
              <a:extLst>
                <a:ext uri="{FF2B5EF4-FFF2-40B4-BE49-F238E27FC236}">
                  <a16:creationId xmlns:a16="http://schemas.microsoft.com/office/drawing/2014/main" id="{DBCBED54-FF84-A6D1-4A56-C9BE4D600A94}"/>
                </a:ext>
              </a:extLst>
            </p:cNvPr>
            <p:cNvGrpSpPr/>
            <p:nvPr/>
          </p:nvGrpSpPr>
          <p:grpSpPr>
            <a:xfrm>
              <a:off x="6267340" y="1409642"/>
              <a:ext cx="1536279" cy="2388244"/>
              <a:chOff x="8902607" y="1423085"/>
              <a:chExt cx="1536279" cy="2388244"/>
            </a:xfrm>
            <a:grpFill/>
          </p:grpSpPr>
          <p:sp>
            <p:nvSpPr>
              <p:cNvPr id="111" name="Freeform: Shape 110">
                <a:extLst>
                  <a:ext uri="{FF2B5EF4-FFF2-40B4-BE49-F238E27FC236}">
                    <a16:creationId xmlns:a16="http://schemas.microsoft.com/office/drawing/2014/main" id="{A42F7F41-2175-C107-B8AD-488C081A6E96}"/>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112" name="Freeform: Shape 111">
                <a:extLst>
                  <a:ext uri="{FF2B5EF4-FFF2-40B4-BE49-F238E27FC236}">
                    <a16:creationId xmlns:a16="http://schemas.microsoft.com/office/drawing/2014/main" id="{590B9CF7-C6B8-484B-78E4-533A66922F35}"/>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11A2A22-A9FC-3AEA-643A-A673000DB54F}"/>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120" name="Group 119">
            <a:extLst>
              <a:ext uri="{FF2B5EF4-FFF2-40B4-BE49-F238E27FC236}">
                <a16:creationId xmlns:a16="http://schemas.microsoft.com/office/drawing/2014/main" id="{84011D14-2D07-9D14-1829-0CC5A4DC4761}"/>
              </a:ext>
            </a:extLst>
          </p:cNvPr>
          <p:cNvGrpSpPr/>
          <p:nvPr/>
        </p:nvGrpSpPr>
        <p:grpSpPr>
          <a:xfrm>
            <a:off x="6264892" y="3984171"/>
            <a:ext cx="1536279" cy="2678214"/>
            <a:chOff x="6267340" y="1119672"/>
            <a:chExt cx="1536279" cy="2678214"/>
          </a:xfrm>
          <a:solidFill>
            <a:schemeClr val="bg1">
              <a:lumMod val="75000"/>
              <a:alpha val="65000"/>
            </a:schemeClr>
          </a:solidFill>
        </p:grpSpPr>
        <p:sp>
          <p:nvSpPr>
            <p:cNvPr id="121" name="Rectangle 120">
              <a:extLst>
                <a:ext uri="{FF2B5EF4-FFF2-40B4-BE49-F238E27FC236}">
                  <a16:creationId xmlns:a16="http://schemas.microsoft.com/office/drawing/2014/main" id="{40C48D7A-0D7B-B795-1D40-C0724E7816EE}"/>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2" name="Group 121">
              <a:extLst>
                <a:ext uri="{FF2B5EF4-FFF2-40B4-BE49-F238E27FC236}">
                  <a16:creationId xmlns:a16="http://schemas.microsoft.com/office/drawing/2014/main" id="{3715AE67-407F-F547-A123-97635042F880}"/>
                </a:ext>
              </a:extLst>
            </p:cNvPr>
            <p:cNvGrpSpPr/>
            <p:nvPr/>
          </p:nvGrpSpPr>
          <p:grpSpPr>
            <a:xfrm>
              <a:off x="6267340" y="1409642"/>
              <a:ext cx="1536279" cy="2388244"/>
              <a:chOff x="8902607" y="1423085"/>
              <a:chExt cx="1536279" cy="2388244"/>
            </a:xfrm>
            <a:grpFill/>
          </p:grpSpPr>
          <p:sp>
            <p:nvSpPr>
              <p:cNvPr id="123" name="Freeform: Shape 122">
                <a:extLst>
                  <a:ext uri="{FF2B5EF4-FFF2-40B4-BE49-F238E27FC236}">
                    <a16:creationId xmlns:a16="http://schemas.microsoft.com/office/drawing/2014/main" id="{0C059BDB-C508-9D58-A7AA-2F8DF6384D11}"/>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124" name="Freeform: Shape 123">
                <a:extLst>
                  <a:ext uri="{FF2B5EF4-FFF2-40B4-BE49-F238E27FC236}">
                    <a16:creationId xmlns:a16="http://schemas.microsoft.com/office/drawing/2014/main" id="{4FF771B2-7D01-CA4B-ED32-B6052DF46827}"/>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292555D-DB02-DC80-90FA-38B9FDE00C87}"/>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126" name="Group 125">
            <a:extLst>
              <a:ext uri="{FF2B5EF4-FFF2-40B4-BE49-F238E27FC236}">
                <a16:creationId xmlns:a16="http://schemas.microsoft.com/office/drawing/2014/main" id="{54032481-DDBF-51D3-F931-7979C59E047F}"/>
              </a:ext>
            </a:extLst>
          </p:cNvPr>
          <p:cNvGrpSpPr/>
          <p:nvPr/>
        </p:nvGrpSpPr>
        <p:grpSpPr>
          <a:xfrm>
            <a:off x="8113785" y="3984171"/>
            <a:ext cx="1536279" cy="2678214"/>
            <a:chOff x="6267340" y="1119672"/>
            <a:chExt cx="1536279" cy="2678214"/>
          </a:xfrm>
          <a:solidFill>
            <a:schemeClr val="bg1">
              <a:lumMod val="75000"/>
              <a:alpha val="65000"/>
            </a:schemeClr>
          </a:solidFill>
        </p:grpSpPr>
        <p:sp>
          <p:nvSpPr>
            <p:cNvPr id="127" name="Rectangle 126">
              <a:extLst>
                <a:ext uri="{FF2B5EF4-FFF2-40B4-BE49-F238E27FC236}">
                  <a16:creationId xmlns:a16="http://schemas.microsoft.com/office/drawing/2014/main" id="{28F6610F-A476-429D-9478-33D33E49B592}"/>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20" name="Group 5119">
              <a:extLst>
                <a:ext uri="{FF2B5EF4-FFF2-40B4-BE49-F238E27FC236}">
                  <a16:creationId xmlns:a16="http://schemas.microsoft.com/office/drawing/2014/main" id="{F0D91045-732E-BADF-1472-DFC8650EC73D}"/>
                </a:ext>
              </a:extLst>
            </p:cNvPr>
            <p:cNvGrpSpPr/>
            <p:nvPr/>
          </p:nvGrpSpPr>
          <p:grpSpPr>
            <a:xfrm>
              <a:off x="6267340" y="1409642"/>
              <a:ext cx="1536279" cy="2388244"/>
              <a:chOff x="8902607" y="1423085"/>
              <a:chExt cx="1536279" cy="2388244"/>
            </a:xfrm>
            <a:grpFill/>
          </p:grpSpPr>
          <p:sp>
            <p:nvSpPr>
              <p:cNvPr id="5121" name="Freeform: Shape 5120">
                <a:extLst>
                  <a:ext uri="{FF2B5EF4-FFF2-40B4-BE49-F238E27FC236}">
                    <a16:creationId xmlns:a16="http://schemas.microsoft.com/office/drawing/2014/main" id="{77F642BF-4E21-1B88-3F11-1CD13ED190C0}"/>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123" name="Freeform: Shape 5122">
                <a:extLst>
                  <a:ext uri="{FF2B5EF4-FFF2-40B4-BE49-F238E27FC236}">
                    <a16:creationId xmlns:a16="http://schemas.microsoft.com/office/drawing/2014/main" id="{69539DE4-6000-1D22-B738-6576EE10E9A2}"/>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5124" name="Freeform: Shape 5123">
                <a:extLst>
                  <a:ext uri="{FF2B5EF4-FFF2-40B4-BE49-F238E27FC236}">
                    <a16:creationId xmlns:a16="http://schemas.microsoft.com/office/drawing/2014/main" id="{D4360AE9-D025-00FA-D748-D4CCF72715A8}"/>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grpSp>
        <p:nvGrpSpPr>
          <p:cNvPr id="5136" name="Group 5135">
            <a:extLst>
              <a:ext uri="{FF2B5EF4-FFF2-40B4-BE49-F238E27FC236}">
                <a16:creationId xmlns:a16="http://schemas.microsoft.com/office/drawing/2014/main" id="{667B043C-F104-F736-E5C0-7205326365BE}"/>
              </a:ext>
            </a:extLst>
          </p:cNvPr>
          <p:cNvGrpSpPr/>
          <p:nvPr/>
        </p:nvGrpSpPr>
        <p:grpSpPr>
          <a:xfrm>
            <a:off x="4368574" y="3984171"/>
            <a:ext cx="1536279" cy="2678214"/>
            <a:chOff x="6267340" y="1119672"/>
            <a:chExt cx="1536279" cy="2678214"/>
          </a:xfrm>
          <a:solidFill>
            <a:schemeClr val="bg1">
              <a:lumMod val="75000"/>
              <a:alpha val="65000"/>
            </a:schemeClr>
          </a:solidFill>
        </p:grpSpPr>
        <p:sp>
          <p:nvSpPr>
            <p:cNvPr id="5137" name="Rectangle 5136">
              <a:extLst>
                <a:ext uri="{FF2B5EF4-FFF2-40B4-BE49-F238E27FC236}">
                  <a16:creationId xmlns:a16="http://schemas.microsoft.com/office/drawing/2014/main" id="{BE04E974-6B5F-1367-6586-4CA0FEE37FF8}"/>
                </a:ext>
              </a:extLst>
            </p:cNvPr>
            <p:cNvSpPr/>
            <p:nvPr/>
          </p:nvSpPr>
          <p:spPr>
            <a:xfrm>
              <a:off x="6327664" y="1119672"/>
              <a:ext cx="1369332" cy="7533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39" name="Group 5138">
              <a:extLst>
                <a:ext uri="{FF2B5EF4-FFF2-40B4-BE49-F238E27FC236}">
                  <a16:creationId xmlns:a16="http://schemas.microsoft.com/office/drawing/2014/main" id="{6474448A-AF6F-C67B-5548-C2E0F25120E9}"/>
                </a:ext>
              </a:extLst>
            </p:cNvPr>
            <p:cNvGrpSpPr/>
            <p:nvPr/>
          </p:nvGrpSpPr>
          <p:grpSpPr>
            <a:xfrm>
              <a:off x="6267340" y="1409642"/>
              <a:ext cx="1536279" cy="2388244"/>
              <a:chOff x="8902607" y="1423085"/>
              <a:chExt cx="1536279" cy="2388244"/>
            </a:xfrm>
            <a:grpFill/>
          </p:grpSpPr>
          <p:sp>
            <p:nvSpPr>
              <p:cNvPr id="5141" name="Freeform: Shape 5140">
                <a:extLst>
                  <a:ext uri="{FF2B5EF4-FFF2-40B4-BE49-F238E27FC236}">
                    <a16:creationId xmlns:a16="http://schemas.microsoft.com/office/drawing/2014/main" id="{4DE15B1D-20A1-737A-7D1F-F9BA6A14A028}"/>
                  </a:ext>
                </a:extLst>
              </p:cNvPr>
              <p:cNvSpPr/>
              <p:nvPr/>
            </p:nvSpPr>
            <p:spPr>
              <a:xfrm>
                <a:off x="8902799" y="1423085"/>
                <a:ext cx="1536087" cy="2388243"/>
              </a:xfrm>
              <a:custGeom>
                <a:avLst/>
                <a:gdLst>
                  <a:gd name="connsiteX0" fmla="*/ 0 w 2487273"/>
                  <a:gd name="connsiteY0" fmla="*/ 0 h 3342585"/>
                  <a:gd name="connsiteX1" fmla="*/ 2487274 w 2487273"/>
                  <a:gd name="connsiteY1" fmla="*/ 0 h 3342585"/>
                  <a:gd name="connsiteX2" fmla="*/ 2487274 w 2487273"/>
                  <a:gd name="connsiteY2" fmla="*/ 0 h 3342585"/>
                  <a:gd name="connsiteX3" fmla="*/ 2487274 w 2487273"/>
                  <a:gd name="connsiteY3" fmla="*/ 2098949 h 3342585"/>
                  <a:gd name="connsiteX4" fmla="*/ 1243637 w 2487273"/>
                  <a:gd name="connsiteY4" fmla="*/ 3342586 h 3342585"/>
                  <a:gd name="connsiteX5" fmla="*/ 1243637 w 2487273"/>
                  <a:gd name="connsiteY5" fmla="*/ 3342586 h 3342585"/>
                  <a:gd name="connsiteX6" fmla="*/ 0 w 2487273"/>
                  <a:gd name="connsiteY6" fmla="*/ 2098949 h 3342585"/>
                  <a:gd name="connsiteX7" fmla="*/ 0 w 2487273"/>
                  <a:gd name="connsiteY7" fmla="*/ 0 h 3342585"/>
                  <a:gd name="connsiteX8" fmla="*/ 0 w 2487273"/>
                  <a:gd name="connsiteY8" fmla="*/ 0 h 334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7273" h="3342585">
                    <a:moveTo>
                      <a:pt x="0" y="0"/>
                    </a:moveTo>
                    <a:lnTo>
                      <a:pt x="2487274" y="0"/>
                    </a:lnTo>
                    <a:lnTo>
                      <a:pt x="2487274" y="0"/>
                    </a:lnTo>
                    <a:lnTo>
                      <a:pt x="2487274" y="2098949"/>
                    </a:lnTo>
                    <a:cubicBezTo>
                      <a:pt x="2487274" y="2785779"/>
                      <a:pt x="1930466" y="3342586"/>
                      <a:pt x="1243637" y="3342586"/>
                    </a:cubicBezTo>
                    <a:lnTo>
                      <a:pt x="1243637" y="3342586"/>
                    </a:lnTo>
                    <a:cubicBezTo>
                      <a:pt x="556807" y="3342586"/>
                      <a:pt x="0" y="2785779"/>
                      <a:pt x="0" y="2098949"/>
                    </a:cubicBezTo>
                    <a:lnTo>
                      <a:pt x="0" y="0"/>
                    </a:lnTo>
                    <a:lnTo>
                      <a:pt x="0" y="0"/>
                    </a:lnTo>
                    <a:close/>
                  </a:path>
                </a:pathLst>
              </a:custGeom>
              <a:grpFill/>
              <a:ln w="31078" cap="flat">
                <a:noFill/>
                <a:prstDash val="solid"/>
                <a:miter/>
              </a:ln>
              <a:effectLst>
                <a:outerShdw blurRad="63500" sx="102000" sy="102000" algn="ctr" rotWithShape="0">
                  <a:prstClr val="black">
                    <a:alpha val="40000"/>
                  </a:prstClr>
                </a:outerShdw>
              </a:effectLst>
            </p:spPr>
            <p:txBody>
              <a:bodyPr rtlCol="0" anchor="ctr"/>
              <a:lstStyle/>
              <a:p>
                <a:endParaRPr lang="en-US"/>
              </a:p>
            </p:txBody>
          </p:sp>
          <p:sp>
            <p:nvSpPr>
              <p:cNvPr id="5142" name="Freeform: Shape 5141">
                <a:extLst>
                  <a:ext uri="{FF2B5EF4-FFF2-40B4-BE49-F238E27FC236}">
                    <a16:creationId xmlns:a16="http://schemas.microsoft.com/office/drawing/2014/main" id="{4883D61D-23DE-B620-2B24-A6C8230A73AE}"/>
                  </a:ext>
                </a:extLst>
              </p:cNvPr>
              <p:cNvSpPr/>
              <p:nvPr/>
            </p:nvSpPr>
            <p:spPr>
              <a:xfrm>
                <a:off x="8902607" y="2922763"/>
                <a:ext cx="1536087" cy="888566"/>
              </a:xfrm>
              <a:custGeom>
                <a:avLst/>
                <a:gdLst>
                  <a:gd name="connsiteX0" fmla="*/ 2487051 w 2487273"/>
                  <a:gd name="connsiteY0" fmla="*/ -167 h 1243637"/>
                  <a:gd name="connsiteX1" fmla="*/ 1243415 w 2487273"/>
                  <a:gd name="connsiteY1" fmla="*/ 1243471 h 1243637"/>
                  <a:gd name="connsiteX2" fmla="*/ 1243415 w 2487273"/>
                  <a:gd name="connsiteY2" fmla="*/ 1243471 h 1243637"/>
                  <a:gd name="connsiteX3" fmla="*/ -222 w 2487273"/>
                  <a:gd name="connsiteY3" fmla="*/ -167 h 1243637"/>
                </a:gdLst>
                <a:ahLst/>
                <a:cxnLst>
                  <a:cxn ang="0">
                    <a:pos x="connsiteX0" y="connsiteY0"/>
                  </a:cxn>
                  <a:cxn ang="0">
                    <a:pos x="connsiteX1" y="connsiteY1"/>
                  </a:cxn>
                  <a:cxn ang="0">
                    <a:pos x="connsiteX2" y="connsiteY2"/>
                  </a:cxn>
                  <a:cxn ang="0">
                    <a:pos x="connsiteX3" y="connsiteY3"/>
                  </a:cxn>
                </a:cxnLst>
                <a:rect l="l" t="t" r="r" b="b"/>
                <a:pathLst>
                  <a:path w="2487273" h="1243637">
                    <a:moveTo>
                      <a:pt x="2487051" y="-167"/>
                    </a:moveTo>
                    <a:cubicBezTo>
                      <a:pt x="2487051" y="686663"/>
                      <a:pt x="1930243" y="1243471"/>
                      <a:pt x="1243415" y="1243471"/>
                    </a:cubicBezTo>
                    <a:lnTo>
                      <a:pt x="1243415" y="1243471"/>
                    </a:lnTo>
                    <a:cubicBezTo>
                      <a:pt x="556585" y="1243471"/>
                      <a:pt x="-222" y="686663"/>
                      <a:pt x="-222" y="-167"/>
                    </a:cubicBezTo>
                  </a:path>
                </a:pathLst>
              </a:custGeom>
              <a:grpFill/>
              <a:ln w="38100" cap="flat">
                <a:solidFill>
                  <a:schemeClr val="bg1">
                    <a:lumMod val="50000"/>
                  </a:schemeClr>
                </a:solidFill>
                <a:prstDash val="solid"/>
                <a:miter/>
              </a:ln>
            </p:spPr>
            <p:txBody>
              <a:bodyPr rtlCol="0" anchor="ctr"/>
              <a:lstStyle/>
              <a:p>
                <a:endParaRPr lang="en-US"/>
              </a:p>
            </p:txBody>
          </p:sp>
          <p:sp>
            <p:nvSpPr>
              <p:cNvPr id="5143" name="Freeform: Shape 5142">
                <a:extLst>
                  <a:ext uri="{FF2B5EF4-FFF2-40B4-BE49-F238E27FC236}">
                    <a16:creationId xmlns:a16="http://schemas.microsoft.com/office/drawing/2014/main" id="{6875970D-AD12-177C-7C12-CA84CA3615E6}"/>
                  </a:ext>
                </a:extLst>
              </p:cNvPr>
              <p:cNvSpPr/>
              <p:nvPr/>
            </p:nvSpPr>
            <p:spPr>
              <a:xfrm>
                <a:off x="9606135" y="3580302"/>
                <a:ext cx="129415" cy="149723"/>
              </a:xfrm>
              <a:custGeom>
                <a:avLst/>
                <a:gdLst>
                  <a:gd name="connsiteX0" fmla="*/ 209330 w 209552"/>
                  <a:gd name="connsiteY0" fmla="*/ 104610 h 209553"/>
                  <a:gd name="connsiteX1" fmla="*/ 104554 w 209552"/>
                  <a:gd name="connsiteY1" fmla="*/ 209386 h 209553"/>
                  <a:gd name="connsiteX2" fmla="*/ -222 w 209552"/>
                  <a:gd name="connsiteY2" fmla="*/ 104610 h 209553"/>
                  <a:gd name="connsiteX3" fmla="*/ 104554 w 209552"/>
                  <a:gd name="connsiteY3" fmla="*/ -167 h 209553"/>
                  <a:gd name="connsiteX4" fmla="*/ 209330 w 209552"/>
                  <a:gd name="connsiteY4" fmla="*/ 104610 h 20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2" h="209553">
                    <a:moveTo>
                      <a:pt x="209330" y="104610"/>
                    </a:moveTo>
                    <a:cubicBezTo>
                      <a:pt x="209330" y="162470"/>
                      <a:pt x="162414" y="209386"/>
                      <a:pt x="104554" y="209386"/>
                    </a:cubicBezTo>
                    <a:cubicBezTo>
                      <a:pt x="46694" y="209386"/>
                      <a:pt x="-222" y="162470"/>
                      <a:pt x="-222" y="104610"/>
                    </a:cubicBezTo>
                    <a:cubicBezTo>
                      <a:pt x="-222" y="46749"/>
                      <a:pt x="46694" y="-167"/>
                      <a:pt x="104554" y="-167"/>
                    </a:cubicBezTo>
                    <a:cubicBezTo>
                      <a:pt x="162414" y="-167"/>
                      <a:pt x="209330" y="46749"/>
                      <a:pt x="209330" y="104610"/>
                    </a:cubicBezTo>
                    <a:close/>
                  </a:path>
                </a:pathLst>
              </a:custGeom>
              <a:grpFill/>
              <a:ln w="310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476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extLst>
              <a:ext uri="{BEBA8EAE-BF5A-486C-A8C5-ECC9F3942E4B}">
                <a14:imgProps xmlns:a14="http://schemas.microsoft.com/office/drawing/2010/main">
                  <a14:imgLayer r:embed="rId4">
                    <a14:imgEffect>
                      <a14:brightnessContrast contrast="-3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15940F-BDC4-38DA-E076-FB8AF633113A}"/>
              </a:ext>
            </a:extLst>
          </p:cNvPr>
          <p:cNvSpPr txBox="1"/>
          <p:nvPr/>
        </p:nvSpPr>
        <p:spPr>
          <a:xfrm>
            <a:off x="4803679" y="19735"/>
            <a:ext cx="2465801" cy="646331"/>
          </a:xfrm>
          <a:prstGeom prst="rect">
            <a:avLst/>
          </a:prstGeom>
          <a:noFill/>
        </p:spPr>
        <p:txBody>
          <a:bodyPr wrap="square" rtlCol="0">
            <a:spAutoFit/>
          </a:bodyPr>
          <a:lstStyle/>
          <a:p>
            <a:r>
              <a:rPr lang="en-GB" sz="3600" b="1"/>
              <a:t>Instillation</a:t>
            </a:r>
            <a:r>
              <a:rPr lang="en-GB" b="1"/>
              <a:t> </a:t>
            </a:r>
          </a:p>
        </p:txBody>
      </p:sp>
      <p:pic>
        <p:nvPicPr>
          <p:cNvPr id="4" name="Picture 3">
            <a:extLst>
              <a:ext uri="{FF2B5EF4-FFF2-40B4-BE49-F238E27FC236}">
                <a16:creationId xmlns:a16="http://schemas.microsoft.com/office/drawing/2014/main" id="{5BFEA281-7105-25E1-D8A3-098AAC83A0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931" y="3792373"/>
            <a:ext cx="4277109" cy="2837467"/>
          </a:xfrm>
          <a:prstGeom prst="rect">
            <a:avLst/>
          </a:prstGeom>
          <a:ln>
            <a:noFill/>
          </a:ln>
          <a:effectLst>
            <a:softEdge rad="112500"/>
          </a:effectLst>
        </p:spPr>
      </p:pic>
      <p:pic>
        <p:nvPicPr>
          <p:cNvPr id="6" name="Picture 5">
            <a:extLst>
              <a:ext uri="{FF2B5EF4-FFF2-40B4-BE49-F238E27FC236}">
                <a16:creationId xmlns:a16="http://schemas.microsoft.com/office/drawing/2014/main" id="{B9973D75-9B93-B1B5-A8B5-11E6BE8F1E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8500" y="671729"/>
            <a:ext cx="4399870" cy="2837467"/>
          </a:xfrm>
          <a:prstGeom prst="rect">
            <a:avLst/>
          </a:prstGeom>
          <a:ln>
            <a:noFill/>
          </a:ln>
          <a:effectLst>
            <a:softEdge rad="112500"/>
          </a:effectLst>
        </p:spPr>
      </p:pic>
      <p:pic>
        <p:nvPicPr>
          <p:cNvPr id="8" name="Picture 7">
            <a:extLst>
              <a:ext uri="{FF2B5EF4-FFF2-40B4-BE49-F238E27FC236}">
                <a16:creationId xmlns:a16="http://schemas.microsoft.com/office/drawing/2014/main" id="{968427BE-AAC3-81CC-A825-1D2F12279AB9}"/>
              </a:ext>
            </a:extLst>
          </p:cNvPr>
          <p:cNvPicPr>
            <a:picLocks noChangeAspect="1"/>
          </p:cNvPicPr>
          <p:nvPr/>
        </p:nvPicPr>
        <p:blipFill>
          <a:blip r:embed="rId7" cstate="email">
            <a:extLst>
              <a:ext uri="{28A0092B-C50C-407E-A947-70E740481C1C}">
                <a14:useLocalDpi xmlns:a14="http://schemas.microsoft.com/office/drawing/2010/main"/>
              </a:ext>
            </a:extLst>
          </a:blip>
          <a:srcRect t="5143" b="6094"/>
          <a:stretch/>
        </p:blipFill>
        <p:spPr>
          <a:xfrm>
            <a:off x="6998500" y="3750592"/>
            <a:ext cx="4399870" cy="2837468"/>
          </a:xfrm>
          <a:prstGeom prst="rect">
            <a:avLst/>
          </a:prstGeom>
          <a:ln>
            <a:noFill/>
          </a:ln>
          <a:effectLst>
            <a:softEdge rad="112500"/>
          </a:effectLst>
        </p:spPr>
      </p:pic>
      <p:grpSp>
        <p:nvGrpSpPr>
          <p:cNvPr id="7" name="Group 6">
            <a:extLst>
              <a:ext uri="{FF2B5EF4-FFF2-40B4-BE49-F238E27FC236}">
                <a16:creationId xmlns:a16="http://schemas.microsoft.com/office/drawing/2014/main" id="{9E4E0F47-222F-A019-7816-4EE96C9F76A3}"/>
              </a:ext>
            </a:extLst>
          </p:cNvPr>
          <p:cNvGrpSpPr/>
          <p:nvPr/>
        </p:nvGrpSpPr>
        <p:grpSpPr>
          <a:xfrm>
            <a:off x="5917098" y="791983"/>
            <a:ext cx="1821542" cy="2637017"/>
            <a:chOff x="4759714" y="-255196"/>
            <a:chExt cx="4410226" cy="5544285"/>
          </a:xfrm>
        </p:grpSpPr>
        <p:pic>
          <p:nvPicPr>
            <p:cNvPr id="3076" name="Picture 4" descr="Cl-ear Pain Relief Ear Drops">
              <a:extLst>
                <a:ext uri="{FF2B5EF4-FFF2-40B4-BE49-F238E27FC236}">
                  <a16:creationId xmlns:a16="http://schemas.microsoft.com/office/drawing/2014/main" id="{75781DE5-168E-C18B-2F6D-516C709D23B9}"/>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3900" b="90200" l="50400" r="87900">
                          <a14:foregroundMark x1="58500" y1="5100" x2="63200" y2="65700"/>
                          <a14:foregroundMark x1="60600" y1="3900" x2="72300" y2="29400"/>
                          <a14:foregroundMark x1="85200" y1="7700" x2="83300" y2="36600"/>
                          <a14:foregroundMark x1="83000" y1="48100" x2="81000" y2="70900"/>
                          <a14:foregroundMark x1="84000" y1="50300" x2="82600" y2="76300"/>
                          <a14:foregroundMark x1="59200" y1="56300" x2="59600" y2="77100"/>
                          <a14:foregroundMark x1="59600" y1="77100" x2="60200" y2="76800"/>
                          <a14:foregroundMark x1="69800" y1="51300" x2="67100" y2="78600"/>
                          <a14:foregroundMark x1="67100" y1="78600" x2="66100" y2="78500"/>
                          <a14:foregroundMark x1="67000" y1="52600" x2="54300" y2="60700"/>
                          <a14:foregroundMark x1="54300" y1="60700" x2="52800" y2="69700"/>
                          <a14:foregroundMark x1="52800" y1="69700" x2="54700" y2="78100"/>
                          <a14:foregroundMark x1="54700" y1="78100" x2="59400" y2="83800"/>
                          <a14:foregroundMark x1="59400" y1="83800" x2="73400" y2="87400"/>
                          <a14:foregroundMark x1="73400" y1="87400" x2="80300" y2="81400"/>
                          <a14:foregroundMark x1="80300" y1="81400" x2="81500" y2="71400"/>
                          <a14:foregroundMark x1="81500" y1="71400" x2="75300" y2="57500"/>
                          <a14:foregroundMark x1="75300" y1="57500" x2="68700" y2="53300"/>
                          <a14:foregroundMark x1="68700" y1="53300" x2="61700" y2="57100"/>
                          <a14:foregroundMark x1="60400" y1="68500" x2="68300" y2="76000"/>
                          <a14:foregroundMark x1="68300" y1="76000" x2="76800" y2="73300"/>
                          <a14:foregroundMark x1="76800" y1="73300" x2="65100" y2="68500"/>
                          <a14:foregroundMark x1="65100" y1="68500" x2="63000" y2="70900"/>
                          <a14:foregroundMark x1="60400" y1="69000" x2="65700" y2="84200"/>
                          <a14:foregroundMark x1="65700" y1="84200" x2="66400" y2="73400"/>
                          <a14:foregroundMark x1="66400" y1="73400" x2="57800" y2="68500"/>
                          <a14:foregroundMark x1="57800" y1="68500" x2="57400" y2="69200"/>
                          <a14:foregroundMark x1="57800" y1="58500" x2="54200" y2="56300"/>
                          <a14:foregroundMark x1="52500" y1="54000" x2="51000" y2="63700"/>
                          <a14:foregroundMark x1="51000" y1="63700" x2="51200" y2="63700"/>
                          <a14:foregroundMark x1="50800" y1="52200" x2="50400" y2="56600"/>
                          <a14:foregroundMark x1="50800" y1="57700" x2="51300" y2="62800"/>
                          <a14:foregroundMark x1="52000" y1="65100" x2="50400" y2="76200"/>
                          <a14:foregroundMark x1="50400" y1="76200" x2="52500" y2="83000"/>
                          <a14:foregroundMark x1="52300" y1="85400" x2="66600" y2="86800"/>
                          <a14:foregroundMark x1="52700" y1="87300" x2="64900" y2="88000"/>
                          <a14:foregroundMark x1="61900" y1="88600" x2="76300" y2="89200"/>
                          <a14:foregroundMark x1="79200" y1="88600" x2="79200" y2="88600"/>
                          <a14:foregroundMark x1="79200" y1="85600" x2="78500" y2="88800"/>
                          <a14:foregroundMark x1="79600" y1="84500" x2="79500" y2="89100"/>
                          <a14:foregroundMark x1="76300" y1="89100" x2="78900" y2="89000"/>
                          <a14:foregroundMark x1="76200" y1="90200" x2="76200" y2="90200"/>
                          <a14:foregroundMark x1="75100" y1="90200" x2="75700" y2="90200"/>
                          <a14:foregroundMark x1="77200" y1="89800" x2="79800" y2="89900"/>
                          <a14:foregroundMark x1="85200" y1="81200" x2="81200" y2="87600"/>
                          <a14:foregroundMark x1="83000" y1="73200" x2="83000" y2="83700"/>
                          <a14:foregroundMark x1="83000" y1="83700" x2="82700" y2="84100"/>
                          <a14:foregroundMark x1="58300" y1="60000" x2="59800" y2="68600"/>
                          <a14:foregroundMark x1="59800" y1="68600" x2="58900" y2="72500"/>
                          <a14:foregroundMark x1="51500" y1="64500" x2="51500" y2="65800"/>
                          <a14:foregroundMark x1="51500" y1="65100" x2="51500" y2="65100"/>
                          <a14:foregroundMark x1="50600" y1="57700" x2="51500" y2="65700"/>
                          <a14:foregroundMark x1="51500" y1="65700" x2="50800" y2="68000"/>
                          <a14:foregroundMark x1="50800" y1="60700" x2="51900" y2="67200"/>
                          <a14:foregroundMark x1="85900" y1="53000" x2="85900" y2="79200"/>
                          <a14:foregroundMark x1="85900" y1="79200" x2="86000" y2="78800"/>
                          <a14:foregroundMark x1="65600" y1="74400" x2="71300" y2="80800"/>
                          <a14:foregroundMark x1="71300" y1="80800" x2="70800" y2="81200"/>
                          <a14:foregroundMark x1="70600" y1="81500" x2="74400" y2="76300"/>
                          <a14:foregroundMark x1="83600" y1="80500" x2="87200" y2="80500"/>
                          <a14:foregroundMark x1="79900" y1="89400" x2="87400" y2="80300"/>
                          <a14:foregroundMark x1="86800" y1="52400" x2="86900" y2="70600"/>
                          <a14:foregroundMark x1="86900" y1="70600" x2="86300" y2="71700"/>
                          <a14:foregroundMark x1="87100" y1="70200" x2="86200" y2="80400"/>
                          <a14:foregroundMark x1="86200" y1="80400" x2="86600" y2="81300"/>
                          <a14:foregroundMark x1="87900" y1="79800" x2="86800" y2="67700"/>
                          <a14:foregroundMark x1="83400" y1="66900" x2="83800" y2="74400"/>
                          <a14:foregroundMark x1="83800" y1="74400" x2="84100" y2="72000"/>
                          <a14:foregroundMark x1="54200" y1="61600" x2="55400" y2="61200"/>
                        </a14:backgroundRemoval>
                      </a14:imgEffect>
                    </a14:imgLayer>
                  </a14:imgProps>
                </a:ext>
                <a:ext uri="{28A0092B-C50C-407E-A947-70E740481C1C}">
                  <a14:useLocalDpi xmlns:a14="http://schemas.microsoft.com/office/drawing/2010/main"/>
                </a:ext>
              </a:extLst>
            </a:blip>
            <a:srcRect l="50000" t="1227" r="13322" b="9409"/>
            <a:stretch>
              <a:fillRect/>
            </a:stretch>
          </p:blipFill>
          <p:spPr bwMode="auto">
            <a:xfrm>
              <a:off x="7115306" y="13964"/>
              <a:ext cx="2054634" cy="5005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Cl-ear Pain Relief Ear Drops">
              <a:extLst>
                <a:ext uri="{FF2B5EF4-FFF2-40B4-BE49-F238E27FC236}">
                  <a16:creationId xmlns:a16="http://schemas.microsoft.com/office/drawing/2014/main" id="{F571ECD1-7A57-7EB1-0D78-60CC6B28A110}"/>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5000" b="91400" l="10000" r="90000">
                          <a14:foregroundMark x1="61800" y1="5000" x2="70100" y2="7000"/>
                          <a14:foregroundMark x1="55500" y1="54000" x2="56000" y2="74200"/>
                          <a14:foregroundMark x1="56000" y1="74200" x2="60600" y2="80300"/>
                          <a14:foregroundMark x1="60600" y1="80300" x2="70600" y2="85900"/>
                          <a14:foregroundMark x1="70600" y1="85900" x2="73600" y2="85800"/>
                          <a14:foregroundMark x1="74900" y1="59800" x2="75100" y2="77700"/>
                          <a14:foregroundMark x1="82600" y1="53800" x2="80900" y2="71700"/>
                          <a14:foregroundMark x1="80900" y1="71700" x2="80700" y2="72100"/>
                          <a14:foregroundMark x1="35500" y1="27900" x2="34900" y2="35100"/>
                          <a14:foregroundMark x1="34700" y1="23000" x2="33200" y2="32600"/>
                          <a14:foregroundMark x1="33200" y1="32600" x2="37000" y2="39800"/>
                          <a14:foregroundMark x1="37000" y1="39800" x2="35200" y2="26500"/>
                          <a14:foregroundMark x1="31000" y1="38300" x2="29700" y2="47500"/>
                          <a14:foregroundMark x1="29700" y1="47500" x2="29600" y2="47500"/>
                          <a14:foregroundMark x1="28100" y1="44600" x2="28700" y2="52000"/>
                          <a14:foregroundMark x1="28700" y1="52000" x2="28300" y2="52900"/>
                          <a14:foregroundMark x1="27100" y1="48300" x2="27900" y2="57000"/>
                          <a14:foregroundMark x1="30100" y1="55100" x2="31400" y2="59600"/>
                          <a14:foregroundMark x1="33600" y1="42400" x2="33300" y2="59600"/>
                          <a14:foregroundMark x1="33300" y1="59600" x2="32900" y2="60800"/>
                          <a14:foregroundMark x1="36000" y1="41100" x2="35100" y2="58500"/>
                          <a14:foregroundMark x1="36700" y1="41300" x2="37000" y2="59800"/>
                          <a14:foregroundMark x1="38100" y1="40200" x2="37900" y2="60400"/>
                          <a14:foregroundMark x1="41600" y1="41700" x2="40800" y2="54700"/>
                          <a14:foregroundMark x1="42000" y1="41600" x2="42400" y2="55800"/>
                          <a14:foregroundMark x1="43200" y1="44300" x2="43500" y2="57200"/>
                          <a14:foregroundMark x1="29900" y1="63200" x2="39400" y2="64200"/>
                          <a14:foregroundMark x1="24200" y1="71300" x2="23900" y2="83800"/>
                          <a14:foregroundMark x1="27900" y1="80900" x2="32400" y2="88500"/>
                          <a14:foregroundMark x1="32400" y1="88500" x2="32600" y2="88500"/>
                          <a14:foregroundMark x1="26100" y1="89200" x2="33900" y2="91400"/>
                          <a14:foregroundMark x1="33900" y1="91400" x2="39800" y2="90000"/>
                          <a14:foregroundMark x1="23700" y1="85500" x2="24600" y2="90400"/>
                          <a14:foregroundMark x1="27200" y1="62800" x2="27500" y2="74000"/>
                          <a14:foregroundMark x1="38600" y1="61600" x2="39200" y2="71800"/>
                          <a14:foregroundMark x1="42800" y1="60200" x2="42800" y2="71400"/>
                          <a14:foregroundMark x1="42800" y1="71400" x2="42700" y2="71400"/>
                          <a14:foregroundMark x1="35100" y1="81700" x2="40800" y2="82400"/>
                          <a14:foregroundMark x1="47580" y1="83900" x2="47600" y2="85300"/>
                          <a14:foregroundMark x1="47533" y1="80511" x2="47580" y2="83900"/>
                          <a14:foregroundMark x1="47500" y1="78200" x2="47524" y2="79937"/>
                          <a14:foregroundMark x1="47600" y1="85300" x2="47500" y2="85800"/>
                          <a14:foregroundMark x1="33500" y1="23200" x2="33500" y2="23200"/>
                          <a14:foregroundMark x1="35900" y1="23000" x2="36200" y2="23500"/>
                          <a14:foregroundMark x1="33200" y1="22700" x2="34300" y2="22800"/>
                          <a14:foregroundMark x1="33900" y1="22100" x2="33500" y2="22300"/>
                          <a14:foregroundMark x1="32800" y1="22300" x2="32200" y2="22600"/>
                          <a14:foregroundMark x1="52500" y1="59200" x2="55000" y2="72800"/>
                          <a14:foregroundMark x1="55000" y1="72800" x2="55800" y2="73400"/>
                          <a14:foregroundMark x1="51500" y1="58600" x2="53900" y2="76700"/>
                          <a14:foregroundMark x1="62200" y1="67200" x2="64300" y2="78300"/>
                          <a14:foregroundMark x1="56900" y1="57100" x2="62000" y2="76800"/>
                          <a14:foregroundMark x1="64200" y1="63100" x2="66000" y2="78900"/>
                          <a14:foregroundMark x1="68700" y1="63600" x2="68000" y2="80700"/>
                          <a14:foregroundMark x1="72500" y1="66500" x2="72000" y2="83600"/>
                          <a14:foregroundMark x1="77500" y1="68000" x2="78600" y2="82800"/>
                          <a14:foregroundMark x1="83700" y1="51900" x2="83200" y2="67600"/>
                          <a14:foregroundMark x1="84300" y1="52600" x2="83900" y2="60100"/>
                          <a14:foregroundMark x1="83900" y1="60100" x2="83700" y2="60200"/>
                          <a14:foregroundMark x1="54300" y1="86200" x2="74500" y2="87500"/>
                          <a14:foregroundMark x1="55600" y1="75900" x2="55400" y2="84600"/>
                          <a14:foregroundMark x1="52400" y1="74100" x2="53000" y2="85500"/>
                          <a14:foregroundMark x1="51100" y1="56000" x2="52400" y2="61500"/>
                          <a14:foregroundMark x1="50700" y1="55100" x2="51500" y2="59700"/>
                          <a14:foregroundMark x1="52800" y1="87900" x2="63200" y2="87300"/>
                          <a14:foregroundMark x1="63200" y1="87300" x2="74800" y2="88700"/>
                          <a14:foregroundMark x1="72200" y1="89400" x2="78200" y2="89100"/>
                          <a14:foregroundMark x1="78200" y1="83100" x2="78500" y2="88100"/>
                          <a14:foregroundMark x1="75800" y1="90000" x2="80100" y2="89600"/>
                          <a14:foregroundMark x1="79800" y1="89500" x2="79700" y2="90200"/>
                          <a14:foregroundMark x1="84500" y1="70200" x2="85000" y2="75600"/>
                          <a14:foregroundMark x1="86000" y1="54800" x2="86000" y2="78300"/>
                          <a14:foregroundMark x1="84700" y1="80500" x2="81500" y2="84700"/>
                          <a14:foregroundMark x1="83000" y1="69100" x2="82300" y2="85000"/>
                          <a14:foregroundMark x1="80400" y1="89200" x2="84600" y2="82000"/>
                          <a14:foregroundMark x1="84600" y1="82000" x2="84900" y2="80900"/>
                          <a14:foregroundMark x1="85300" y1="80200" x2="85300" y2="80200"/>
                          <a14:foregroundMark x1="85400" y1="79000" x2="85400" y2="79000"/>
                          <a14:foregroundMark x1="85600" y1="80100" x2="85800" y2="80700"/>
                          <a14:foregroundMark x1="85700" y1="79000" x2="86000" y2="80200"/>
                          <a14:foregroundMark x1="86500" y1="52400" x2="88100" y2="64400"/>
                          <a14:foregroundMark x1="88100" y1="64400" x2="87900" y2="65100"/>
                          <a14:foregroundMark x1="24100" y1="89500" x2="24100" y2="89500"/>
                          <a14:foregroundMark x1="50900" y1="71000" x2="51600" y2="78800"/>
                          <a14:foregroundMark x1="51600" y1="78800" x2="51400" y2="79300"/>
                          <a14:foregroundMark x1="51069" y1="63500" x2="51500" y2="71000"/>
                          <a14:foregroundMark x1="51000" y1="62300" x2="51069" y2="63500"/>
                          <a14:foregroundMark x1="51500" y1="71000" x2="51400" y2="71000"/>
                          <a14:backgroundMark x1="48800" y1="59400" x2="49400" y2="59200"/>
                          <a14:backgroundMark x1="49000" y1="76600" x2="49000" y2="76600"/>
                          <a14:backgroundMark x1="49200" y1="79300" x2="49400" y2="79800"/>
                          <a14:backgroundMark x1="49100" y1="83900" x2="49100" y2="83900"/>
                          <a14:backgroundMark x1="48500" y1="61400" x2="48500" y2="61400"/>
                          <a14:backgroundMark x1="48900" y1="63500" x2="48900" y2="63500"/>
                        </a14:backgroundRemoval>
                      </a14:imgEffect>
                    </a14:imgLayer>
                  </a14:imgProps>
                </a:ext>
                <a:ext uri="{28A0092B-C50C-407E-A947-70E740481C1C}">
                  <a14:useLocalDpi xmlns:a14="http://schemas.microsoft.com/office/drawing/2010/main"/>
                </a:ext>
              </a:extLst>
            </a:blip>
            <a:srcRect r="50576"/>
            <a:stretch>
              <a:fillRect/>
            </a:stretch>
          </p:blipFill>
          <p:spPr bwMode="auto">
            <a:xfrm>
              <a:off x="4759714" y="-255196"/>
              <a:ext cx="2740177" cy="5544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3078" name="Picture 6" descr="Adult Metered Dose 0.1% Nasal Spray | Otrivine">
            <a:extLst>
              <a:ext uri="{FF2B5EF4-FFF2-40B4-BE49-F238E27FC236}">
                <a16:creationId xmlns:a16="http://schemas.microsoft.com/office/drawing/2014/main" id="{73B0BF05-209F-C15A-5525-DF479BA225F6}"/>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31043" t="7755" r="17528" b="6736"/>
          <a:stretch>
            <a:fillRect/>
          </a:stretch>
        </p:blipFill>
        <p:spPr bwMode="auto">
          <a:xfrm>
            <a:off x="6253346" y="3930367"/>
            <a:ext cx="1490307" cy="2477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Tongue oil pipette herbal alternative medicine and dietary supplements  woman taking cbd hemp oil drops in mouth from dropper Supplement and  alternative medicine concept | Premium Photo">
            <a:extLst>
              <a:ext uri="{FF2B5EF4-FFF2-40B4-BE49-F238E27FC236}">
                <a16:creationId xmlns:a16="http://schemas.microsoft.com/office/drawing/2014/main" id="{9E5DE8B3-E990-9BBF-5D93-FF8297431D4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88436" y="671729"/>
            <a:ext cx="4259604" cy="2837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Prescription Only Medicines (POMs) - Drops &amp; Lid Hygiene">
            <a:extLst>
              <a:ext uri="{FF2B5EF4-FFF2-40B4-BE49-F238E27FC236}">
                <a16:creationId xmlns:a16="http://schemas.microsoft.com/office/drawing/2014/main" id="{1227A3E5-9FA4-6D25-C6BA-B1BE6775FE40}"/>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17963" r="15478" b="9447"/>
          <a:stretch>
            <a:fillRect/>
          </a:stretch>
        </p:blipFill>
        <p:spPr bwMode="auto">
          <a:xfrm>
            <a:off x="155479" y="4000500"/>
            <a:ext cx="1901921" cy="2587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CAD497B-06D2-6753-BC53-4062470D0262}"/>
              </a:ext>
            </a:extLst>
          </p:cNvPr>
          <p:cNvPicPr>
            <a:picLocks noChangeAspect="1"/>
          </p:cNvPicPr>
          <p:nvPr/>
        </p:nvPicPr>
        <p:blipFill>
          <a:blip r:embed="rId15" cstate="email">
            <a:clrChange>
              <a:clrFrom>
                <a:srgbClr val="E4F0F8"/>
              </a:clrFrom>
              <a:clrTo>
                <a:srgbClr val="E4F0F8">
                  <a:alpha val="0"/>
                </a:srgbClr>
              </a:clrTo>
            </a:clrChange>
            <a:extLst>
              <a:ext uri="{BEBA8EAE-BF5A-486C-A8C5-ECC9F3942E4B}">
                <a14:imgProps xmlns:a14="http://schemas.microsoft.com/office/drawing/2010/main">
                  <a14:imgLayer r:embed="rId16">
                    <a14:imgEffect>
                      <a14:backgroundRemoval t="10000" b="90000" l="10000" r="90000">
                        <a14:foregroundMark x1="42130" y1="21944" x2="45278" y2="23056"/>
                        <a14:foregroundMark x1="41296" y1="21944" x2="52037" y2="21111"/>
                        <a14:backgroundMark x1="57870" y1="32500" x2="57870" y2="32500"/>
                        <a14:backgroundMark x1="57870" y1="35833" x2="57870" y2="35833"/>
                        <a14:backgroundMark x1="57870" y1="37778" x2="57870" y2="37778"/>
                        <a14:backgroundMark x1="57685" y1="39583" x2="57685" y2="39583"/>
                        <a14:backgroundMark x1="57963" y1="40833" x2="57685" y2="41528"/>
                        <a14:backgroundMark x1="52778" y1="84028" x2="52778" y2="84028"/>
                        <a14:backgroundMark x1="54722" y1="87500" x2="54722" y2="87500"/>
                        <a14:backgroundMark x1="54722" y1="86389" x2="54722" y2="86389"/>
                        <a14:backgroundMark x1="53704" y1="84167" x2="53704" y2="84167"/>
                      </a14:backgroundRemoval>
                    </a14:imgEffect>
                  </a14:imgLayer>
                </a14:imgProps>
              </a:ext>
              <a:ext uri="{28A0092B-C50C-407E-A947-70E740481C1C}">
                <a14:useLocalDpi xmlns:a14="http://schemas.microsoft.com/office/drawing/2010/main"/>
              </a:ext>
            </a:extLst>
          </a:blip>
          <a:srcRect l="32963" t="19556" r="29259" b="9795"/>
          <a:stretch>
            <a:fillRect/>
          </a:stretch>
        </p:blipFill>
        <p:spPr>
          <a:xfrm>
            <a:off x="155479" y="1411397"/>
            <a:ext cx="1909734" cy="2380976"/>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676AE64D-54CA-C2A7-D473-91282B28D967}"/>
              </a:ext>
            </a:extLst>
          </p:cNvPr>
          <p:cNvGrpSpPr/>
          <p:nvPr/>
        </p:nvGrpSpPr>
        <p:grpSpPr>
          <a:xfrm>
            <a:off x="10151289" y="-17366"/>
            <a:ext cx="2006482" cy="1200329"/>
            <a:chOff x="10373191" y="863542"/>
            <a:chExt cx="2006482" cy="1200329"/>
          </a:xfrm>
        </p:grpSpPr>
        <p:sp>
          <p:nvSpPr>
            <p:cNvPr id="10" name="Arrow: Pentagon 9">
              <a:extLst>
                <a:ext uri="{FF2B5EF4-FFF2-40B4-BE49-F238E27FC236}">
                  <a16:creationId xmlns:a16="http://schemas.microsoft.com/office/drawing/2014/main" id="{BC3C5045-F06B-E0D6-5F27-55B46EC6BA99}"/>
                </a:ext>
              </a:extLst>
            </p:cNvPr>
            <p:cNvSpPr/>
            <p:nvPr/>
          </p:nvSpPr>
          <p:spPr>
            <a:xfrm rot="10800000">
              <a:off x="10373191" y="1181924"/>
              <a:ext cx="1818807" cy="881947"/>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9FECB73-8905-75A3-0EFD-D39701247FC4}"/>
                </a:ext>
              </a:extLst>
            </p:cNvPr>
            <p:cNvSpPr txBox="1"/>
            <p:nvPr/>
          </p:nvSpPr>
          <p:spPr>
            <a:xfrm>
              <a:off x="10570836" y="863542"/>
              <a:ext cx="1808837" cy="1200329"/>
            </a:xfrm>
            <a:prstGeom prst="rect">
              <a:avLst/>
            </a:prstGeom>
            <a:noFill/>
          </p:spPr>
          <p:txBody>
            <a:bodyPr wrap="square" lIns="91440" tIns="45720" rIns="91440" bIns="45720" rtlCol="0" anchor="t">
              <a:spAutoFit/>
            </a:bodyPr>
            <a:lstStyle/>
            <a:p>
              <a:pPr algn="ctr"/>
              <a:endParaRPr lang="en-GB">
                <a:solidFill>
                  <a:schemeClr val="bg1"/>
                </a:solidFill>
              </a:endParaRPr>
            </a:p>
            <a:p>
              <a:pPr algn="ctr"/>
              <a:r>
                <a:rPr lang="en-GB">
                  <a:solidFill>
                    <a:schemeClr val="bg1"/>
                  </a:solidFill>
                </a:rPr>
                <a:t>Break out </a:t>
              </a:r>
              <a:endParaRPr lang="en-US">
                <a:solidFill>
                  <a:schemeClr val="bg1"/>
                </a:solidFill>
              </a:endParaRPr>
            </a:p>
            <a:p>
              <a:pPr algn="ctr"/>
              <a:r>
                <a:rPr lang="en-GB">
                  <a:solidFill>
                    <a:schemeClr val="bg1"/>
                  </a:solidFill>
                </a:rPr>
                <a:t> Equal Groups</a:t>
              </a:r>
            </a:p>
            <a:p>
              <a:pPr algn="ctr"/>
              <a:r>
                <a:rPr lang="en-GB">
                  <a:solidFill>
                    <a:schemeClr val="bg1"/>
                  </a:solidFill>
                </a:rPr>
                <a:t>Micro Teach</a:t>
              </a:r>
            </a:p>
          </p:txBody>
        </p:sp>
      </p:grpSp>
      <p:sp>
        <p:nvSpPr>
          <p:cNvPr id="13" name="Rectangle 12">
            <a:extLst>
              <a:ext uri="{FF2B5EF4-FFF2-40B4-BE49-F238E27FC236}">
                <a16:creationId xmlns:a16="http://schemas.microsoft.com/office/drawing/2014/main" id="{894C7A97-8B59-2AAC-74E7-605175858A02}"/>
              </a:ext>
            </a:extLst>
          </p:cNvPr>
          <p:cNvSpPr/>
          <p:nvPr/>
        </p:nvSpPr>
        <p:spPr>
          <a:xfrm>
            <a:off x="-34229" y="2282781"/>
            <a:ext cx="12192000" cy="2693337"/>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3200" b="1">
                <a:solidFill>
                  <a:schemeClr val="tx1"/>
                </a:solidFill>
              </a:rPr>
              <a:t>Eye, Ear, and Nose Drops. </a:t>
            </a:r>
            <a:r>
              <a:rPr lang="en-GB" sz="3200">
                <a:solidFill>
                  <a:schemeClr val="tx1"/>
                </a:solidFill>
              </a:rPr>
              <a:t>It is good practice to write the date of opening onto the </a:t>
            </a:r>
            <a:r>
              <a:rPr lang="en-GB" sz="3200" b="1">
                <a:solidFill>
                  <a:schemeClr val="tx1"/>
                </a:solidFill>
              </a:rPr>
              <a:t>pharmacy label, </a:t>
            </a:r>
            <a:r>
              <a:rPr lang="en-GB" sz="3200">
                <a:solidFill>
                  <a:schemeClr val="tx1"/>
                </a:solidFill>
              </a:rPr>
              <a:t>as this should be used within </a:t>
            </a:r>
            <a:r>
              <a:rPr lang="en-GB" sz="3200" b="1">
                <a:solidFill>
                  <a:schemeClr val="tx1"/>
                </a:solidFill>
              </a:rPr>
              <a:t>28 days</a:t>
            </a:r>
            <a:r>
              <a:rPr lang="en-GB" sz="3200">
                <a:solidFill>
                  <a:schemeClr val="tx1"/>
                </a:solidFill>
              </a:rPr>
              <a:t>, unless stated otherwise. </a:t>
            </a:r>
          </a:p>
          <a:p>
            <a:pPr lvl="0" algn="ctr"/>
            <a:r>
              <a:rPr lang="en-GB" sz="3200">
                <a:solidFill>
                  <a:schemeClr val="tx1"/>
                </a:solidFill>
              </a:rPr>
              <a:t>Dispose of any remaining product after this time to prevent </a:t>
            </a:r>
            <a:r>
              <a:rPr lang="en-GB" sz="3200" b="1">
                <a:solidFill>
                  <a:schemeClr val="tx1"/>
                </a:solidFill>
              </a:rPr>
              <a:t>contamination</a:t>
            </a:r>
            <a:r>
              <a:rPr lang="en-GB" sz="3200">
                <a:solidFill>
                  <a:schemeClr val="tx1"/>
                </a:solidFill>
              </a:rPr>
              <a:t> and ensure </a:t>
            </a:r>
            <a:r>
              <a:rPr lang="en-GB" sz="3200" b="1">
                <a:solidFill>
                  <a:schemeClr val="tx1"/>
                </a:solidFill>
              </a:rPr>
              <a:t>CQC compliance</a:t>
            </a:r>
            <a:r>
              <a:rPr lang="en-GB" sz="3200">
                <a:solidFill>
                  <a:schemeClr val="tx1"/>
                </a:solidFill>
              </a:rPr>
              <a:t>. </a:t>
            </a:r>
          </a:p>
        </p:txBody>
      </p:sp>
    </p:spTree>
    <p:extLst>
      <p:ext uri="{BB962C8B-B14F-4D97-AF65-F5344CB8AC3E}">
        <p14:creationId xmlns:p14="http://schemas.microsoft.com/office/powerpoint/2010/main" val="170071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A3E4EE1-EBC3-4BE6-E5A5-B75F55D5172F}"/>
              </a:ext>
            </a:extLst>
          </p:cNvPr>
          <p:cNvPicPr>
            <a:picLocks noChangeAspect="1"/>
          </p:cNvPicPr>
          <p:nvPr/>
        </p:nvPicPr>
        <p:blipFill>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567" b="52742" l="1000" r="37100">
                        <a14:foregroundMark x1="3900" y1="4308" x2="3900" y2="4308"/>
                        <a14:foregroundMark x1="1800" y1="10052" x2="1000" y2="22324"/>
                        <a14:foregroundMark x1="2500" y1="3786" x2="7000" y2="3655"/>
                        <a14:foregroundMark x1="7000" y1="3655" x2="7000" y2="3655"/>
                        <a14:foregroundMark x1="4100" y1="1567" x2="6600" y2="2089"/>
                      </a14:backgroundRemoval>
                    </a14:imgEffect>
                    <a14:imgEffect>
                      <a14:saturation sat="200000"/>
                    </a14:imgEffect>
                  </a14:imgLayer>
                </a14:imgProps>
              </a:ext>
              <a:ext uri="{28A0092B-C50C-407E-A947-70E740481C1C}">
                <a14:useLocalDpi xmlns:a14="http://schemas.microsoft.com/office/drawing/2010/main"/>
              </a:ext>
            </a:extLst>
          </a:blip>
          <a:srcRect l="-2162" t="420" r="81208" b="59441"/>
          <a:stretch>
            <a:fillRect/>
          </a:stretch>
        </p:blipFill>
        <p:spPr>
          <a:xfrm>
            <a:off x="0" y="171444"/>
            <a:ext cx="1676618" cy="2460149"/>
          </a:xfrm>
          <a:prstGeom prst="rect">
            <a:avLst/>
          </a:prstGeom>
        </p:spPr>
      </p:pic>
      <p:sp>
        <p:nvSpPr>
          <p:cNvPr id="3" name="TextBox 2">
            <a:extLst>
              <a:ext uri="{FF2B5EF4-FFF2-40B4-BE49-F238E27FC236}">
                <a16:creationId xmlns:a16="http://schemas.microsoft.com/office/drawing/2014/main" id="{0EBCDD21-0E30-088B-3A71-6F77535C82DD}"/>
              </a:ext>
            </a:extLst>
          </p:cNvPr>
          <p:cNvSpPr txBox="1"/>
          <p:nvPr/>
        </p:nvSpPr>
        <p:spPr>
          <a:xfrm>
            <a:off x="5528403" y="191700"/>
            <a:ext cx="2407534" cy="646331"/>
          </a:xfrm>
          <a:prstGeom prst="rect">
            <a:avLst/>
          </a:prstGeom>
          <a:noFill/>
        </p:spPr>
        <p:txBody>
          <a:bodyPr wrap="square" rtlCol="0">
            <a:spAutoFit/>
          </a:bodyPr>
          <a:lstStyle/>
          <a:p>
            <a:r>
              <a:rPr lang="en-GB" sz="3600" b="1"/>
              <a:t>Asthma </a:t>
            </a:r>
          </a:p>
        </p:txBody>
      </p:sp>
      <p:sp>
        <p:nvSpPr>
          <p:cNvPr id="6" name="TextBox 5">
            <a:extLst>
              <a:ext uri="{FF2B5EF4-FFF2-40B4-BE49-F238E27FC236}">
                <a16:creationId xmlns:a16="http://schemas.microsoft.com/office/drawing/2014/main" id="{878D4BA1-83A2-8FD3-E280-A4AAE6440C57}"/>
              </a:ext>
            </a:extLst>
          </p:cNvPr>
          <p:cNvSpPr txBox="1"/>
          <p:nvPr/>
        </p:nvSpPr>
        <p:spPr>
          <a:xfrm>
            <a:off x="0" y="838031"/>
            <a:ext cx="12192000" cy="369332"/>
          </a:xfrm>
          <a:prstGeom prst="rect">
            <a:avLst/>
          </a:prstGeom>
          <a:noFill/>
        </p:spPr>
        <p:txBody>
          <a:bodyPr wrap="square">
            <a:spAutoFit/>
          </a:bodyPr>
          <a:lstStyle/>
          <a:p>
            <a:pPr algn="ctr"/>
            <a:r>
              <a:rPr lang="en-GB"/>
              <a:t>Airways passage become inflamed, gets narrow due to excessive mucus, which makes breathing quite difficult. </a:t>
            </a:r>
          </a:p>
        </p:txBody>
      </p:sp>
      <p:pic>
        <p:nvPicPr>
          <p:cNvPr id="12" name="Picture 11">
            <a:extLst>
              <a:ext uri="{FF2B5EF4-FFF2-40B4-BE49-F238E27FC236}">
                <a16:creationId xmlns:a16="http://schemas.microsoft.com/office/drawing/2014/main" id="{7B1309BD-441A-3E83-C560-A576882106A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56507" b="38436"/>
          <a:stretch>
            <a:fillRect/>
          </a:stretch>
        </p:blipFill>
        <p:spPr>
          <a:xfrm>
            <a:off x="3758640" y="1366291"/>
            <a:ext cx="5064841" cy="5491709"/>
          </a:xfrm>
          <a:prstGeom prst="rect">
            <a:avLst/>
          </a:prstGeom>
        </p:spPr>
      </p:pic>
      <p:pic>
        <p:nvPicPr>
          <p:cNvPr id="13" name="Picture 12">
            <a:extLst>
              <a:ext uri="{FF2B5EF4-FFF2-40B4-BE49-F238E27FC236}">
                <a16:creationId xmlns:a16="http://schemas.microsoft.com/office/drawing/2014/main" id="{D93BD626-F6F3-D8BB-25C9-60685DBE5CF5}"/>
              </a:ext>
            </a:extLst>
          </p:cNvPr>
          <p:cNvPicPr>
            <a:picLocks noChangeAspect="1"/>
          </p:cNvPicPr>
          <p:nvPr/>
        </p:nvPicPr>
        <p:blipFill>
          <a:blip r:embed="rId6"/>
          <a:srcRect l="67854" t="62628" r="10043" b="31248"/>
          <a:stretch>
            <a:fillRect/>
          </a:stretch>
        </p:blipFill>
        <p:spPr>
          <a:xfrm>
            <a:off x="9054852" y="1366291"/>
            <a:ext cx="3032803" cy="643754"/>
          </a:xfrm>
          <a:prstGeom prst="rect">
            <a:avLst/>
          </a:prstGeom>
        </p:spPr>
      </p:pic>
      <p:pic>
        <p:nvPicPr>
          <p:cNvPr id="15" name="Picture 14">
            <a:extLst>
              <a:ext uri="{FF2B5EF4-FFF2-40B4-BE49-F238E27FC236}">
                <a16:creationId xmlns:a16="http://schemas.microsoft.com/office/drawing/2014/main" id="{71C82AA1-32B6-103E-EAB5-4C9126344F2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56507" t="69345" r="31938" b="10770"/>
          <a:stretch>
            <a:fillRect/>
          </a:stretch>
        </p:blipFill>
        <p:spPr>
          <a:xfrm>
            <a:off x="8877351" y="2127634"/>
            <a:ext cx="1282784" cy="1691037"/>
          </a:xfrm>
          <a:prstGeom prst="rect">
            <a:avLst/>
          </a:prstGeom>
        </p:spPr>
      </p:pic>
      <p:pic>
        <p:nvPicPr>
          <p:cNvPr id="18" name="Picture 17">
            <a:extLst>
              <a:ext uri="{FF2B5EF4-FFF2-40B4-BE49-F238E27FC236}">
                <a16:creationId xmlns:a16="http://schemas.microsoft.com/office/drawing/2014/main" id="{9CBF1518-28E6-645A-E754-CA78346646E9}"/>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67332" t="69345" r="20261" b="10770"/>
          <a:stretch>
            <a:fillRect/>
          </a:stretch>
        </p:blipFill>
        <p:spPr>
          <a:xfrm>
            <a:off x="10484695" y="2973153"/>
            <a:ext cx="1377387" cy="1691037"/>
          </a:xfrm>
          <a:prstGeom prst="rect">
            <a:avLst/>
          </a:prstGeom>
        </p:spPr>
      </p:pic>
      <p:pic>
        <p:nvPicPr>
          <p:cNvPr id="19" name="Picture 18">
            <a:extLst>
              <a:ext uri="{FF2B5EF4-FFF2-40B4-BE49-F238E27FC236}">
                <a16:creationId xmlns:a16="http://schemas.microsoft.com/office/drawing/2014/main" id="{4D337A36-A5C9-A261-EA2C-A31EEB1E645E}"/>
              </a:ext>
            </a:extLst>
          </p:cNvPr>
          <p:cNvPicPr>
            <a:picLocks noChangeAspect="1"/>
          </p:cNvPicPr>
          <p:nvPr/>
        </p:nvPicPr>
        <p:blipFill>
          <a:blip r:embed="rId6">
            <a:clrChange>
              <a:clrFrom>
                <a:srgbClr val="FFFFFF"/>
              </a:clrFrom>
              <a:clrTo>
                <a:srgbClr val="FFFFFF">
                  <a:alpha val="0"/>
                </a:srgbClr>
              </a:clrTo>
            </a:clrChange>
          </a:blip>
          <a:srcRect l="80905" t="69345" r="10461" b="10770"/>
          <a:stretch>
            <a:fillRect/>
          </a:stretch>
        </p:blipFill>
        <p:spPr>
          <a:xfrm>
            <a:off x="9317579" y="4244932"/>
            <a:ext cx="958487" cy="1691037"/>
          </a:xfrm>
          <a:prstGeom prst="rect">
            <a:avLst/>
          </a:prstGeom>
        </p:spPr>
      </p:pic>
      <p:pic>
        <p:nvPicPr>
          <p:cNvPr id="20" name="Picture 19">
            <a:extLst>
              <a:ext uri="{FF2B5EF4-FFF2-40B4-BE49-F238E27FC236}">
                <a16:creationId xmlns:a16="http://schemas.microsoft.com/office/drawing/2014/main" id="{C6B3DA62-DC70-919D-7F13-EE23B52ADA89}"/>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l="89227" t="69345" b="10770"/>
          <a:stretch>
            <a:fillRect/>
          </a:stretch>
        </p:blipFill>
        <p:spPr>
          <a:xfrm>
            <a:off x="10575363" y="5090450"/>
            <a:ext cx="1196050" cy="1691037"/>
          </a:xfrm>
          <a:prstGeom prst="rect">
            <a:avLst/>
          </a:prstGeom>
        </p:spPr>
      </p:pic>
      <p:pic>
        <p:nvPicPr>
          <p:cNvPr id="21" name="Picture 20">
            <a:extLst>
              <a:ext uri="{FF2B5EF4-FFF2-40B4-BE49-F238E27FC236}">
                <a16:creationId xmlns:a16="http://schemas.microsoft.com/office/drawing/2014/main" id="{A9C4D13A-B0E8-8B16-D33D-F2FA742779DA}"/>
              </a:ext>
            </a:extLst>
          </p:cNvPr>
          <p:cNvPicPr>
            <a:picLocks noChangeAspect="1"/>
          </p:cNvPicPr>
          <p:nvPr/>
        </p:nvPicPr>
        <p:blipFill>
          <a:blip r:embed="rId7" cstate="email">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l="24793" t="43825" r="47714" b="1648"/>
          <a:stretch>
            <a:fillRect/>
          </a:stretch>
        </p:blipFill>
        <p:spPr>
          <a:xfrm>
            <a:off x="504092" y="4112145"/>
            <a:ext cx="1926393" cy="2611309"/>
          </a:xfrm>
          <a:prstGeom prst="rect">
            <a:avLst/>
          </a:prstGeom>
        </p:spPr>
      </p:pic>
      <p:pic>
        <p:nvPicPr>
          <p:cNvPr id="17" name="Picture 16">
            <a:extLst>
              <a:ext uri="{FF2B5EF4-FFF2-40B4-BE49-F238E27FC236}">
                <a16:creationId xmlns:a16="http://schemas.microsoft.com/office/drawing/2014/main" id="{2F377D50-1875-5480-AF8D-7AA889AE28DC}"/>
              </a:ext>
            </a:extLst>
          </p:cNvPr>
          <p:cNvPicPr>
            <a:picLocks noChangeAspect="1"/>
          </p:cNvPicPr>
          <p:nvPr/>
        </p:nvPicPr>
        <p:blipFill>
          <a:blip r:embed="rId9" cstate="email">
            <a:extLst>
              <a:ext uri="{BEBA8EAE-BF5A-486C-A8C5-ECC9F3942E4B}">
                <a14:imgProps xmlns:a14="http://schemas.microsoft.com/office/drawing/2010/main">
                  <a14:imgLayer r:embed="rId8">
                    <a14:imgEffect>
                      <a14:backgroundRemoval t="52092" b="99104" l="953" r="21239">
                        <a14:foregroundMark x1="10347" y1="52191" x2="10824" y2="52191"/>
                        <a14:foregroundMark x1="1021" y1="73904" x2="2723" y2="77490"/>
                        <a14:foregroundMark x1="18448" y1="60259" x2="17427" y2="65737"/>
                        <a14:foregroundMark x1="12662" y1="95120" x2="12526" y2="99104"/>
                      </a14:backgroundRemoval>
                    </a14:imgEffect>
                    <a14:imgEffect>
                      <a14:saturation sat="200000"/>
                    </a14:imgEffect>
                  </a14:imgLayer>
                </a14:imgProps>
              </a:ext>
              <a:ext uri="{28A0092B-C50C-407E-A947-70E740481C1C}">
                <a14:useLocalDpi xmlns:a14="http://schemas.microsoft.com/office/drawing/2010/main"/>
              </a:ext>
            </a:extLst>
          </a:blip>
          <a:srcRect t="49335" r="76330"/>
          <a:stretch>
            <a:fillRect/>
          </a:stretch>
        </p:blipFill>
        <p:spPr>
          <a:xfrm>
            <a:off x="1810402" y="1770397"/>
            <a:ext cx="2119813" cy="3101165"/>
          </a:xfrm>
          <a:prstGeom prst="rect">
            <a:avLst/>
          </a:prstGeom>
        </p:spPr>
      </p:pic>
    </p:spTree>
    <p:extLst>
      <p:ext uri="{BB962C8B-B14F-4D97-AF65-F5344CB8AC3E}">
        <p14:creationId xmlns:p14="http://schemas.microsoft.com/office/powerpoint/2010/main" val="37869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uy Duoresp Spiromax (Budesonide+Formoterol) Inhaler | Asthma Treat">
            <a:extLst>
              <a:ext uri="{FF2B5EF4-FFF2-40B4-BE49-F238E27FC236}">
                <a16:creationId xmlns:a16="http://schemas.microsoft.com/office/drawing/2014/main" id="{C5514D69-85EF-9CC5-92E9-C22EB134F4CD}"/>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23583" b="72917" l="6000" r="94500">
                        <a14:foregroundMark x1="9167" y1="38417" x2="12667" y2="48917"/>
                        <a14:foregroundMark x1="12667" y1="48917" x2="12250" y2="59083"/>
                        <a14:foregroundMark x1="16917" y1="44833" x2="50833" y2="39417"/>
                        <a14:foregroundMark x1="50833" y1="39417" x2="54917" y2="39750"/>
                        <a14:foregroundMark x1="17167" y1="39083" x2="61583" y2="39500"/>
                        <a14:foregroundMark x1="16000" y1="37250" x2="37667" y2="35583"/>
                        <a14:foregroundMark x1="37667" y1="35583" x2="61833" y2="36167"/>
                        <a14:foregroundMark x1="88250" y1="36583" x2="82500" y2="57917"/>
                        <a14:foregroundMark x1="83333" y1="32167" x2="81333" y2="37750"/>
                        <a14:foregroundMark x1="82667" y1="29500" x2="77167" y2="37917"/>
                        <a14:foregroundMark x1="77167" y1="37917" x2="77167" y2="39083"/>
                        <a14:foregroundMark x1="81333" y1="29750" x2="88083" y2="35250"/>
                        <a14:foregroundMark x1="88083" y1="35250" x2="88917" y2="35250"/>
                        <a14:foregroundMark x1="91833" y1="33750" x2="85167" y2="57750"/>
                        <a14:foregroundMark x1="87583" y1="55250" x2="87167" y2="64833"/>
                        <a14:foregroundMark x1="88250" y1="64583" x2="88250" y2="64583"/>
                        <a14:foregroundMark x1="89583" y1="65250" x2="89167" y2="65917"/>
                        <a14:foregroundMark x1="24917" y1="70417" x2="33417" y2="70583"/>
                        <a14:foregroundMark x1="33417" y1="70583" x2="51833" y2="69500"/>
                        <a14:foregroundMark x1="27333" y1="67500" x2="59333" y2="56417"/>
                        <a14:foregroundMark x1="59333" y1="56417" x2="59333" y2="56417"/>
                        <a14:foregroundMark x1="32917" y1="57083" x2="59167" y2="58167"/>
                        <a14:foregroundMark x1="48500" y1="67250" x2="71833" y2="64583"/>
                        <a14:foregroundMark x1="70917" y1="59917" x2="73583" y2="64583"/>
                        <a14:foregroundMark x1="70000" y1="55500" x2="75333" y2="61500"/>
                        <a14:foregroundMark x1="75333" y1="61500" x2="75333" y2="61500"/>
                        <a14:foregroundMark x1="76000" y1="69250" x2="76000" y2="69250"/>
                        <a14:foregroundMark x1="16667" y1="71250" x2="19917" y2="62417"/>
                        <a14:foregroundMark x1="19917" y1="62417" x2="21167" y2="61083"/>
                        <a14:foregroundMark x1="17833" y1="71500" x2="25583" y2="72167"/>
                        <a14:foregroundMark x1="19333" y1="52833" x2="39917" y2="50083"/>
                        <a14:foregroundMark x1="39917" y1="50083" x2="40250" y2="50417"/>
                        <a14:foregroundMark x1="25333" y1="49083" x2="39333" y2="50417"/>
                        <a14:foregroundMark x1="19333" y1="54167" x2="50917" y2="51083"/>
                        <a14:foregroundMark x1="50917" y1="51083" x2="51333" y2="50833"/>
                        <a14:foregroundMark x1="52917" y1="51917" x2="62500" y2="51250"/>
                        <a14:foregroundMark x1="42000" y1="65500" x2="54583" y2="63500"/>
                        <a14:foregroundMark x1="54583" y1="63500" x2="58000" y2="63750"/>
                        <a14:foregroundMark x1="10250" y1="37250" x2="15833" y2="41917"/>
                        <a14:foregroundMark x1="9167" y1="39917" x2="9333" y2="44583"/>
                        <a14:foregroundMark x1="9583" y1="36833" x2="14917" y2="38167"/>
                        <a14:foregroundMark x1="9583" y1="35250" x2="9583" y2="35250"/>
                        <a14:foregroundMark x1="18667" y1="34417" x2="24667" y2="35500"/>
                        <a14:foregroundMark x1="81167" y1="29083" x2="79833" y2="35250"/>
                        <a14:foregroundMark x1="94500" y1="33917" x2="94500" y2="33917"/>
                        <a14:foregroundMark x1="50917" y1="42417" x2="36333" y2="45083"/>
                        <a14:foregroundMark x1="36333" y1="45083" x2="23500" y2="54667"/>
                        <a14:foregroundMark x1="23500" y1="54667" x2="34833" y2="62167"/>
                        <a14:foregroundMark x1="34833" y1="62167" x2="64667" y2="58083"/>
                        <a14:foregroundMark x1="64667" y1="58083" x2="84333" y2="61333"/>
                        <a14:foregroundMark x1="84333" y1="61333" x2="82833" y2="49417"/>
                        <a14:foregroundMark x1="82833" y1="49417" x2="74833" y2="40750"/>
                        <a14:foregroundMark x1="74833" y1="40750" x2="34583" y2="44583"/>
                        <a14:foregroundMark x1="34583" y1="44583" x2="33583" y2="45083"/>
                        <a14:foregroundMark x1="54250" y1="46833" x2="70250" y2="52833"/>
                        <a14:foregroundMark x1="70250" y1="52833" x2="70917" y2="52833"/>
                        <a14:foregroundMark x1="70917" y1="43750" x2="79417" y2="54833"/>
                        <a14:foregroundMark x1="79417" y1="54833" x2="79833" y2="55917"/>
                        <a14:foregroundMark x1="70250" y1="43750" x2="76250" y2="54417"/>
                        <a14:foregroundMark x1="40000" y1="48167" x2="67333" y2="45583"/>
                        <a14:foregroundMark x1="67333" y1="45583" x2="70500" y2="45750"/>
                        <a14:foregroundMark x1="41167" y1="52417" x2="62167" y2="51167"/>
                        <a14:foregroundMark x1="62167" y1="51167" x2="63583" y2="51750"/>
                        <a14:foregroundMark x1="42500" y1="50417" x2="46833" y2="57417"/>
                        <a14:foregroundMark x1="46833" y1="57417" x2="59500" y2="56583"/>
                        <a14:foregroundMark x1="59500" y1="56583" x2="48167" y2="48583"/>
                        <a14:foregroundMark x1="48167" y1="48583" x2="40583" y2="53000"/>
                        <a14:foregroundMark x1="40583" y1="53000" x2="42250" y2="54417"/>
                        <a14:foregroundMark x1="14500" y1="44417" x2="16667" y2="58917"/>
                        <a14:foregroundMark x1="16667" y1="58917" x2="20583" y2="65583"/>
                        <a14:foregroundMark x1="20583" y1="65583" x2="36583" y2="68250"/>
                        <a14:foregroundMark x1="36583" y1="68250" x2="45083" y2="60250"/>
                        <a14:foregroundMark x1="45083" y1="60250" x2="37500" y2="47333"/>
                        <a14:foregroundMark x1="37500" y1="47333" x2="31333" y2="42583"/>
                        <a14:foregroundMark x1="31333" y1="42583" x2="18583" y2="40917"/>
                        <a14:foregroundMark x1="18583" y1="40917" x2="13500" y2="46167"/>
                        <a14:foregroundMark x1="13500" y1="46167" x2="14250" y2="45917"/>
                        <a14:foregroundMark x1="19333" y1="46417" x2="28333" y2="46500"/>
                        <a14:foregroundMark x1="28333" y1="46500" x2="27583" y2="45083"/>
                        <a14:foregroundMark x1="15833" y1="55917" x2="30417" y2="62500"/>
                        <a14:foregroundMark x1="30417" y1="62500" x2="31333" y2="62583"/>
                        <a14:foregroundMark x1="12667" y1="62833" x2="16500" y2="66583"/>
                        <a14:foregroundMark x1="13583" y1="70833" x2="15333" y2="69250"/>
                        <a14:foregroundMark x1="8500" y1="64833" x2="8500" y2="64833"/>
                        <a14:foregroundMark x1="8250" y1="35750" x2="8250" y2="35750"/>
                        <a14:foregroundMark x1="8500" y1="35083" x2="6000" y2="44500"/>
                        <a14:foregroundMark x1="6000" y1="44500" x2="9167" y2="51250"/>
                        <a14:foregroundMark x1="7833" y1="45917" x2="7750" y2="55500"/>
                        <a14:foregroundMark x1="7750" y1="55500" x2="8250" y2="55917"/>
                        <a14:foregroundMark x1="7583" y1="59500" x2="9000" y2="67083"/>
                        <a14:foregroundMark x1="9000" y1="67083" x2="10500" y2="69083"/>
                        <a14:foregroundMark x1="10667" y1="34417" x2="10667" y2="34417"/>
                        <a14:foregroundMark x1="11583" y1="34167" x2="11583" y2="34167"/>
                        <a14:foregroundMark x1="10000" y1="33500" x2="10000" y2="33500"/>
                        <a14:foregroundMark x1="43583" y1="33750" x2="51500" y2="33917"/>
                        <a14:foregroundMark x1="51500" y1="33917" x2="59750" y2="32750"/>
                        <a14:foregroundMark x1="59750" y1="32750" x2="68667" y2="33083"/>
                        <a14:foregroundMark x1="68917" y1="33500" x2="76417" y2="34583"/>
                        <a14:foregroundMark x1="76417" y1="34583" x2="77833" y2="34417"/>
                        <a14:foregroundMark x1="70250" y1="33917" x2="78250" y2="33083"/>
                        <a14:foregroundMark x1="78250" y1="33083" x2="78250" y2="32833"/>
                        <a14:foregroundMark x1="8667" y1="68167" x2="10000" y2="68417"/>
                        <a14:foregroundMark x1="8000" y1="65083" x2="8000" y2="65083"/>
                        <a14:foregroundMark x1="7167" y1="64250" x2="6667" y2="65250"/>
                        <a14:foregroundMark x1="7583" y1="61917" x2="7583" y2="63417"/>
                        <a14:foregroundMark x1="11000" y1="33083" x2="13167" y2="33750"/>
                        <a14:foregroundMark x1="75833" y1="72917" x2="75833" y2="72917"/>
                        <a14:foregroundMark x1="8250" y1="68500" x2="10417" y2="69583"/>
                        <a14:foregroundMark x1="7500" y1="54583" x2="7417" y2="59583"/>
                        <a14:foregroundMark x1="7750" y1="34000" x2="7500" y2="36833"/>
                        <a14:foregroundMark x1="9417" y1="33500" x2="11000" y2="33333"/>
                        <a14:foregroundMark x1="7167" y1="33500" x2="10167" y2="33667"/>
                        <a14:foregroundMark x1="12167" y1="33583" x2="23417" y2="32917"/>
                        <a14:foregroundMark x1="23417" y1="32917" x2="36833" y2="33250"/>
                        <a14:foregroundMark x1="36833" y1="33250" x2="52583" y2="32250"/>
                        <a14:foregroundMark x1="52583" y1="32250" x2="60917" y2="33000"/>
                        <a14:foregroundMark x1="60917" y1="33000" x2="69000" y2="31833"/>
                        <a14:foregroundMark x1="69000" y1="31833" x2="69083" y2="32083"/>
                        <a14:foregroundMark x1="70583" y1="31833" x2="77250" y2="32917"/>
                        <a14:foregroundMark x1="78083" y1="31917" x2="76583" y2="31917"/>
                        <a14:foregroundMark x1="79250" y1="32417" x2="77000" y2="32417"/>
                        <a14:foregroundMark x1="78750" y1="32000" x2="78583" y2="33667"/>
                        <a14:foregroundMark x1="94250" y1="23583" x2="94250" y2="23583"/>
                      </a14:backgroundRemoval>
                    </a14:imgEffect>
                  </a14:imgLayer>
                </a14:imgProps>
              </a:ext>
              <a:ext uri="{28A0092B-C50C-407E-A947-70E740481C1C}">
                <a14:useLocalDpi xmlns:a14="http://schemas.microsoft.com/office/drawing/2010/main"/>
              </a:ext>
            </a:extLst>
          </a:blip>
          <a:srcRect t="24000" b="25111"/>
          <a:stretch>
            <a:fillRect/>
          </a:stretch>
        </p:blipFill>
        <p:spPr bwMode="auto">
          <a:xfrm>
            <a:off x="2888990" y="2262034"/>
            <a:ext cx="3916553" cy="1993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B6CE63-48BF-0468-390B-4D3C0B506931}"/>
              </a:ext>
            </a:extLst>
          </p:cNvPr>
          <p:cNvSpPr txBox="1"/>
          <p:nvPr/>
        </p:nvSpPr>
        <p:spPr>
          <a:xfrm>
            <a:off x="113200" y="152667"/>
            <a:ext cx="12078800" cy="1200329"/>
          </a:xfrm>
          <a:prstGeom prst="rect">
            <a:avLst/>
          </a:prstGeom>
          <a:noFill/>
        </p:spPr>
        <p:txBody>
          <a:bodyPr wrap="square" rtlCol="0">
            <a:spAutoFit/>
          </a:bodyPr>
          <a:lstStyle/>
          <a:p>
            <a:pPr algn="ctr"/>
            <a:r>
              <a:rPr lang="en-GB" sz="3600" b="1"/>
              <a:t>Understanding Asthma - Inhalation </a:t>
            </a:r>
          </a:p>
          <a:p>
            <a:endParaRPr lang="en-GB" sz="3600" b="1"/>
          </a:p>
        </p:txBody>
      </p:sp>
      <p:pic>
        <p:nvPicPr>
          <p:cNvPr id="3" name="Picture 2">
            <a:extLst>
              <a:ext uri="{FF2B5EF4-FFF2-40B4-BE49-F238E27FC236}">
                <a16:creationId xmlns:a16="http://schemas.microsoft.com/office/drawing/2014/main" id="{C89D3961-EF9C-C2E8-86D9-DB0CFA66818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16888" y1="15172" x2="27324" y2="12184"/>
                        <a14:foregroundMark x1="27324" y1="12184" x2="40228" y2="13333"/>
                        <a14:foregroundMark x1="48577" y1="12414" x2="16129" y2="10345"/>
                      </a14:backgroundRemoval>
                    </a14:imgEffect>
                  </a14:imgLayer>
                </a14:imgProps>
              </a:ext>
              <a:ext uri="{28A0092B-C50C-407E-A947-70E740481C1C}">
                <a14:useLocalDpi xmlns:a14="http://schemas.microsoft.com/office/drawing/2010/main"/>
              </a:ext>
            </a:extLst>
          </a:blip>
          <a:stretch>
            <a:fillRect/>
          </a:stretch>
        </p:blipFill>
        <p:spPr>
          <a:xfrm>
            <a:off x="442878" y="3599421"/>
            <a:ext cx="3436176" cy="2836312"/>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D238F752-1D67-D124-177B-B574FEB54EE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58647" y="621033"/>
            <a:ext cx="5752041" cy="613551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F1BC80B-53D0-8167-5932-375B84E2A66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7290" b="93271" l="10000" r="90000">
                        <a14:foregroundMark x1="23214" y1="10093" x2="36786" y2="7290"/>
                        <a14:foregroundMark x1="36786" y1="7290" x2="49821" y2="8411"/>
                        <a14:foregroundMark x1="76250" y1="93832" x2="66964" y2="93271"/>
                        <a14:foregroundMark x1="66964" y1="93271" x2="60179" y2="89533"/>
                      </a14:backgroundRemoval>
                    </a14:imgEffect>
                  </a14:imgLayer>
                </a14:imgProps>
              </a:ext>
              <a:ext uri="{28A0092B-C50C-407E-A947-70E740481C1C}">
                <a14:useLocalDpi xmlns:a14="http://schemas.microsoft.com/office/drawing/2010/main"/>
              </a:ext>
            </a:extLst>
          </a:blip>
          <a:stretch>
            <a:fillRect/>
          </a:stretch>
        </p:blipFill>
        <p:spPr>
          <a:xfrm>
            <a:off x="-79860" y="763109"/>
            <a:ext cx="2968850" cy="2836312"/>
          </a:xfrm>
          <a:prstGeom prst="rect">
            <a:avLst/>
          </a:prstGeom>
          <a:ln>
            <a:noFill/>
          </a:ln>
          <a:effectLst>
            <a:outerShdw blurRad="292100" dist="139700" dir="2700000" algn="tl" rotWithShape="0">
              <a:srgbClr val="333333">
                <a:alpha val="65000"/>
              </a:srgbClr>
            </a:outerShdw>
          </a:effectLst>
        </p:spPr>
      </p:pic>
      <p:pic>
        <p:nvPicPr>
          <p:cNvPr id="8" name="Screen Recording 2025-06-06 122201">
            <a:hlinkClick r:id="" action="ppaction://media"/>
            <a:extLst>
              <a:ext uri="{FF2B5EF4-FFF2-40B4-BE49-F238E27FC236}">
                <a16:creationId xmlns:a16="http://schemas.microsoft.com/office/drawing/2014/main" id="{4A078BC3-DF81-7055-02AA-F44645ADCD84}"/>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l="1080" t="5100" r="1080"/>
          <a:stretch>
            <a:fillRect/>
          </a:stretch>
        </p:blipFill>
        <p:spPr>
          <a:xfrm>
            <a:off x="237912" y="743794"/>
            <a:ext cx="11829376" cy="6012749"/>
          </a:xfrm>
          <a:prstGeom prst="rect">
            <a:avLst/>
          </a:prstGeom>
        </p:spPr>
      </p:pic>
      <p:sp>
        <p:nvSpPr>
          <p:cNvPr id="2" name="AutoShape 2" descr="Inhaler PNG Images - CleanPNG">
            <a:extLst>
              <a:ext uri="{FF2B5EF4-FFF2-40B4-BE49-F238E27FC236}">
                <a16:creationId xmlns:a16="http://schemas.microsoft.com/office/drawing/2014/main" id="{63022666-CAAB-7994-8211-2F2598892F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641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md type="call" cmd="stop">
                                      <p:cBhvr>
                                        <p:cTn id="11" dur="1">
                                          <p:stCondLst>
                                            <p:cond delay="0"/>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9C8CDA-8E08-2779-68C9-01A443BD9873}"/>
              </a:ext>
            </a:extLst>
          </p:cNvPr>
          <p:cNvSpPr txBox="1"/>
          <p:nvPr/>
        </p:nvSpPr>
        <p:spPr>
          <a:xfrm>
            <a:off x="4826514" y="281749"/>
            <a:ext cx="5005048" cy="3293209"/>
          </a:xfrm>
          <a:prstGeom prst="rect">
            <a:avLst/>
          </a:prstGeom>
          <a:noFill/>
        </p:spPr>
        <p:txBody>
          <a:bodyPr wrap="square" rtlCol="0">
            <a:spAutoFit/>
          </a:bodyPr>
          <a:lstStyle/>
          <a:p>
            <a:pPr algn="l">
              <a:spcBef>
                <a:spcPts val="300"/>
              </a:spcBef>
              <a:spcAft>
                <a:spcPts val="600"/>
              </a:spcAft>
            </a:pPr>
            <a:endParaRPr lang="en-GB" sz="2000" b="1">
              <a:solidFill>
                <a:srgbClr val="424242"/>
              </a:solidFill>
            </a:endParaRPr>
          </a:p>
          <a:p>
            <a:pPr>
              <a:spcBef>
                <a:spcPts val="300"/>
              </a:spcBef>
              <a:spcAft>
                <a:spcPts val="600"/>
              </a:spcAft>
              <a:buFont typeface="+mj-lt"/>
              <a:buAutoNum type="arabicPeriod"/>
            </a:pPr>
            <a:r>
              <a:rPr lang="en-GB" sz="2000" b="1" i="0">
                <a:effectLst/>
              </a:rPr>
              <a:t>Preparation</a:t>
            </a:r>
            <a:r>
              <a:rPr lang="en-GB" sz="2000"/>
              <a:t>: </a:t>
            </a:r>
          </a:p>
          <a:p>
            <a:pPr lvl="1">
              <a:spcBef>
                <a:spcPts val="300"/>
              </a:spcBef>
              <a:spcAft>
                <a:spcPts val="600"/>
              </a:spcAft>
            </a:pPr>
            <a:r>
              <a:rPr lang="en-GB" sz="2000" b="1">
                <a:solidFill>
                  <a:schemeClr val="accent5">
                    <a:lumMod val="75000"/>
                  </a:schemeClr>
                </a:solidFill>
              </a:rPr>
              <a:t>• </a:t>
            </a:r>
            <a:r>
              <a:rPr lang="en-GB" sz="2000" b="1" i="0">
                <a:solidFill>
                  <a:schemeClr val="accent5">
                    <a:lumMod val="75000"/>
                  </a:schemeClr>
                </a:solidFill>
                <a:effectLst/>
              </a:rPr>
              <a:t>Read Instructions</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Hand Hygiene</a:t>
            </a:r>
            <a:endParaRPr lang="en-GB" sz="2000" b="0" i="0">
              <a:solidFill>
                <a:schemeClr val="accent5">
                  <a:lumMod val="75000"/>
                </a:schemeClr>
              </a:solidFill>
              <a:effectLst/>
            </a:endParaRPr>
          </a:p>
          <a:p>
            <a:pPr algn="l">
              <a:spcBef>
                <a:spcPts val="300"/>
              </a:spcBef>
              <a:spcAft>
                <a:spcPts val="600"/>
              </a:spcAft>
              <a:buFont typeface="+mj-lt"/>
              <a:buAutoNum type="arabicPeriod"/>
            </a:pPr>
            <a:r>
              <a:rPr lang="en-GB" sz="2000" b="1" i="0">
                <a:effectLst/>
              </a:rPr>
              <a:t>Removing the Old Patch</a:t>
            </a:r>
            <a:r>
              <a:rPr lang="en-GB" sz="2000"/>
              <a:t> </a:t>
            </a:r>
          </a:p>
          <a:p>
            <a:pPr lvl="1">
              <a:spcBef>
                <a:spcPts val="300"/>
              </a:spcBef>
              <a:spcAft>
                <a:spcPts val="600"/>
              </a:spcAft>
            </a:pPr>
            <a:r>
              <a:rPr lang="en-GB" sz="2000" b="1">
                <a:solidFill>
                  <a:schemeClr val="accent5">
                    <a:lumMod val="75000"/>
                  </a:schemeClr>
                </a:solidFill>
              </a:rPr>
              <a:t>• </a:t>
            </a:r>
            <a:r>
              <a:rPr lang="en-GB" sz="2000" b="1" i="0">
                <a:solidFill>
                  <a:schemeClr val="accent5">
                    <a:lumMod val="75000"/>
                  </a:schemeClr>
                </a:solidFill>
                <a:effectLst/>
              </a:rPr>
              <a:t>Remove Gently</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Dispose Properly</a:t>
            </a:r>
            <a:endParaRPr lang="en-GB" sz="2000" b="0" i="0">
              <a:solidFill>
                <a:schemeClr val="accent5">
                  <a:lumMod val="75000"/>
                </a:schemeClr>
              </a:solidFill>
              <a:effectLst/>
            </a:endParaRPr>
          </a:p>
          <a:p>
            <a:pPr>
              <a:spcBef>
                <a:spcPts val="300"/>
              </a:spcBef>
              <a:spcAft>
                <a:spcPts val="600"/>
              </a:spcAft>
              <a:buFont typeface="+mj-lt"/>
              <a:buAutoNum type="arabicPeriod"/>
            </a:pPr>
            <a:r>
              <a:rPr lang="en-GB" sz="2000" b="1" i="0">
                <a:effectLst/>
              </a:rPr>
              <a:t>Choosing Preparing the New Site</a:t>
            </a:r>
            <a:r>
              <a:rPr lang="en-GB" sz="2000"/>
              <a:t> </a:t>
            </a:r>
          </a:p>
          <a:p>
            <a:pPr lvl="1">
              <a:spcBef>
                <a:spcPts val="300"/>
              </a:spcBef>
              <a:spcAft>
                <a:spcPts val="600"/>
              </a:spcAft>
            </a:pPr>
            <a:r>
              <a:rPr lang="en-GB" sz="2000" b="1">
                <a:solidFill>
                  <a:srgbClr val="002060"/>
                </a:solidFill>
              </a:rPr>
              <a:t>• </a:t>
            </a:r>
            <a:r>
              <a:rPr lang="en-GB" sz="2000" b="1" i="0">
                <a:solidFill>
                  <a:schemeClr val="accent5">
                    <a:lumMod val="75000"/>
                  </a:schemeClr>
                </a:solidFill>
                <a:effectLst/>
              </a:rPr>
              <a:t>Select a New Site</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Clean the Skin</a:t>
            </a:r>
            <a:endParaRPr lang="en-GB" sz="2000" b="0" i="0">
              <a:solidFill>
                <a:schemeClr val="accent5">
                  <a:lumMod val="75000"/>
                </a:schemeClr>
              </a:solidFill>
              <a:effectLst/>
            </a:endParaRPr>
          </a:p>
          <a:p>
            <a:endParaRPr lang="en-GB"/>
          </a:p>
        </p:txBody>
      </p:sp>
      <p:sp>
        <p:nvSpPr>
          <p:cNvPr id="7" name="TextBox 6">
            <a:extLst>
              <a:ext uri="{FF2B5EF4-FFF2-40B4-BE49-F238E27FC236}">
                <a16:creationId xmlns:a16="http://schemas.microsoft.com/office/drawing/2014/main" id="{33AE0FCA-BBF5-0762-893A-7AB2D113D1DF}"/>
              </a:ext>
            </a:extLst>
          </p:cNvPr>
          <p:cNvSpPr txBox="1"/>
          <p:nvPr/>
        </p:nvSpPr>
        <p:spPr>
          <a:xfrm>
            <a:off x="4826514" y="5055689"/>
            <a:ext cx="7428208" cy="1669688"/>
          </a:xfrm>
          <a:prstGeom prst="rect">
            <a:avLst/>
          </a:prstGeom>
          <a:noFill/>
        </p:spPr>
        <p:txBody>
          <a:bodyPr wrap="square" rtlCol="0">
            <a:spAutoFit/>
          </a:bodyPr>
          <a:lstStyle/>
          <a:p>
            <a:pPr algn="l">
              <a:spcBef>
                <a:spcPts val="300"/>
              </a:spcBef>
              <a:spcAft>
                <a:spcPts val="600"/>
              </a:spcAft>
            </a:pPr>
            <a:r>
              <a:rPr lang="en-GB" sz="2000" b="1"/>
              <a:t>4. A</a:t>
            </a:r>
            <a:r>
              <a:rPr lang="en-GB" sz="2000" b="1" i="0">
                <a:effectLst/>
              </a:rPr>
              <a:t>pplying the New Patch</a:t>
            </a:r>
            <a:r>
              <a:rPr lang="en-GB" sz="2000"/>
              <a:t> </a:t>
            </a:r>
          </a:p>
          <a:p>
            <a:pPr algn="l">
              <a:spcBef>
                <a:spcPts val="300"/>
              </a:spcBef>
              <a:spcAft>
                <a:spcPts val="600"/>
              </a:spcAft>
            </a:pPr>
            <a:r>
              <a:rPr lang="en-GB" sz="2000" b="1">
                <a:solidFill>
                  <a:schemeClr val="accent5">
                    <a:lumMod val="75000"/>
                  </a:schemeClr>
                </a:solidFill>
              </a:rPr>
              <a:t>      • </a:t>
            </a:r>
            <a:r>
              <a:rPr lang="en-GB" sz="2000" b="1" i="0">
                <a:solidFill>
                  <a:schemeClr val="accent5">
                    <a:lumMod val="75000"/>
                  </a:schemeClr>
                </a:solidFill>
                <a:effectLst/>
              </a:rPr>
              <a:t>Open Carefully</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Avoid Touching Sticky Side</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Apply Firmly</a:t>
            </a:r>
            <a:endParaRPr lang="en-GB" sz="2000" b="0" i="0">
              <a:solidFill>
                <a:schemeClr val="accent5">
                  <a:lumMod val="75000"/>
                </a:schemeClr>
              </a:solidFill>
              <a:effectLst/>
            </a:endParaRPr>
          </a:p>
          <a:p>
            <a:pPr algn="l">
              <a:spcBef>
                <a:spcPts val="300"/>
              </a:spcBef>
              <a:spcAft>
                <a:spcPts val="600"/>
              </a:spcAft>
            </a:pPr>
            <a:r>
              <a:rPr lang="en-GB" sz="2000" b="1"/>
              <a:t>5</a:t>
            </a:r>
            <a:r>
              <a:rPr lang="en-GB" sz="2000" b="1">
                <a:solidFill>
                  <a:srgbClr val="424242"/>
                </a:solidFill>
              </a:rPr>
              <a:t>.</a:t>
            </a:r>
            <a:r>
              <a:rPr lang="en-GB" sz="2000" b="1"/>
              <a:t>F</a:t>
            </a:r>
            <a:r>
              <a:rPr lang="en-GB" sz="2000" b="1" i="0">
                <a:effectLst/>
              </a:rPr>
              <a:t>inishing Up</a:t>
            </a:r>
          </a:p>
          <a:p>
            <a:pPr algn="l">
              <a:spcBef>
                <a:spcPts val="300"/>
              </a:spcBef>
              <a:spcAft>
                <a:spcPts val="600"/>
              </a:spcAft>
            </a:pPr>
            <a:r>
              <a:rPr lang="en-GB" sz="2000" b="1"/>
              <a:t>     </a:t>
            </a:r>
            <a:r>
              <a:rPr lang="en-GB" sz="2000" b="1" i="0">
                <a:effectLst/>
              </a:rPr>
              <a:t> </a:t>
            </a:r>
            <a:r>
              <a:rPr lang="en-GB" sz="2000" b="1">
                <a:solidFill>
                  <a:schemeClr val="accent5">
                    <a:lumMod val="75000"/>
                  </a:schemeClr>
                </a:solidFill>
              </a:rPr>
              <a:t>•</a:t>
            </a:r>
            <a:r>
              <a:rPr lang="en-GB" sz="2000" b="1" i="0">
                <a:solidFill>
                  <a:schemeClr val="accent5">
                    <a:lumMod val="75000"/>
                  </a:schemeClr>
                </a:solidFill>
                <a:effectLst/>
              </a:rPr>
              <a:t>Dispose of Packaging</a:t>
            </a:r>
            <a:r>
              <a:rPr lang="en-GB" sz="2000">
                <a:solidFill>
                  <a:schemeClr val="accent5">
                    <a:lumMod val="75000"/>
                  </a:schemeClr>
                </a:solidFill>
              </a:rPr>
              <a:t> </a:t>
            </a:r>
            <a:r>
              <a:rPr lang="en-GB" sz="2000" b="1">
                <a:solidFill>
                  <a:schemeClr val="accent5">
                    <a:lumMod val="75000"/>
                  </a:schemeClr>
                </a:solidFill>
              </a:rPr>
              <a:t>• </a:t>
            </a:r>
            <a:r>
              <a:rPr lang="en-GB" sz="2000" b="1" i="0">
                <a:solidFill>
                  <a:schemeClr val="accent5">
                    <a:lumMod val="75000"/>
                  </a:schemeClr>
                </a:solidFill>
                <a:effectLst/>
              </a:rPr>
              <a:t>Hand Hygiene Again</a:t>
            </a:r>
            <a:endParaRPr lang="en-GB" sz="2000" b="0" i="0">
              <a:solidFill>
                <a:schemeClr val="accent5">
                  <a:lumMod val="75000"/>
                </a:schemeClr>
              </a:solidFill>
              <a:effectLst/>
            </a:endParaRPr>
          </a:p>
        </p:txBody>
      </p:sp>
      <p:sp>
        <p:nvSpPr>
          <p:cNvPr id="8" name="TextBox 7">
            <a:extLst>
              <a:ext uri="{FF2B5EF4-FFF2-40B4-BE49-F238E27FC236}">
                <a16:creationId xmlns:a16="http://schemas.microsoft.com/office/drawing/2014/main" id="{3D701C2E-C99D-433E-3579-B450554F9295}"/>
              </a:ext>
            </a:extLst>
          </p:cNvPr>
          <p:cNvSpPr txBox="1"/>
          <p:nvPr/>
        </p:nvSpPr>
        <p:spPr>
          <a:xfrm>
            <a:off x="1144050" y="25107"/>
            <a:ext cx="11000791" cy="1077218"/>
          </a:xfrm>
          <a:prstGeom prst="rect">
            <a:avLst/>
          </a:prstGeom>
          <a:noFill/>
        </p:spPr>
        <p:txBody>
          <a:bodyPr wrap="square" rtlCol="0">
            <a:spAutoFit/>
          </a:bodyPr>
          <a:lstStyle/>
          <a:p>
            <a:r>
              <a:rPr lang="en-GB" sz="3600" b="1" i="0">
                <a:effectLst/>
              </a:rPr>
              <a:t>How to Apply a Transdermal Patch for a Client</a:t>
            </a:r>
          </a:p>
          <a:p>
            <a:endParaRPr lang="en-GB" sz="2800"/>
          </a:p>
        </p:txBody>
      </p:sp>
      <p:sp>
        <p:nvSpPr>
          <p:cNvPr id="2" name="TextBox 1">
            <a:extLst>
              <a:ext uri="{FF2B5EF4-FFF2-40B4-BE49-F238E27FC236}">
                <a16:creationId xmlns:a16="http://schemas.microsoft.com/office/drawing/2014/main" id="{C87DE255-69A1-A96A-C5AC-E00661A79C7D}"/>
              </a:ext>
            </a:extLst>
          </p:cNvPr>
          <p:cNvSpPr txBox="1"/>
          <p:nvPr/>
        </p:nvSpPr>
        <p:spPr>
          <a:xfrm>
            <a:off x="817371" y="2863894"/>
            <a:ext cx="10573276" cy="769441"/>
          </a:xfrm>
          <a:prstGeom prst="rect">
            <a:avLst/>
          </a:prstGeom>
          <a:noFill/>
        </p:spPr>
        <p:txBody>
          <a:bodyPr wrap="square" rtlCol="0">
            <a:spAutoFit/>
          </a:bodyPr>
          <a:lstStyle/>
          <a:p>
            <a:pPr algn="ctr"/>
            <a:r>
              <a:rPr lang="en-GB" sz="2200" b="1"/>
              <a:t>Transdermal patch </a:t>
            </a:r>
            <a:r>
              <a:rPr lang="en-GB" sz="2200"/>
              <a:t>is a medicated adhesive patch placed on the skin to release slowly a specific does of medication into blood stream. </a:t>
            </a:r>
          </a:p>
        </p:txBody>
      </p:sp>
      <p:grpSp>
        <p:nvGrpSpPr>
          <p:cNvPr id="1027" name="Group 1026">
            <a:extLst>
              <a:ext uri="{FF2B5EF4-FFF2-40B4-BE49-F238E27FC236}">
                <a16:creationId xmlns:a16="http://schemas.microsoft.com/office/drawing/2014/main" id="{9E6E1296-F129-E32E-5C02-31912E326ED6}"/>
              </a:ext>
            </a:extLst>
          </p:cNvPr>
          <p:cNvGrpSpPr/>
          <p:nvPr/>
        </p:nvGrpSpPr>
        <p:grpSpPr>
          <a:xfrm>
            <a:off x="4425216" y="3248926"/>
            <a:ext cx="7079342" cy="1898460"/>
            <a:chOff x="2636030" y="7161261"/>
            <a:chExt cx="8226393" cy="2374975"/>
          </a:xfrm>
        </p:grpSpPr>
        <p:pic>
          <p:nvPicPr>
            <p:cNvPr id="1046" name="Picture 22" descr="NicoTouch-Nicotine Transdermal Patches in Hyderabad India">
              <a:extLst>
                <a:ext uri="{FF2B5EF4-FFF2-40B4-BE49-F238E27FC236}">
                  <a16:creationId xmlns:a16="http://schemas.microsoft.com/office/drawing/2014/main" id="{7434DAE1-FA68-BAB8-BF4F-2F5575B304E3}"/>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16625" t="8957" r="14873" b="81491"/>
            <a:stretch>
              <a:fillRect/>
            </a:stretch>
          </p:blipFill>
          <p:spPr bwMode="auto">
            <a:xfrm>
              <a:off x="4820578" y="7161261"/>
              <a:ext cx="3810296" cy="531312"/>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2" descr="NicoTouch-Nicotine Transdermal Patches in Hyderabad India">
              <a:extLst>
                <a:ext uri="{FF2B5EF4-FFF2-40B4-BE49-F238E27FC236}">
                  <a16:creationId xmlns:a16="http://schemas.microsoft.com/office/drawing/2014/main" id="{3903B384-879A-F924-757C-565A0F7B4542}"/>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16625" t="21030" r="11310" b="45811"/>
            <a:stretch>
              <a:fillRect/>
            </a:stretch>
          </p:blipFill>
          <p:spPr bwMode="auto">
            <a:xfrm>
              <a:off x="2636030" y="7691839"/>
              <a:ext cx="4008416" cy="184439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2" descr="NicoTouch-Nicotine Transdermal Patches in Hyderabad India">
              <a:extLst>
                <a:ext uri="{FF2B5EF4-FFF2-40B4-BE49-F238E27FC236}">
                  <a16:creationId xmlns:a16="http://schemas.microsoft.com/office/drawing/2014/main" id="{75B01B60-5B68-A035-BF43-3504619B1E32}"/>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l="16625" t="56479" r="14873" b="10362"/>
            <a:stretch>
              <a:fillRect/>
            </a:stretch>
          </p:blipFill>
          <p:spPr bwMode="auto">
            <a:xfrm>
              <a:off x="7052127" y="7549404"/>
              <a:ext cx="3810296" cy="18443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2" name="Group 1031">
            <a:extLst>
              <a:ext uri="{FF2B5EF4-FFF2-40B4-BE49-F238E27FC236}">
                <a16:creationId xmlns:a16="http://schemas.microsoft.com/office/drawing/2014/main" id="{2E21D3AC-2352-130F-0B6E-AA6A656EF6B2}"/>
              </a:ext>
            </a:extLst>
          </p:cNvPr>
          <p:cNvGrpSpPr/>
          <p:nvPr/>
        </p:nvGrpSpPr>
        <p:grpSpPr>
          <a:xfrm>
            <a:off x="4353125" y="2196257"/>
            <a:ext cx="3488843" cy="3388733"/>
            <a:chOff x="4353125" y="2196257"/>
            <a:chExt cx="3488843" cy="3388733"/>
          </a:xfrm>
        </p:grpSpPr>
        <p:sp>
          <p:nvSpPr>
            <p:cNvPr id="22" name="Flowchart: Connector 21">
              <a:extLst>
                <a:ext uri="{FF2B5EF4-FFF2-40B4-BE49-F238E27FC236}">
                  <a16:creationId xmlns:a16="http://schemas.microsoft.com/office/drawing/2014/main" id="{60FCFC9F-CC94-D5A6-59B7-58CC3AF02150}"/>
                </a:ext>
              </a:extLst>
            </p:cNvPr>
            <p:cNvSpPr/>
            <p:nvPr/>
          </p:nvSpPr>
          <p:spPr>
            <a:xfrm>
              <a:off x="4366050" y="2196881"/>
              <a:ext cx="3475918" cy="3368040"/>
            </a:xfrm>
            <a:prstGeom prst="flowChartConnector">
              <a:avLst/>
            </a:prstGeom>
            <a:noFill/>
            <a:ln w="38100">
              <a:solidFill>
                <a:schemeClr val="accent5">
                  <a:lumMod val="75000"/>
                </a:schemeClr>
              </a:solidFill>
              <a:prstDash val="sysDash"/>
            </a:ln>
            <a:effectLst>
              <a:outerShdw blurRad="76200" dir="13500000" sy="23000" kx="12000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9" name="Picture 1028">
              <a:extLst>
                <a:ext uri="{FF2B5EF4-FFF2-40B4-BE49-F238E27FC236}">
                  <a16:creationId xmlns:a16="http://schemas.microsoft.com/office/drawing/2014/main" id="{A942C17F-0F22-F088-1D37-D54F3BE7AE8D}"/>
                </a:ext>
              </a:extLst>
            </p:cNvPr>
            <p:cNvPicPr>
              <a:picLocks noChangeAspect="1"/>
            </p:cNvPicPr>
            <p:nvPr/>
          </p:nvPicPr>
          <p:blipFill>
            <a:blip r:embed="rId6" cstate="email">
              <a:extLst>
                <a:ext uri="{28A0092B-C50C-407E-A947-70E740481C1C}">
                  <a14:useLocalDpi xmlns:a14="http://schemas.microsoft.com/office/drawing/2010/main"/>
                </a:ext>
              </a:extLst>
            </a:blip>
            <a:srcRect l="28731" t="36438" r="29917" b="7408"/>
            <a:stretch>
              <a:fillRect/>
            </a:stretch>
          </p:blipFill>
          <p:spPr>
            <a:xfrm>
              <a:off x="4353125" y="2196257"/>
              <a:ext cx="3466039" cy="3388733"/>
            </a:xfrm>
            <a:prstGeom prst="ellipse">
              <a:avLst/>
            </a:prstGeom>
            <a:ln>
              <a:noFill/>
            </a:ln>
            <a:effectLst>
              <a:softEdge rad="112500"/>
            </a:effectLst>
          </p:spPr>
        </p:pic>
      </p:grpSp>
      <p:grpSp>
        <p:nvGrpSpPr>
          <p:cNvPr id="59" name="Group 58">
            <a:extLst>
              <a:ext uri="{FF2B5EF4-FFF2-40B4-BE49-F238E27FC236}">
                <a16:creationId xmlns:a16="http://schemas.microsoft.com/office/drawing/2014/main" id="{9B6998C5-F602-0E6F-5DE1-6A4789ECE042}"/>
              </a:ext>
            </a:extLst>
          </p:cNvPr>
          <p:cNvGrpSpPr/>
          <p:nvPr/>
        </p:nvGrpSpPr>
        <p:grpSpPr>
          <a:xfrm>
            <a:off x="4430946" y="1454045"/>
            <a:ext cx="3945872" cy="1984627"/>
            <a:chOff x="3533616" y="1566649"/>
            <a:chExt cx="3945872" cy="1984627"/>
          </a:xfrm>
        </p:grpSpPr>
        <p:grpSp>
          <p:nvGrpSpPr>
            <p:cNvPr id="9" name="Group 8">
              <a:extLst>
                <a:ext uri="{FF2B5EF4-FFF2-40B4-BE49-F238E27FC236}">
                  <a16:creationId xmlns:a16="http://schemas.microsoft.com/office/drawing/2014/main" id="{E8E4F293-2BC8-051C-4ADC-51A413789921}"/>
                </a:ext>
              </a:extLst>
            </p:cNvPr>
            <p:cNvGrpSpPr/>
            <p:nvPr/>
          </p:nvGrpSpPr>
          <p:grpSpPr>
            <a:xfrm>
              <a:off x="4011630" y="1566649"/>
              <a:ext cx="3467858" cy="1984627"/>
              <a:chOff x="-1054081" y="1760126"/>
              <a:chExt cx="4595362" cy="2664495"/>
            </a:xfrm>
          </p:grpSpPr>
          <p:sp>
            <p:nvSpPr>
              <p:cNvPr id="19" name="TextBox 18">
                <a:extLst>
                  <a:ext uri="{FF2B5EF4-FFF2-40B4-BE49-F238E27FC236}">
                    <a16:creationId xmlns:a16="http://schemas.microsoft.com/office/drawing/2014/main" id="{A980313B-460C-BFD2-A28E-9F5C03044237}"/>
                  </a:ext>
                </a:extLst>
              </p:cNvPr>
              <p:cNvSpPr txBox="1"/>
              <p:nvPr/>
            </p:nvSpPr>
            <p:spPr>
              <a:xfrm>
                <a:off x="-1054081" y="2925583"/>
                <a:ext cx="1779860" cy="495853"/>
              </a:xfrm>
              <a:prstGeom prst="rect">
                <a:avLst/>
              </a:prstGeom>
              <a:noFill/>
            </p:spPr>
            <p:txBody>
              <a:bodyPr wrap="square" rtlCol="0">
                <a:spAutoFit/>
              </a:bodyPr>
              <a:lstStyle/>
              <a:p>
                <a:r>
                  <a:rPr lang="en-GB" b="1">
                    <a:solidFill>
                      <a:schemeClr val="accent2">
                        <a:lumMod val="50000"/>
                      </a:schemeClr>
                    </a:solidFill>
                  </a:rPr>
                  <a:t>Dementia</a:t>
                </a:r>
                <a:r>
                  <a:rPr lang="en-GB" b="1"/>
                  <a:t> </a:t>
                </a:r>
              </a:p>
            </p:txBody>
          </p:sp>
          <p:pic>
            <p:nvPicPr>
              <p:cNvPr id="1026" name="Picture 2" descr="chapter 34: Chronic and Degenerative Neurological Disorders Flashcards | Quizlet">
                <a:extLst>
                  <a:ext uri="{FF2B5EF4-FFF2-40B4-BE49-F238E27FC236}">
                    <a16:creationId xmlns:a16="http://schemas.microsoft.com/office/drawing/2014/main" id="{72BB3F18-2908-8F1C-805F-A1C6880B95C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5057" y="1760126"/>
                <a:ext cx="2636224" cy="2664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C591F39F-27BA-D15B-A897-CF2887F0A5AF}"/>
                </a:ext>
              </a:extLst>
            </p:cNvPr>
            <p:cNvGrpSpPr/>
            <p:nvPr/>
          </p:nvGrpSpPr>
          <p:grpSpPr>
            <a:xfrm>
              <a:off x="3533616" y="2498938"/>
              <a:ext cx="1953714" cy="361594"/>
              <a:chOff x="3533616" y="2498938"/>
              <a:chExt cx="1953714" cy="361594"/>
            </a:xfrm>
          </p:grpSpPr>
          <p:cxnSp>
            <p:nvCxnSpPr>
              <p:cNvPr id="41" name="Straight Connector 40">
                <a:extLst>
                  <a:ext uri="{FF2B5EF4-FFF2-40B4-BE49-F238E27FC236}">
                    <a16:creationId xmlns:a16="http://schemas.microsoft.com/office/drawing/2014/main" id="{CDE7DF07-B898-84B3-F4FC-3034FF917D74}"/>
                  </a:ext>
                </a:extLst>
              </p:cNvPr>
              <p:cNvCxnSpPr>
                <a:cxnSpLocks/>
              </p:cNvCxnSpPr>
              <p:nvPr/>
            </p:nvCxnSpPr>
            <p:spPr>
              <a:xfrm>
                <a:off x="3703320" y="2720340"/>
                <a:ext cx="1784010"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3" name="Flowchart: Connector 22">
                <a:extLst>
                  <a:ext uri="{FF2B5EF4-FFF2-40B4-BE49-F238E27FC236}">
                    <a16:creationId xmlns:a16="http://schemas.microsoft.com/office/drawing/2014/main" id="{1595BD52-D5C5-3E14-8E72-2BCBE6612EC5}"/>
                  </a:ext>
                </a:extLst>
              </p:cNvPr>
              <p:cNvSpPr/>
              <p:nvPr/>
            </p:nvSpPr>
            <p:spPr>
              <a:xfrm>
                <a:off x="3533616" y="2498938"/>
                <a:ext cx="317200" cy="361594"/>
              </a:xfrm>
              <a:prstGeom prst="flowChartConnector">
                <a:avLst/>
              </a:prstGeom>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0" name="Group 59">
            <a:extLst>
              <a:ext uri="{FF2B5EF4-FFF2-40B4-BE49-F238E27FC236}">
                <a16:creationId xmlns:a16="http://schemas.microsoft.com/office/drawing/2014/main" id="{D3AF23CA-CC20-8F5F-789C-FCD1B91C547C}"/>
              </a:ext>
            </a:extLst>
          </p:cNvPr>
          <p:cNvGrpSpPr/>
          <p:nvPr/>
        </p:nvGrpSpPr>
        <p:grpSpPr>
          <a:xfrm>
            <a:off x="4395312" y="2685474"/>
            <a:ext cx="7602419" cy="2259719"/>
            <a:chOff x="3958968" y="2731036"/>
            <a:chExt cx="7602419" cy="2259719"/>
          </a:xfrm>
        </p:grpSpPr>
        <p:grpSp>
          <p:nvGrpSpPr>
            <p:cNvPr id="11" name="Group 10">
              <a:extLst>
                <a:ext uri="{FF2B5EF4-FFF2-40B4-BE49-F238E27FC236}">
                  <a16:creationId xmlns:a16="http://schemas.microsoft.com/office/drawing/2014/main" id="{D8591E55-3C3C-C30D-38BE-9F94336F1683}"/>
                </a:ext>
              </a:extLst>
            </p:cNvPr>
            <p:cNvGrpSpPr/>
            <p:nvPr/>
          </p:nvGrpSpPr>
          <p:grpSpPr>
            <a:xfrm>
              <a:off x="6152228" y="2731036"/>
              <a:ext cx="5409159" cy="2259719"/>
              <a:chOff x="1248157" y="1981421"/>
              <a:chExt cx="7244761" cy="2609601"/>
            </a:xfrm>
          </p:grpSpPr>
          <p:sp>
            <p:nvSpPr>
              <p:cNvPr id="20" name="TextBox 19">
                <a:extLst>
                  <a:ext uri="{FF2B5EF4-FFF2-40B4-BE49-F238E27FC236}">
                    <a16:creationId xmlns:a16="http://schemas.microsoft.com/office/drawing/2014/main" id="{516DCDBF-5610-94FB-5665-F343E00A7366}"/>
                  </a:ext>
                </a:extLst>
              </p:cNvPr>
              <p:cNvSpPr txBox="1"/>
              <p:nvPr/>
            </p:nvSpPr>
            <p:spPr>
              <a:xfrm>
                <a:off x="1248157" y="3055058"/>
                <a:ext cx="4405728" cy="426517"/>
              </a:xfrm>
              <a:prstGeom prst="rect">
                <a:avLst/>
              </a:prstGeom>
              <a:noFill/>
            </p:spPr>
            <p:txBody>
              <a:bodyPr wrap="square" rtlCol="0">
                <a:spAutoFit/>
              </a:bodyPr>
              <a:lstStyle/>
              <a:p>
                <a:r>
                  <a:rPr lang="en-GB" b="1">
                    <a:solidFill>
                      <a:srgbClr val="002060"/>
                    </a:solidFill>
                  </a:rPr>
                  <a:t>Hormone replacement HRT</a:t>
                </a:r>
              </a:p>
            </p:txBody>
          </p:sp>
          <p:pic>
            <p:nvPicPr>
              <p:cNvPr id="1036" name="Picture 12" descr="Buy Evorel Sequi Patches| Sequential HRT Patches">
                <a:extLst>
                  <a:ext uri="{FF2B5EF4-FFF2-40B4-BE49-F238E27FC236}">
                    <a16:creationId xmlns:a16="http://schemas.microsoft.com/office/drawing/2014/main" id="{EE3312B9-48A9-8FDC-3ABC-C74A61EC9D4D}"/>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16571" b="89286" l="5143" r="97000">
                            <a14:foregroundMark x1="6143" y1="19571" x2="5143" y2="83714"/>
                            <a14:foregroundMark x1="5143" y1="83714" x2="6286" y2="83286"/>
                            <a14:foregroundMark x1="7429" y1="87286" x2="7429" y2="87286"/>
                            <a14:foregroundMark x1="8714" y1="19571" x2="12000" y2="24000"/>
                            <a14:foregroundMark x1="5143" y1="19429" x2="5143" y2="19429"/>
                            <a14:foregroundMark x1="11143" y1="19000" x2="11143" y2="19000"/>
                            <a14:foregroundMark x1="15000" y1="19286" x2="15429" y2="19429"/>
                            <a14:foregroundMark x1="65286" y1="19286" x2="59143" y2="84857"/>
                            <a14:foregroundMark x1="49286" y1="39286" x2="74000" y2="40571"/>
                            <a14:foregroundMark x1="74000" y1="40571" x2="92714" y2="38857"/>
                            <a14:foregroundMark x1="95143" y1="38857" x2="96571" y2="56714"/>
                            <a14:foregroundMark x1="96571" y1="56714" x2="96429" y2="57429"/>
                            <a14:foregroundMark x1="90286" y1="86571" x2="97000" y2="85714"/>
                            <a14:foregroundMark x1="92857" y1="86714" x2="97000" y2="86571"/>
                            <a14:foregroundMark x1="10286" y1="89286" x2="44714" y2="85143"/>
                            <a14:foregroundMark x1="38143" y1="21286" x2="54714" y2="22000"/>
                            <a14:foregroundMark x1="56143" y1="17571" x2="61000" y2="19857"/>
                            <a14:foregroundMark x1="66000" y1="18000" x2="63143" y2="16571"/>
                            <a14:foregroundMark x1="13857" y1="19429" x2="25571" y2="19571"/>
                            <a14:foregroundMark x1="25571" y1="19571" x2="31143" y2="17857"/>
                            <a14:foregroundMark x1="19571" y1="18000" x2="25857" y2="17714"/>
                            <a14:foregroundMark x1="36286" y1="16571" x2="40714" y2="16429"/>
                            <a14:foregroundMark x1="89571" y1="37000" x2="89571" y2="37000"/>
                            <a14:foregroundMark x1="90429" y1="37143" x2="90429" y2="37143"/>
                            <a14:foregroundMark x1="92571" y1="37143" x2="93000" y2="37286"/>
                            <a14:foregroundMark x1="90429" y1="37000" x2="90857" y2="37000"/>
                          </a14:backgroundRemoval>
                        </a14:imgEffect>
                      </a14:imgLayer>
                    </a14:imgProps>
                  </a:ext>
                  <a:ext uri="{28A0092B-C50C-407E-A947-70E740481C1C}">
                    <a14:useLocalDpi xmlns:a14="http://schemas.microsoft.com/office/drawing/2010/main"/>
                  </a:ext>
                </a:extLst>
              </a:blip>
              <a:srcRect l="4133" t="13809" r="2305" b="10001"/>
              <a:stretch>
                <a:fillRect/>
              </a:stretch>
            </p:blipFill>
            <p:spPr bwMode="auto">
              <a:xfrm>
                <a:off x="5288328" y="1981421"/>
                <a:ext cx="3204590" cy="2609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DC31716F-82AB-D087-5910-D152BF1ABCE6}"/>
                </a:ext>
              </a:extLst>
            </p:cNvPr>
            <p:cNvGrpSpPr/>
            <p:nvPr/>
          </p:nvGrpSpPr>
          <p:grpSpPr>
            <a:xfrm>
              <a:off x="3958968" y="3798284"/>
              <a:ext cx="5320167" cy="361594"/>
              <a:chOff x="3968080" y="3672035"/>
              <a:chExt cx="5320167" cy="361594"/>
            </a:xfrm>
          </p:grpSpPr>
          <p:cxnSp>
            <p:nvCxnSpPr>
              <p:cNvPr id="43" name="Straight Connector 42">
                <a:extLst>
                  <a:ext uri="{FF2B5EF4-FFF2-40B4-BE49-F238E27FC236}">
                    <a16:creationId xmlns:a16="http://schemas.microsoft.com/office/drawing/2014/main" id="{517AF95C-8B77-598D-EBB5-AEB8A1FC4E1D}"/>
                  </a:ext>
                </a:extLst>
              </p:cNvPr>
              <p:cNvCxnSpPr>
                <a:cxnSpLocks/>
              </p:cNvCxnSpPr>
              <p:nvPr/>
            </p:nvCxnSpPr>
            <p:spPr>
              <a:xfrm flipV="1">
                <a:off x="4262420" y="3831427"/>
                <a:ext cx="5025827" cy="21405"/>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 name="Flowchart: Connector 23">
                <a:extLst>
                  <a:ext uri="{FF2B5EF4-FFF2-40B4-BE49-F238E27FC236}">
                    <a16:creationId xmlns:a16="http://schemas.microsoft.com/office/drawing/2014/main" id="{76C6DE7C-4635-16A4-0FB6-17EBCD931303}"/>
                  </a:ext>
                </a:extLst>
              </p:cNvPr>
              <p:cNvSpPr/>
              <p:nvPr/>
            </p:nvSpPr>
            <p:spPr>
              <a:xfrm>
                <a:off x="3968080" y="3672035"/>
                <a:ext cx="317200" cy="361594"/>
              </a:xfrm>
              <a:prstGeom prst="flowChartConnec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61" name="Group 60">
            <a:extLst>
              <a:ext uri="{FF2B5EF4-FFF2-40B4-BE49-F238E27FC236}">
                <a16:creationId xmlns:a16="http://schemas.microsoft.com/office/drawing/2014/main" id="{B5F0D00C-DD33-1EFF-444D-77AD0EFCCCAF}"/>
              </a:ext>
            </a:extLst>
          </p:cNvPr>
          <p:cNvGrpSpPr/>
          <p:nvPr/>
        </p:nvGrpSpPr>
        <p:grpSpPr>
          <a:xfrm>
            <a:off x="3428841" y="4539452"/>
            <a:ext cx="5528434" cy="2044186"/>
            <a:chOff x="3533616" y="4424568"/>
            <a:chExt cx="5528434" cy="2044186"/>
          </a:xfrm>
        </p:grpSpPr>
        <p:grpSp>
          <p:nvGrpSpPr>
            <p:cNvPr id="17" name="Group 16">
              <a:extLst>
                <a:ext uri="{FF2B5EF4-FFF2-40B4-BE49-F238E27FC236}">
                  <a16:creationId xmlns:a16="http://schemas.microsoft.com/office/drawing/2014/main" id="{71C47509-CAF8-BA40-C7E7-CC10CB6C1A40}"/>
                </a:ext>
              </a:extLst>
            </p:cNvPr>
            <p:cNvGrpSpPr/>
            <p:nvPr/>
          </p:nvGrpSpPr>
          <p:grpSpPr>
            <a:xfrm>
              <a:off x="4326034" y="4424568"/>
              <a:ext cx="4736016" cy="2044186"/>
              <a:chOff x="4930288" y="1785640"/>
              <a:chExt cx="6793149" cy="2753109"/>
            </a:xfrm>
          </p:grpSpPr>
          <p:sp>
            <p:nvSpPr>
              <p:cNvPr id="21" name="TextBox 20">
                <a:extLst>
                  <a:ext uri="{FF2B5EF4-FFF2-40B4-BE49-F238E27FC236}">
                    <a16:creationId xmlns:a16="http://schemas.microsoft.com/office/drawing/2014/main" id="{3DD8209B-E32B-8B5E-AA66-C6D86A5D1630}"/>
                  </a:ext>
                </a:extLst>
              </p:cNvPr>
              <p:cNvSpPr txBox="1"/>
              <p:nvPr/>
            </p:nvSpPr>
            <p:spPr>
              <a:xfrm>
                <a:off x="4930288" y="2166660"/>
                <a:ext cx="3023955" cy="497416"/>
              </a:xfrm>
              <a:prstGeom prst="rect">
                <a:avLst/>
              </a:prstGeom>
              <a:noFill/>
            </p:spPr>
            <p:txBody>
              <a:bodyPr wrap="square" rtlCol="0">
                <a:spAutoFit/>
              </a:bodyPr>
              <a:lstStyle/>
              <a:p>
                <a:r>
                  <a:rPr lang="en-GB" b="1">
                    <a:solidFill>
                      <a:schemeClr val="accent6">
                        <a:lumMod val="50000"/>
                      </a:schemeClr>
                    </a:solidFill>
                  </a:rPr>
                  <a:t>Severe pain relief </a:t>
                </a:r>
              </a:p>
            </p:txBody>
          </p:sp>
          <p:pic>
            <p:nvPicPr>
              <p:cNvPr id="1042" name="Picture 18" descr="بدائل ومثائل durogesic 75mcg/hr 5 transdermal patch">
                <a:extLst>
                  <a:ext uri="{FF2B5EF4-FFF2-40B4-BE49-F238E27FC236}">
                    <a16:creationId xmlns:a16="http://schemas.microsoft.com/office/drawing/2014/main" id="{45F9AA0B-932E-AE10-1A00-3D16F0D4655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870" b="93981" l="9375" r="89931">
                            <a14:foregroundMark x1="15625" y1="90741" x2="50347" y2="87500"/>
                            <a14:foregroundMark x1="88194" y1="85648" x2="87847" y2="91667"/>
                            <a14:foregroundMark x1="52431" y1="93981" x2="71875" y2="90741"/>
                            <a14:foregroundMark x1="57986" y1="93981" x2="57986" y2="93981"/>
                            <a14:foregroundMark x1="62847" y1="93981" x2="81944" y2="93519"/>
                            <a14:foregroundMark x1="81944" y1="93519" x2="84375" y2="93519"/>
                          </a14:backgroundRemoval>
                        </a14:imgEffect>
                      </a14:imgLayer>
                    </a14:imgProps>
                  </a:ext>
                  <a:ext uri="{28A0092B-C50C-407E-A947-70E740481C1C}">
                    <a14:useLocalDpi xmlns:a14="http://schemas.microsoft.com/office/drawing/2010/main"/>
                  </a:ext>
                </a:extLst>
              </a:blip>
              <a:srcRect l="11489" t="9018" r="9843" b="3935"/>
              <a:stretch>
                <a:fillRect/>
              </a:stretch>
            </p:blipFill>
            <p:spPr bwMode="auto">
              <a:xfrm>
                <a:off x="8406009" y="1785640"/>
                <a:ext cx="3317428" cy="2753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29C28ABF-0E2B-7EF2-61C1-B3B15AFAA7B1}"/>
                </a:ext>
              </a:extLst>
            </p:cNvPr>
            <p:cNvGrpSpPr/>
            <p:nvPr/>
          </p:nvGrpSpPr>
          <p:grpSpPr>
            <a:xfrm>
              <a:off x="3533616" y="4830658"/>
              <a:ext cx="3215605" cy="361594"/>
              <a:chOff x="3533616" y="4830658"/>
              <a:chExt cx="3215605" cy="361594"/>
            </a:xfrm>
          </p:grpSpPr>
          <p:cxnSp>
            <p:nvCxnSpPr>
              <p:cNvPr id="46" name="Straight Connector 45">
                <a:extLst>
                  <a:ext uri="{FF2B5EF4-FFF2-40B4-BE49-F238E27FC236}">
                    <a16:creationId xmlns:a16="http://schemas.microsoft.com/office/drawing/2014/main" id="{0650E64B-28ED-B39B-0C64-5955E0140E0B}"/>
                  </a:ext>
                </a:extLst>
              </p:cNvPr>
              <p:cNvCxnSpPr>
                <a:cxnSpLocks/>
              </p:cNvCxnSpPr>
              <p:nvPr/>
            </p:nvCxnSpPr>
            <p:spPr>
              <a:xfrm flipV="1">
                <a:off x="3802335" y="5011456"/>
                <a:ext cx="2946886" cy="21404"/>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5" name="Flowchart: Connector 24">
                <a:extLst>
                  <a:ext uri="{FF2B5EF4-FFF2-40B4-BE49-F238E27FC236}">
                    <a16:creationId xmlns:a16="http://schemas.microsoft.com/office/drawing/2014/main" id="{D0A1F008-D816-417A-F856-11248CF236C6}"/>
                  </a:ext>
                </a:extLst>
              </p:cNvPr>
              <p:cNvSpPr/>
              <p:nvPr/>
            </p:nvSpPr>
            <p:spPr>
              <a:xfrm>
                <a:off x="3533616" y="4830658"/>
                <a:ext cx="317200" cy="361594"/>
              </a:xfrm>
              <a:prstGeom prst="flowChartConnector">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09920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06667 L 0 -0.31667 " pathEditMode="relative" rAng="0" ptsTypes="AA">
                                      <p:cBhvr>
                                        <p:cTn id="6" dur="2000" fill="hold"/>
                                        <p:tgtEl>
                                          <p:spTgt spid="2"/>
                                        </p:tgtEl>
                                        <p:attrNameLst>
                                          <p:attrName>ppt_x</p:attrName>
                                          <p:attrName>ppt_y</p:attrName>
                                        </p:attrNameLst>
                                      </p:cBhvr>
                                      <p:rCtr x="0" y="-12500"/>
                                    </p:animMotion>
                                  </p:childTnLst>
                                </p:cTn>
                              </p:par>
                            </p:childTnLst>
                          </p:cTn>
                        </p:par>
                        <p:par>
                          <p:cTn id="7" fill="hold">
                            <p:stCondLst>
                              <p:cond delay="2000"/>
                            </p:stCondLst>
                            <p:childTnLst>
                              <p:par>
                                <p:cTn id="8" presetID="1" presetClass="entr" presetSubtype="0" fill="hold" nodeType="afterEffect">
                                  <p:stCondLst>
                                    <p:cond delay="500"/>
                                  </p:stCondLst>
                                  <p:childTnLst>
                                    <p:set>
                                      <p:cBhvr>
                                        <p:cTn id="9" dur="1" fill="hold">
                                          <p:stCondLst>
                                            <p:cond delay="9"/>
                                          </p:stCondLst>
                                        </p:cTn>
                                        <p:tgtEl>
                                          <p:spTgt spid="1032"/>
                                        </p:tgtEl>
                                        <p:attrNameLst>
                                          <p:attrName>style.visibility</p:attrName>
                                        </p:attrNameLst>
                                      </p:cBhvr>
                                      <p:to>
                                        <p:strVal val="visible"/>
                                      </p:to>
                                    </p:set>
                                  </p:childTnLst>
                                </p:cTn>
                              </p:par>
                            </p:childTnLst>
                          </p:cTn>
                        </p:par>
                        <p:par>
                          <p:cTn id="10" fill="hold">
                            <p:stCondLst>
                              <p:cond delay="2510"/>
                            </p:stCondLst>
                            <p:childTnLst>
                              <p:par>
                                <p:cTn id="11" presetID="35" presetClass="path" presetSubtype="0" accel="50000" decel="50000" fill="hold" nodeType="afterEffect">
                                  <p:stCondLst>
                                    <p:cond delay="0"/>
                                  </p:stCondLst>
                                  <p:childTnLst>
                                    <p:animMotion origin="layout" path="M -0.05924 -0.00417 L -0.30625 -0.00162 " pathEditMode="relative" rAng="0" ptsTypes="AA">
                                      <p:cBhvr>
                                        <p:cTn id="12" dur="2000" fill="hold"/>
                                        <p:tgtEl>
                                          <p:spTgt spid="1032"/>
                                        </p:tgtEl>
                                        <p:attrNameLst>
                                          <p:attrName>ppt_x</p:attrName>
                                          <p:attrName>ppt_y</p:attrName>
                                        </p:attrNameLst>
                                      </p:cBhvr>
                                      <p:rCtr x="-12357" y="116"/>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45AF51-8783-FDC0-5569-19A6394B0C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888" y="751471"/>
            <a:ext cx="5567112" cy="2572389"/>
          </a:xfrm>
          <a:prstGeom prst="rect">
            <a:avLst/>
          </a:prstGeom>
        </p:spPr>
      </p:pic>
      <p:pic>
        <p:nvPicPr>
          <p:cNvPr id="1028" name="Picture 4" descr="Hydromol Ointment - 1kg | Emollient | Chemist 4 U">
            <a:extLst>
              <a:ext uri="{FF2B5EF4-FFF2-40B4-BE49-F238E27FC236}">
                <a16:creationId xmlns:a16="http://schemas.microsoft.com/office/drawing/2014/main" id="{19221010-EB2C-6BE1-9E4C-4F6A49C7CB25}"/>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25060" y1="26100" x2="38916" y2="67700"/>
                        <a14:foregroundMark x1="38916" y1="67700" x2="38916" y2="68000"/>
                        <a14:foregroundMark x1="27229" y1="20700" x2="60361" y2="17800"/>
                        <a14:foregroundMark x1="60361" y1="17800" x2="60361" y2="17800"/>
                        <a14:foregroundMark x1="34337" y1="12000" x2="63614" y2="13200"/>
                        <a14:foregroundMark x1="63614" y1="13200" x2="66024" y2="13100"/>
                        <a14:foregroundMark x1="19880" y1="15600" x2="29277" y2="53100"/>
                        <a14:foregroundMark x1="29277" y1="53100" x2="28072" y2="54700"/>
                        <a14:foregroundMark x1="23494" y1="51100" x2="27831" y2="73800"/>
                        <a14:foregroundMark x1="19880" y1="71600" x2="24217" y2="82800"/>
                        <a14:foregroundMark x1="24217" y1="82800" x2="24217" y2="82800"/>
                        <a14:foregroundMark x1="42651" y1="71600" x2="52410" y2="72500"/>
                        <a14:foregroundMark x1="38916" y1="75200" x2="53494" y2="74000"/>
                        <a14:foregroundMark x1="53494" y1="74000" x2="53494" y2="73600"/>
                        <a14:foregroundMark x1="36145" y1="71300" x2="54096" y2="71100"/>
                        <a14:foregroundMark x1="38675" y1="73800" x2="54337" y2="73400"/>
                        <a14:foregroundMark x1="39759" y1="64600" x2="56747" y2="72600"/>
                        <a14:foregroundMark x1="56747" y1="72600" x2="36145" y2="68900"/>
                        <a14:foregroundMark x1="36145" y1="68900" x2="35060" y2="73400"/>
                        <a14:foregroundMark x1="16988" y1="20100" x2="18554" y2="25900"/>
                        <a14:foregroundMark x1="15904" y1="17800" x2="17711" y2="29900"/>
                        <a14:foregroundMark x1="16145" y1="16500" x2="15301" y2="27200"/>
                        <a14:foregroundMark x1="13976" y1="18700" x2="14458" y2="29500"/>
                        <a14:foregroundMark x1="15542" y1="14900" x2="15542" y2="14900"/>
                        <a14:foregroundMark x1="13976" y1="14700" x2="13976" y2="14700"/>
                        <a14:foregroundMark x1="14217" y1="28800" x2="12048" y2="25900"/>
                        <a14:foregroundMark x1="13373" y1="14900" x2="15060" y2="21600"/>
                      </a14:backgroundRemoval>
                    </a14:imgEffect>
                  </a14:imgLayer>
                </a14:imgProps>
              </a:ext>
              <a:ext uri="{28A0092B-C50C-407E-A947-70E740481C1C}">
                <a14:useLocalDpi xmlns:a14="http://schemas.microsoft.com/office/drawing/2010/main"/>
              </a:ext>
            </a:extLst>
          </a:blip>
          <a:srcRect/>
          <a:stretch>
            <a:fillRect/>
          </a:stretch>
        </p:blipFill>
        <p:spPr bwMode="auto">
          <a:xfrm>
            <a:off x="4497515" y="1980467"/>
            <a:ext cx="2869660" cy="3457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7B1731-C594-C076-1931-9C03072BFDC3}"/>
              </a:ext>
            </a:extLst>
          </p:cNvPr>
          <p:cNvSpPr txBox="1"/>
          <p:nvPr/>
        </p:nvSpPr>
        <p:spPr>
          <a:xfrm>
            <a:off x="3981099" y="0"/>
            <a:ext cx="4756884" cy="646331"/>
          </a:xfrm>
          <a:prstGeom prst="rect">
            <a:avLst/>
          </a:prstGeom>
          <a:noFill/>
        </p:spPr>
        <p:txBody>
          <a:bodyPr wrap="square" rtlCol="0">
            <a:spAutoFit/>
          </a:bodyPr>
          <a:lstStyle/>
          <a:p>
            <a:r>
              <a:rPr lang="en-GB" sz="3600" b="1"/>
              <a:t>Application of creams </a:t>
            </a:r>
          </a:p>
        </p:txBody>
      </p:sp>
      <p:pic>
        <p:nvPicPr>
          <p:cNvPr id="3" name="Picture 2">
            <a:extLst>
              <a:ext uri="{FF2B5EF4-FFF2-40B4-BE49-F238E27FC236}">
                <a16:creationId xmlns:a16="http://schemas.microsoft.com/office/drawing/2014/main" id="{673717CA-172A-DE38-6985-EB17FCC20EB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850" b="97997" l="111" r="90000">
                        <a14:foregroundMark x1="5000" y1="23205" x2="7000" y2="55593"/>
                        <a14:foregroundMark x1="889" y1="20701" x2="222" y2="36895"/>
                        <a14:foregroundMark x1="3111" y1="86477" x2="7778" y2="97997"/>
                        <a14:backgroundMark x1="39000" y1="53422" x2="39000" y2="53422"/>
                        <a14:backgroundMark x1="39111" y1="51419" x2="39111" y2="51419"/>
                        <a14:backgroundMark x1="38889" y1="49082" x2="38889" y2="49082"/>
                        <a14:backgroundMark x1="38889" y1="46578" x2="38889" y2="46578"/>
                        <a14:backgroundMark x1="38778" y1="46578" x2="38778" y2="46578"/>
                        <a14:backgroundMark x1="38667" y1="45576" x2="38667" y2="45576"/>
                        <a14:backgroundMark x1="37333" y1="35392" x2="37333" y2="35392"/>
                        <a14:backgroundMark x1="35000" y1="32387" x2="35000" y2="32387"/>
                        <a14:backgroundMark x1="24111" y1="25543" x2="24111" y2="25543"/>
                      </a14:backgroundRemoval>
                    </a14:imgEffect>
                  </a14:imgLayer>
                </a14:imgProps>
              </a:ext>
              <a:ext uri="{28A0092B-C50C-407E-A947-70E740481C1C}">
                <a14:useLocalDpi xmlns:a14="http://schemas.microsoft.com/office/drawing/2010/main"/>
              </a:ext>
            </a:extLst>
          </a:blip>
          <a:srcRect t="12566" r="18119"/>
          <a:stretch>
            <a:fillRect/>
          </a:stretch>
        </p:blipFill>
        <p:spPr>
          <a:xfrm flipH="1">
            <a:off x="7367175" y="3342640"/>
            <a:ext cx="4824825" cy="3429000"/>
          </a:xfrm>
          <a:prstGeom prst="rect">
            <a:avLst/>
          </a:prstGeom>
          <a:ln>
            <a:noFill/>
          </a:ln>
          <a:effectLst>
            <a:outerShdw blurRad="292100" dist="139700" dir="2700000" algn="tl" rotWithShape="0">
              <a:srgbClr val="333333">
                <a:alpha val="65000"/>
              </a:srgbClr>
            </a:outerShdw>
          </a:effectLst>
        </p:spPr>
      </p:pic>
      <p:pic>
        <p:nvPicPr>
          <p:cNvPr id="2050" name="Picture 2" descr="E45 Cream Pump x 500g | Clear Chemist">
            <a:extLst>
              <a:ext uri="{FF2B5EF4-FFF2-40B4-BE49-F238E27FC236}">
                <a16:creationId xmlns:a16="http://schemas.microsoft.com/office/drawing/2014/main" id="{44194AF4-ECFB-118C-AFDA-0E42D8EFE573}"/>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5500" b="92600" l="10000" r="90000">
                        <a14:foregroundMark x1="40500" y1="5600" x2="55200" y2="5600"/>
                        <a14:foregroundMark x1="55200" y1="5600" x2="58300" y2="5500"/>
                        <a14:foregroundMark x1="48700" y1="9300" x2="46700" y2="18500"/>
                        <a14:foregroundMark x1="51200" y1="9900" x2="54400" y2="25500"/>
                        <a14:foregroundMark x1="54400" y1="25500" x2="54300" y2="25500"/>
                        <a14:foregroundMark x1="46600" y1="17500" x2="42400" y2="28800"/>
                        <a14:foregroundMark x1="42400" y1="28800" x2="41400" y2="41500"/>
                        <a14:foregroundMark x1="41400" y1="41500" x2="42900" y2="41600"/>
                        <a14:foregroundMark x1="43300" y1="33600" x2="56500" y2="34500"/>
                        <a14:foregroundMark x1="39800" y1="19100" x2="36700" y2="34300"/>
                        <a14:foregroundMark x1="36700" y1="34300" x2="48000" y2="91000"/>
                        <a14:foregroundMark x1="48000" y1="91000" x2="56000" y2="92600"/>
                        <a14:foregroundMark x1="56000" y1="92600" x2="66289" y2="56045"/>
                        <a14:foregroundMark x1="66513" y1="49222" x2="60500" y2="29700"/>
                        <a14:foregroundMark x1="60500" y1="29700" x2="50400" y2="25600"/>
                        <a14:foregroundMark x1="50400" y1="25600" x2="46700" y2="26700"/>
                        <a14:backgroundMark x1="67600" y1="51900" x2="67800" y2="52300"/>
                        <a14:backgroundMark x1="67200" y1="51300" x2="67200" y2="51300"/>
                        <a14:backgroundMark x1="67300" y1="50400" x2="67200" y2="54100"/>
                        <a14:backgroundMark x1="67000" y1="50200" x2="67000" y2="50200"/>
                        <a14:backgroundMark x1="67000" y1="49200" x2="67300" y2="56000"/>
                      </a14:backgroundRemoval>
                    </a14:imgEffect>
                  </a14:imgLayer>
                </a14:imgProps>
              </a:ext>
              <a:ext uri="{28A0092B-C50C-407E-A947-70E740481C1C}">
                <a14:useLocalDpi xmlns:a14="http://schemas.microsoft.com/office/drawing/2010/main"/>
              </a:ext>
            </a:extLst>
          </a:blip>
          <a:srcRect l="31464" t="2519" r="31465" b="3704"/>
          <a:stretch>
            <a:fillRect/>
          </a:stretch>
        </p:blipFill>
        <p:spPr bwMode="auto">
          <a:xfrm>
            <a:off x="9254794" y="1071965"/>
            <a:ext cx="1780396" cy="4503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Sorbaderm Barrier Cream 92g">
            <a:extLst>
              <a:ext uri="{FF2B5EF4-FFF2-40B4-BE49-F238E27FC236}">
                <a16:creationId xmlns:a16="http://schemas.microsoft.com/office/drawing/2014/main" id="{521D8625-78CA-726E-C440-723CA55962D8}"/>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3406" b="95769" l="5512" r="96063">
                        <a14:foregroundMark x1="16010" y1="8875" x2="78740" y2="9804"/>
                        <a14:foregroundMark x1="89501" y1="17028" x2="86089" y2="39525"/>
                        <a14:foregroundMark x1="86089" y1="39525" x2="84252" y2="40764"/>
                        <a14:foregroundMark x1="27822" y1="82353" x2="57743" y2="83798"/>
                        <a14:foregroundMark x1="57743" y1="83798" x2="76903" y2="81837"/>
                        <a14:foregroundMark x1="76903" y1="81837" x2="77953" y2="81527"/>
                        <a14:foregroundMark x1="49344" y1="86068" x2="52756" y2="94943"/>
                        <a14:foregroundMark x1="52756" y1="94943" x2="52756" y2="94943"/>
                        <a14:foregroundMark x1="64042" y1="89474" x2="67979" y2="95872"/>
                        <a14:foregroundMark x1="82677" y1="72840" x2="82677" y2="76574"/>
                        <a14:foregroundMark x1="87664" y1="45614" x2="85827" y2="48710"/>
                        <a14:foregroundMark x1="8136" y1="3509" x2="79003" y2="4025"/>
                        <a14:foregroundMark x1="5863" y1="3818" x2="22047" y2="18060"/>
                        <a14:foregroundMark x1="84252" y1="3406" x2="94751" y2="4850"/>
                        <a14:foregroundMark x1="37270" y1="12900" x2="71916" y2="13519"/>
                        <a14:foregroundMark x1="96063" y1="11455" x2="96063" y2="13932"/>
                        <a14:foregroundMark x1="96063" y1="10114" x2="96063" y2="11455"/>
                        <a14:foregroundMark x1="96063" y1="9185" x2="96063" y2="10114"/>
                        <a14:foregroundMark x1="93775" y1="19202" x2="93438" y2="19401"/>
                        <a14:foregroundMark x1="82677" y1="67699" x2="85360" y2="69545"/>
                        <a14:foregroundMark x1="88714" y1="48916" x2="86089" y2="68215"/>
                        <a14:foregroundMark x1="86089" y1="68215" x2="84738" y2="69477"/>
                        <a14:backgroundMark x1="98950" y1="17337" x2="98950" y2="17337"/>
                        <a14:backgroundMark x1="95538" y1="18266" x2="95538" y2="18266"/>
                        <a14:backgroundMark x1="97113" y1="15686" x2="98688" y2="13003"/>
                        <a14:backgroundMark x1="95276" y1="18473" x2="97113" y2="15377"/>
                        <a14:backgroundMark x1="1050" y1="1445" x2="1050" y2="3818"/>
                        <a14:backgroundMark x1="87927" y1="71311" x2="88714" y2="74716"/>
                        <a14:backgroundMark x1="89239" y1="69969" x2="87664" y2="72136"/>
                        <a14:backgroundMark x1="38583" y1="310" x2="41732" y2="413"/>
                        <a14:backgroundMark x1="54068" y1="413" x2="76378" y2="413"/>
                        <a14:backgroundMark x1="76378" y1="413" x2="95538" y2="413"/>
                        <a14:backgroundMark x1="95538" y1="413" x2="98950" y2="0"/>
                        <a14:backgroundMark x1="18373" y1="103" x2="46719" y2="413"/>
                        <a14:backgroundMark x1="46719" y1="413" x2="47769" y2="619"/>
                        <a14:backgroundMark x1="18373" y1="619" x2="8924" y2="0"/>
                        <a14:backgroundMark x1="6037" y1="103" x2="6037" y2="103"/>
                        <a14:backgroundMark x1="97900" y1="11455" x2="97900" y2="11455"/>
                        <a14:backgroundMark x1="98950" y1="10114" x2="98950" y2="10114"/>
                        <a14:backgroundMark x1="99738" y1="8566" x2="99738" y2="8566"/>
                        <a14:backgroundMark x1="99738" y1="7843" x2="99738" y2="7843"/>
                        <a14:backgroundMark x1="97113" y1="17028" x2="97113" y2="17441"/>
                        <a14:backgroundMark x1="97113" y1="14861" x2="95538" y2="19298"/>
                        <a14:backgroundMark x1="97375" y1="13932" x2="97375" y2="15583"/>
                      </a14:backgroundRemoval>
                    </a14:imgEffect>
                  </a14:imgLayer>
                </a14:imgProps>
              </a:ext>
              <a:ext uri="{28A0092B-C50C-407E-A947-70E740481C1C}">
                <a14:useLocalDpi xmlns:a14="http://schemas.microsoft.com/office/drawing/2010/main"/>
              </a:ext>
            </a:extLst>
          </a:blip>
          <a:srcRect/>
          <a:stretch>
            <a:fillRect/>
          </a:stretch>
        </p:blipFill>
        <p:spPr bwMode="auto">
          <a:xfrm>
            <a:off x="1156810" y="2023303"/>
            <a:ext cx="1204502" cy="3062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Burns with emollients | The BMJ">
            <a:extLst>
              <a:ext uri="{FF2B5EF4-FFF2-40B4-BE49-F238E27FC236}">
                <a16:creationId xmlns:a16="http://schemas.microsoft.com/office/drawing/2014/main" id="{C2A18320-B1CA-48F4-9C7D-24C856D4065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80307" y="5692422"/>
            <a:ext cx="5901055" cy="1020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tional Fire Chiefs Council (@NFCC_FireChiefs) / X">
            <a:extLst>
              <a:ext uri="{FF2B5EF4-FFF2-40B4-BE49-F238E27FC236}">
                <a16:creationId xmlns:a16="http://schemas.microsoft.com/office/drawing/2014/main" id="{A8F159BA-3987-022B-6C57-7DD062AAF319}"/>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t="22370" b="17164"/>
          <a:stretch>
            <a:fillRect/>
          </a:stretch>
        </p:blipFill>
        <p:spPr bwMode="auto">
          <a:xfrm>
            <a:off x="2281205" y="1696785"/>
            <a:ext cx="7863787" cy="39862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150F07-9667-6960-4B3C-CFDAA70FC8D3}"/>
              </a:ext>
            </a:extLst>
          </p:cNvPr>
          <p:cNvSpPr/>
          <p:nvPr/>
        </p:nvSpPr>
        <p:spPr>
          <a:xfrm>
            <a:off x="-34229" y="2282781"/>
            <a:ext cx="12192000" cy="2693337"/>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3200" b="1">
                <a:solidFill>
                  <a:schemeClr val="tx1"/>
                </a:solidFill>
              </a:rPr>
              <a:t>Creams, Ointments </a:t>
            </a:r>
            <a:r>
              <a:rPr lang="en-GB" sz="3200">
                <a:solidFill>
                  <a:schemeClr val="tx1"/>
                </a:solidFill>
              </a:rPr>
              <a:t>and</a:t>
            </a:r>
            <a:r>
              <a:rPr lang="en-GB" sz="3200" b="1">
                <a:solidFill>
                  <a:schemeClr val="tx1"/>
                </a:solidFill>
              </a:rPr>
              <a:t> Emollients </a:t>
            </a:r>
            <a:r>
              <a:rPr lang="en-GB" sz="3200">
                <a:solidFill>
                  <a:schemeClr val="tx1"/>
                </a:solidFill>
              </a:rPr>
              <a:t>should be </a:t>
            </a:r>
            <a:r>
              <a:rPr lang="en-GB" sz="3200" b="1">
                <a:solidFill>
                  <a:schemeClr val="tx1"/>
                </a:solidFill>
              </a:rPr>
              <a:t>dated on opening, </a:t>
            </a:r>
            <a:r>
              <a:rPr lang="en-GB" sz="3200">
                <a:solidFill>
                  <a:schemeClr val="tx1"/>
                </a:solidFill>
              </a:rPr>
              <a:t>and </a:t>
            </a:r>
            <a:r>
              <a:rPr lang="en-GB" sz="3200" b="1">
                <a:solidFill>
                  <a:schemeClr val="tx1"/>
                </a:solidFill>
              </a:rPr>
              <a:t>disposed after 2 months, </a:t>
            </a:r>
            <a:r>
              <a:rPr lang="en-GB" sz="3200">
                <a:solidFill>
                  <a:schemeClr val="tx1"/>
                </a:solidFill>
              </a:rPr>
              <a:t>unless the manufacturer advised otherwise. This helps prevent </a:t>
            </a:r>
            <a:r>
              <a:rPr lang="en-GB" sz="3200" b="1">
                <a:solidFill>
                  <a:schemeClr val="tx1"/>
                </a:solidFill>
              </a:rPr>
              <a:t>contamination, ensures effectives </a:t>
            </a:r>
            <a:r>
              <a:rPr lang="en-GB" sz="3200">
                <a:solidFill>
                  <a:schemeClr val="tx1"/>
                </a:solidFill>
              </a:rPr>
              <a:t>and </a:t>
            </a:r>
            <a:r>
              <a:rPr lang="en-GB" sz="3200" b="1">
                <a:solidFill>
                  <a:schemeClr val="tx1"/>
                </a:solidFill>
              </a:rPr>
              <a:t>CQC compliance. </a:t>
            </a:r>
            <a:endParaRPr lang="en-GB" sz="3200">
              <a:solidFill>
                <a:schemeClr val="tx1"/>
              </a:solidFill>
            </a:endParaRPr>
          </a:p>
        </p:txBody>
      </p:sp>
    </p:spTree>
    <p:extLst>
      <p:ext uri="{BB962C8B-B14F-4D97-AF65-F5344CB8AC3E}">
        <p14:creationId xmlns:p14="http://schemas.microsoft.com/office/powerpoint/2010/main" val="14399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7591 -0.20278 " pathEditMode="relative" rAng="0" ptsTypes="AA">
                                      <p:cBhvr>
                                        <p:cTn id="6" dur="2000" fill="hold"/>
                                        <p:tgtEl>
                                          <p:spTgt spid="2052"/>
                                        </p:tgtEl>
                                        <p:attrNameLst>
                                          <p:attrName>ppt_x</p:attrName>
                                          <p:attrName>ppt_y</p:attrName>
                                        </p:attrNameLst>
                                      </p:cBhvr>
                                      <p:rCtr x="-3802" y="-10139"/>
                                    </p:animMotion>
                                  </p:childTnLst>
                                </p:cTn>
                              </p:par>
                              <p:par>
                                <p:cTn id="7" presetID="42" presetClass="path" presetSubtype="0" accel="50000" decel="50000" fill="hold" nodeType="withEffect">
                                  <p:stCondLst>
                                    <p:cond delay="0"/>
                                  </p:stCondLst>
                                  <p:childTnLst>
                                    <p:animMotion origin="layout" path="M 1.45833E-6 -7.40741E-7 L -0.23034 -0.05602 " pathEditMode="relative" rAng="0" ptsTypes="AA">
                                      <p:cBhvr>
                                        <p:cTn id="8" dur="2000" fill="hold"/>
                                        <p:tgtEl>
                                          <p:spTgt spid="1028"/>
                                        </p:tgtEl>
                                        <p:attrNameLst>
                                          <p:attrName>ppt_x</p:attrName>
                                          <p:attrName>ppt_y</p:attrName>
                                        </p:attrNameLst>
                                      </p:cBhvr>
                                      <p:rCtr x="-11523" y="-2801"/>
                                    </p:animMotion>
                                  </p:childTnLst>
                                </p:cTn>
                              </p:par>
                              <p:par>
                                <p:cTn id="9" presetID="42" presetClass="path" presetSubtype="0" accel="50000" decel="50000" fill="hold" nodeType="withEffect">
                                  <p:stCondLst>
                                    <p:cond delay="0"/>
                                  </p:stCondLst>
                                  <p:childTnLst>
                                    <p:animMotion origin="layout" path="M -1.25E-6 -7.40741E-7 L -0.38385 0.05556 " pathEditMode="relative" rAng="0" ptsTypes="AA">
                                      <p:cBhvr>
                                        <p:cTn id="10" dur="2000" fill="hold"/>
                                        <p:tgtEl>
                                          <p:spTgt spid="2050"/>
                                        </p:tgtEl>
                                        <p:attrNameLst>
                                          <p:attrName>ppt_x</p:attrName>
                                          <p:attrName>ppt_y</p:attrName>
                                        </p:attrNameLst>
                                      </p:cBhvr>
                                      <p:rCtr x="-19193" y="2778"/>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205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1500"/>
                                  </p:stCondLst>
                                  <p:childTnLst>
                                    <p:set>
                                      <p:cBhvr>
                                        <p:cTn id="16" dur="1" fill="hold">
                                          <p:stCondLst>
                                            <p:cond delay="0"/>
                                          </p:stCondLst>
                                        </p:cTn>
                                        <p:tgtEl>
                                          <p:spTgt spid="20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5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B23582-4CC9-CDBA-358C-4AC71E799ABA}"/>
              </a:ext>
            </a:extLst>
          </p:cNvPr>
          <p:cNvPicPr>
            <a:picLocks noChangeAspect="1"/>
          </p:cNvPicPr>
          <p:nvPr/>
        </p:nvPicPr>
        <p:blipFill>
          <a:blip r:embed="rId2"/>
          <a:stretch>
            <a:fillRect/>
          </a:stretch>
        </p:blipFill>
        <p:spPr>
          <a:xfrm rot="16200000">
            <a:off x="1174851" y="1661157"/>
            <a:ext cx="2021266" cy="3617002"/>
          </a:xfrm>
          <a:prstGeom prst="rect">
            <a:avLst/>
          </a:prstGeom>
        </p:spPr>
      </p:pic>
      <p:sp>
        <p:nvSpPr>
          <p:cNvPr id="9" name="Rectangle 8">
            <a:extLst>
              <a:ext uri="{FF2B5EF4-FFF2-40B4-BE49-F238E27FC236}">
                <a16:creationId xmlns:a16="http://schemas.microsoft.com/office/drawing/2014/main" id="{9DA53B8F-7F78-3DB6-E6B8-BE0BEEDA052D}"/>
              </a:ext>
            </a:extLst>
          </p:cNvPr>
          <p:cNvSpPr/>
          <p:nvPr/>
        </p:nvSpPr>
        <p:spPr>
          <a:xfrm>
            <a:off x="733292" y="3904208"/>
            <a:ext cx="2699275" cy="8288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D82D0CE-0FBD-C965-5933-71C028E1D779}"/>
              </a:ext>
            </a:extLst>
          </p:cNvPr>
          <p:cNvPicPr>
            <a:picLocks noChangeAspect="1"/>
          </p:cNvPicPr>
          <p:nvPr/>
        </p:nvPicPr>
        <p:blipFill>
          <a:blip r:embed="rId3" cstate="email">
            <a:extLst>
              <a:ext uri="{28A0092B-C50C-407E-A947-70E740481C1C}">
                <a14:useLocalDpi xmlns:a14="http://schemas.microsoft.com/office/drawing/2010/main"/>
              </a:ext>
            </a:extLst>
          </a:blip>
          <a:srcRect b="3007"/>
          <a:stretch>
            <a:fillRect/>
          </a:stretch>
        </p:blipFill>
        <p:spPr>
          <a:xfrm rot="16200000">
            <a:off x="5158486" y="-642537"/>
            <a:ext cx="2063190" cy="3619743"/>
          </a:xfrm>
          <a:prstGeom prst="rect">
            <a:avLst/>
          </a:prstGeom>
        </p:spPr>
      </p:pic>
      <p:pic>
        <p:nvPicPr>
          <p:cNvPr id="7" name="Picture 6">
            <a:extLst>
              <a:ext uri="{FF2B5EF4-FFF2-40B4-BE49-F238E27FC236}">
                <a16:creationId xmlns:a16="http://schemas.microsoft.com/office/drawing/2014/main" id="{3B93B27D-1CAC-1566-656B-9C3DFADA63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9030940" y="-642538"/>
            <a:ext cx="2063192" cy="3619743"/>
          </a:xfrm>
          <a:prstGeom prst="rect">
            <a:avLst/>
          </a:prstGeom>
        </p:spPr>
      </p:pic>
      <p:pic>
        <p:nvPicPr>
          <p:cNvPr id="18" name="Picture 17">
            <a:extLst>
              <a:ext uri="{FF2B5EF4-FFF2-40B4-BE49-F238E27FC236}">
                <a16:creationId xmlns:a16="http://schemas.microsoft.com/office/drawing/2014/main" id="{C08119BC-81DA-7069-7570-697DFD6147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9073998" y="1596793"/>
            <a:ext cx="2021745" cy="3664413"/>
          </a:xfrm>
          <a:prstGeom prst="rect">
            <a:avLst/>
          </a:prstGeom>
        </p:spPr>
      </p:pic>
      <p:pic>
        <p:nvPicPr>
          <p:cNvPr id="29" name="Picture 28">
            <a:extLst>
              <a:ext uri="{FF2B5EF4-FFF2-40B4-BE49-F238E27FC236}">
                <a16:creationId xmlns:a16="http://schemas.microsoft.com/office/drawing/2014/main" id="{3400EC7D-DE85-1DDF-684F-9F3DA77298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5203971" y="3792692"/>
            <a:ext cx="1972219" cy="3619743"/>
          </a:xfrm>
          <a:prstGeom prst="rect">
            <a:avLst/>
          </a:prstGeom>
        </p:spPr>
      </p:pic>
      <p:pic>
        <p:nvPicPr>
          <p:cNvPr id="35" name="Picture 34">
            <a:extLst>
              <a:ext uri="{FF2B5EF4-FFF2-40B4-BE49-F238E27FC236}">
                <a16:creationId xmlns:a16="http://schemas.microsoft.com/office/drawing/2014/main" id="{B62EF763-3B6D-A79C-2386-DA0629164F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9097946" y="3756970"/>
            <a:ext cx="2000624" cy="3691189"/>
          </a:xfrm>
          <a:prstGeom prst="rect">
            <a:avLst/>
          </a:prstGeom>
        </p:spPr>
      </p:pic>
      <p:pic>
        <p:nvPicPr>
          <p:cNvPr id="37" name="Picture 36">
            <a:extLst>
              <a:ext uri="{FF2B5EF4-FFF2-40B4-BE49-F238E27FC236}">
                <a16:creationId xmlns:a16="http://schemas.microsoft.com/office/drawing/2014/main" id="{6950978D-261A-2583-BD23-4D17CBE17E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1192995" y="3801888"/>
            <a:ext cx="1980630" cy="3621349"/>
          </a:xfrm>
          <a:prstGeom prst="rect">
            <a:avLst/>
          </a:prstGeom>
        </p:spPr>
      </p:pic>
      <p:pic>
        <p:nvPicPr>
          <p:cNvPr id="39" name="Picture 38">
            <a:extLst>
              <a:ext uri="{FF2B5EF4-FFF2-40B4-BE49-F238E27FC236}">
                <a16:creationId xmlns:a16="http://schemas.microsoft.com/office/drawing/2014/main" id="{F0AF535E-FFC0-CA48-7484-5171A51BF95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5179449" y="1619367"/>
            <a:ext cx="2021265" cy="3619744"/>
          </a:xfrm>
          <a:prstGeom prst="rect">
            <a:avLst/>
          </a:prstGeom>
        </p:spPr>
      </p:pic>
      <p:pic>
        <p:nvPicPr>
          <p:cNvPr id="3" name="Picture 2">
            <a:extLst>
              <a:ext uri="{FF2B5EF4-FFF2-40B4-BE49-F238E27FC236}">
                <a16:creationId xmlns:a16="http://schemas.microsoft.com/office/drawing/2014/main" id="{DF7FC970-0ECC-9468-43D0-9950F36C7554}"/>
              </a:ext>
            </a:extLst>
          </p:cNvPr>
          <p:cNvPicPr>
            <a:picLocks noChangeAspect="1"/>
          </p:cNvPicPr>
          <p:nvPr/>
        </p:nvPicPr>
        <p:blipFill>
          <a:blip r:embed="rId10" cstate="email">
            <a:extLst>
              <a:ext uri="{28A0092B-C50C-407E-A947-70E740481C1C}">
                <a14:useLocalDpi xmlns:a14="http://schemas.microsoft.com/office/drawing/2010/main"/>
              </a:ext>
            </a:extLst>
          </a:blip>
          <a:srcRect l="2905" t="2573" r="6809" b="3923"/>
          <a:stretch>
            <a:fillRect/>
          </a:stretch>
        </p:blipFill>
        <p:spPr>
          <a:xfrm rot="16200000">
            <a:off x="1192995" y="-746225"/>
            <a:ext cx="1980630" cy="3827116"/>
          </a:xfrm>
          <a:prstGeom prst="rect">
            <a:avLst/>
          </a:prstGeom>
        </p:spPr>
      </p:pic>
      <p:sp>
        <p:nvSpPr>
          <p:cNvPr id="6" name="Rectangle 5">
            <a:extLst>
              <a:ext uri="{FF2B5EF4-FFF2-40B4-BE49-F238E27FC236}">
                <a16:creationId xmlns:a16="http://schemas.microsoft.com/office/drawing/2014/main" id="{B15CBC6E-F013-29EF-0FDD-28FB9C71DA11}"/>
              </a:ext>
            </a:extLst>
          </p:cNvPr>
          <p:cNvSpPr/>
          <p:nvPr/>
        </p:nvSpPr>
        <p:spPr>
          <a:xfrm>
            <a:off x="372634" y="1435338"/>
            <a:ext cx="3621351" cy="10823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303AC788-E7A9-15D1-68A7-45FFD2126606}"/>
                  </a:ext>
                </a:extLst>
              </p14:cNvPr>
              <p14:cNvContentPartPr/>
              <p14:nvPr/>
            </p14:nvContentPartPr>
            <p14:xfrm>
              <a:off x="1476182" y="662565"/>
              <a:ext cx="1004400" cy="34920"/>
            </p14:xfrm>
          </p:contentPart>
        </mc:Choice>
        <mc:Fallback xmlns="">
          <p:pic>
            <p:nvPicPr>
              <p:cNvPr id="43" name="Ink 42">
                <a:extLst>
                  <a:ext uri="{FF2B5EF4-FFF2-40B4-BE49-F238E27FC236}">
                    <a16:creationId xmlns:a16="http://schemas.microsoft.com/office/drawing/2014/main" id="{303AC788-E7A9-15D1-68A7-45FFD2126606}"/>
                  </a:ext>
                </a:extLst>
              </p:cNvPr>
              <p:cNvPicPr/>
              <p:nvPr/>
            </p:nvPicPr>
            <p:blipFill>
              <a:blip r:embed="rId12"/>
              <a:stretch>
                <a:fillRect/>
              </a:stretch>
            </p:blipFill>
            <p:spPr>
              <a:xfrm>
                <a:off x="1440182" y="591300"/>
                <a:ext cx="1076040" cy="17709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Ink 43">
                <a:extLst>
                  <a:ext uri="{FF2B5EF4-FFF2-40B4-BE49-F238E27FC236}">
                    <a16:creationId xmlns:a16="http://schemas.microsoft.com/office/drawing/2014/main" id="{1CF8FE27-BD7F-AA20-A6C7-9FA3E9B5FC34}"/>
                  </a:ext>
                </a:extLst>
              </p14:cNvPr>
              <p14:cNvContentPartPr/>
              <p14:nvPr/>
            </p14:nvContentPartPr>
            <p14:xfrm>
              <a:off x="4580462" y="795405"/>
              <a:ext cx="1309680" cy="35640"/>
            </p14:xfrm>
          </p:contentPart>
        </mc:Choice>
        <mc:Fallback xmlns="">
          <p:pic>
            <p:nvPicPr>
              <p:cNvPr id="44" name="Ink 43">
                <a:extLst>
                  <a:ext uri="{FF2B5EF4-FFF2-40B4-BE49-F238E27FC236}">
                    <a16:creationId xmlns:a16="http://schemas.microsoft.com/office/drawing/2014/main" id="{1CF8FE27-BD7F-AA20-A6C7-9FA3E9B5FC34}"/>
                  </a:ext>
                </a:extLst>
              </p:cNvPr>
              <p:cNvPicPr/>
              <p:nvPr/>
            </p:nvPicPr>
            <p:blipFill>
              <a:blip r:embed="rId14"/>
              <a:stretch>
                <a:fillRect/>
              </a:stretch>
            </p:blipFill>
            <p:spPr>
              <a:xfrm>
                <a:off x="4544462" y="723405"/>
                <a:ext cx="13813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5" name="Ink 44">
                <a:extLst>
                  <a:ext uri="{FF2B5EF4-FFF2-40B4-BE49-F238E27FC236}">
                    <a16:creationId xmlns:a16="http://schemas.microsoft.com/office/drawing/2014/main" id="{5437A8BD-4BCC-C881-C1BB-6886F0820A82}"/>
                  </a:ext>
                </a:extLst>
              </p14:cNvPr>
              <p14:cNvContentPartPr/>
              <p14:nvPr/>
            </p14:nvContentPartPr>
            <p14:xfrm>
              <a:off x="8909102" y="1491645"/>
              <a:ext cx="2197080" cy="45720"/>
            </p14:xfrm>
          </p:contentPart>
        </mc:Choice>
        <mc:Fallback xmlns="">
          <p:pic>
            <p:nvPicPr>
              <p:cNvPr id="45" name="Ink 44">
                <a:extLst>
                  <a:ext uri="{FF2B5EF4-FFF2-40B4-BE49-F238E27FC236}">
                    <a16:creationId xmlns:a16="http://schemas.microsoft.com/office/drawing/2014/main" id="{5437A8BD-4BCC-C881-C1BB-6886F0820A82}"/>
                  </a:ext>
                </a:extLst>
              </p:cNvPr>
              <p:cNvPicPr/>
              <p:nvPr/>
            </p:nvPicPr>
            <p:blipFill>
              <a:blip r:embed="rId16"/>
              <a:stretch>
                <a:fillRect/>
              </a:stretch>
            </p:blipFill>
            <p:spPr>
              <a:xfrm>
                <a:off x="8873102" y="1419645"/>
                <a:ext cx="226872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6" name="Ink 45">
                <a:extLst>
                  <a:ext uri="{FF2B5EF4-FFF2-40B4-BE49-F238E27FC236}">
                    <a16:creationId xmlns:a16="http://schemas.microsoft.com/office/drawing/2014/main" id="{7D724407-C1D2-13EB-C2D2-ABBDB117D80C}"/>
                  </a:ext>
                </a:extLst>
              </p14:cNvPr>
              <p14:cNvContentPartPr/>
              <p14:nvPr/>
            </p14:nvContentPartPr>
            <p14:xfrm>
              <a:off x="9051662" y="955605"/>
              <a:ext cx="612000" cy="18360"/>
            </p14:xfrm>
          </p:contentPart>
        </mc:Choice>
        <mc:Fallback xmlns="">
          <p:pic>
            <p:nvPicPr>
              <p:cNvPr id="46" name="Ink 45">
                <a:extLst>
                  <a:ext uri="{FF2B5EF4-FFF2-40B4-BE49-F238E27FC236}">
                    <a16:creationId xmlns:a16="http://schemas.microsoft.com/office/drawing/2014/main" id="{7D724407-C1D2-13EB-C2D2-ABBDB117D80C}"/>
                  </a:ext>
                </a:extLst>
              </p:cNvPr>
              <p:cNvPicPr/>
              <p:nvPr/>
            </p:nvPicPr>
            <p:blipFill>
              <a:blip r:embed="rId18"/>
              <a:stretch>
                <a:fillRect/>
              </a:stretch>
            </p:blipFill>
            <p:spPr>
              <a:xfrm>
                <a:off x="9015662" y="883605"/>
                <a:ext cx="6836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9" name="Ink 48">
                <a:extLst>
                  <a:ext uri="{FF2B5EF4-FFF2-40B4-BE49-F238E27FC236}">
                    <a16:creationId xmlns:a16="http://schemas.microsoft.com/office/drawing/2014/main" id="{BF7989B7-69D5-1AEA-026A-060DEECC5B3A}"/>
                  </a:ext>
                </a:extLst>
              </p14:cNvPr>
              <p14:cNvContentPartPr/>
              <p14:nvPr/>
            </p14:nvContentPartPr>
            <p14:xfrm>
              <a:off x="9596702" y="678765"/>
              <a:ext cx="1140840" cy="18000"/>
            </p14:xfrm>
          </p:contentPart>
        </mc:Choice>
        <mc:Fallback xmlns="">
          <p:pic>
            <p:nvPicPr>
              <p:cNvPr id="49" name="Ink 48">
                <a:extLst>
                  <a:ext uri="{FF2B5EF4-FFF2-40B4-BE49-F238E27FC236}">
                    <a16:creationId xmlns:a16="http://schemas.microsoft.com/office/drawing/2014/main" id="{BF7989B7-69D5-1AEA-026A-060DEECC5B3A}"/>
                  </a:ext>
                </a:extLst>
              </p:cNvPr>
              <p:cNvPicPr/>
              <p:nvPr/>
            </p:nvPicPr>
            <p:blipFill>
              <a:blip r:embed="rId20"/>
              <a:stretch>
                <a:fillRect/>
              </a:stretch>
            </p:blipFill>
            <p:spPr>
              <a:xfrm>
                <a:off x="9560702" y="606765"/>
                <a:ext cx="12124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0" name="Ink 49">
                <a:extLst>
                  <a:ext uri="{FF2B5EF4-FFF2-40B4-BE49-F238E27FC236}">
                    <a16:creationId xmlns:a16="http://schemas.microsoft.com/office/drawing/2014/main" id="{84A9CFE0-D1A4-526B-DB7E-E90E8C058941}"/>
                  </a:ext>
                </a:extLst>
              </p14:cNvPr>
              <p14:cNvContentPartPr/>
              <p14:nvPr/>
            </p14:nvContentPartPr>
            <p14:xfrm>
              <a:off x="528302" y="2818245"/>
              <a:ext cx="360" cy="360"/>
            </p14:xfrm>
          </p:contentPart>
        </mc:Choice>
        <mc:Fallback xmlns="">
          <p:pic>
            <p:nvPicPr>
              <p:cNvPr id="50" name="Ink 49">
                <a:extLst>
                  <a:ext uri="{FF2B5EF4-FFF2-40B4-BE49-F238E27FC236}">
                    <a16:creationId xmlns:a16="http://schemas.microsoft.com/office/drawing/2014/main" id="{84A9CFE0-D1A4-526B-DB7E-E90E8C058941}"/>
                  </a:ext>
                </a:extLst>
              </p:cNvPr>
              <p:cNvPicPr/>
              <p:nvPr/>
            </p:nvPicPr>
            <p:blipFill>
              <a:blip r:embed="rId22"/>
              <a:stretch>
                <a:fillRect/>
              </a:stretch>
            </p:blipFill>
            <p:spPr>
              <a:xfrm>
                <a:off x="492302" y="274624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999A12D0-B838-2C86-5E9C-14AF62EE045F}"/>
                  </a:ext>
                </a:extLst>
              </p14:cNvPr>
              <p14:cNvContentPartPr/>
              <p14:nvPr/>
            </p14:nvContentPartPr>
            <p14:xfrm>
              <a:off x="477902" y="2817885"/>
              <a:ext cx="2432520" cy="91800"/>
            </p14:xfrm>
          </p:contentPart>
        </mc:Choice>
        <mc:Fallback xmlns="">
          <p:pic>
            <p:nvPicPr>
              <p:cNvPr id="51" name="Ink 50">
                <a:extLst>
                  <a:ext uri="{FF2B5EF4-FFF2-40B4-BE49-F238E27FC236}">
                    <a16:creationId xmlns:a16="http://schemas.microsoft.com/office/drawing/2014/main" id="{999A12D0-B838-2C86-5E9C-14AF62EE045F}"/>
                  </a:ext>
                </a:extLst>
              </p:cNvPr>
              <p:cNvPicPr/>
              <p:nvPr/>
            </p:nvPicPr>
            <p:blipFill>
              <a:blip r:embed="rId24"/>
              <a:stretch>
                <a:fillRect/>
              </a:stretch>
            </p:blipFill>
            <p:spPr>
              <a:xfrm>
                <a:off x="441902" y="2745885"/>
                <a:ext cx="250416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2" name="Ink 51">
                <a:extLst>
                  <a:ext uri="{FF2B5EF4-FFF2-40B4-BE49-F238E27FC236}">
                    <a16:creationId xmlns:a16="http://schemas.microsoft.com/office/drawing/2014/main" id="{34F41BF5-B302-50DB-CA96-607960AE824B}"/>
                  </a:ext>
                </a:extLst>
              </p14:cNvPr>
              <p14:cNvContentPartPr/>
              <p14:nvPr/>
            </p14:nvContentPartPr>
            <p14:xfrm>
              <a:off x="1552142" y="3253485"/>
              <a:ext cx="913680" cy="60840"/>
            </p14:xfrm>
          </p:contentPart>
        </mc:Choice>
        <mc:Fallback xmlns="">
          <p:pic>
            <p:nvPicPr>
              <p:cNvPr id="52" name="Ink 51">
                <a:extLst>
                  <a:ext uri="{FF2B5EF4-FFF2-40B4-BE49-F238E27FC236}">
                    <a16:creationId xmlns:a16="http://schemas.microsoft.com/office/drawing/2014/main" id="{34F41BF5-B302-50DB-CA96-607960AE824B}"/>
                  </a:ext>
                </a:extLst>
              </p:cNvPr>
              <p:cNvPicPr/>
              <p:nvPr/>
            </p:nvPicPr>
            <p:blipFill>
              <a:blip r:embed="rId26"/>
              <a:stretch>
                <a:fillRect/>
              </a:stretch>
            </p:blipFill>
            <p:spPr>
              <a:xfrm>
                <a:off x="1516142" y="3181485"/>
                <a:ext cx="9853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3" name="Ink 52">
                <a:extLst>
                  <a:ext uri="{FF2B5EF4-FFF2-40B4-BE49-F238E27FC236}">
                    <a16:creationId xmlns:a16="http://schemas.microsoft.com/office/drawing/2014/main" id="{26A8F76A-5FB0-DEA0-B9F9-D7C810A53CE7}"/>
                  </a:ext>
                </a:extLst>
              </p14:cNvPr>
              <p14:cNvContentPartPr/>
              <p14:nvPr/>
            </p14:nvContentPartPr>
            <p14:xfrm>
              <a:off x="4513142" y="3044685"/>
              <a:ext cx="1409400" cy="60120"/>
            </p14:xfrm>
          </p:contentPart>
        </mc:Choice>
        <mc:Fallback xmlns="">
          <p:pic>
            <p:nvPicPr>
              <p:cNvPr id="53" name="Ink 52">
                <a:extLst>
                  <a:ext uri="{FF2B5EF4-FFF2-40B4-BE49-F238E27FC236}">
                    <a16:creationId xmlns:a16="http://schemas.microsoft.com/office/drawing/2014/main" id="{26A8F76A-5FB0-DEA0-B9F9-D7C810A53CE7}"/>
                  </a:ext>
                </a:extLst>
              </p:cNvPr>
              <p:cNvPicPr/>
              <p:nvPr/>
            </p:nvPicPr>
            <p:blipFill>
              <a:blip r:embed="rId28"/>
              <a:stretch>
                <a:fillRect/>
              </a:stretch>
            </p:blipFill>
            <p:spPr>
              <a:xfrm>
                <a:off x="4477142" y="2973114"/>
                <a:ext cx="1481040" cy="2029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5" name="Ink 54">
                <a:extLst>
                  <a:ext uri="{FF2B5EF4-FFF2-40B4-BE49-F238E27FC236}">
                    <a16:creationId xmlns:a16="http://schemas.microsoft.com/office/drawing/2014/main" id="{2FEAD975-D703-B4AE-F84A-E93C53E248AE}"/>
                  </a:ext>
                </a:extLst>
              </p14:cNvPr>
              <p14:cNvContentPartPr/>
              <p14:nvPr/>
            </p14:nvContentPartPr>
            <p14:xfrm>
              <a:off x="9085142" y="2843445"/>
              <a:ext cx="2525040" cy="59760"/>
            </p14:xfrm>
          </p:contentPart>
        </mc:Choice>
        <mc:Fallback xmlns="">
          <p:pic>
            <p:nvPicPr>
              <p:cNvPr id="55" name="Ink 54">
                <a:extLst>
                  <a:ext uri="{FF2B5EF4-FFF2-40B4-BE49-F238E27FC236}">
                    <a16:creationId xmlns:a16="http://schemas.microsoft.com/office/drawing/2014/main" id="{2FEAD975-D703-B4AE-F84A-E93C53E248AE}"/>
                  </a:ext>
                </a:extLst>
              </p:cNvPr>
              <p:cNvPicPr/>
              <p:nvPr/>
            </p:nvPicPr>
            <p:blipFill>
              <a:blip r:embed="rId30"/>
              <a:stretch>
                <a:fillRect/>
              </a:stretch>
            </p:blipFill>
            <p:spPr>
              <a:xfrm>
                <a:off x="9049142" y="2771876"/>
                <a:ext cx="2596680" cy="2025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6" name="Ink 55">
                <a:extLst>
                  <a:ext uri="{FF2B5EF4-FFF2-40B4-BE49-F238E27FC236}">
                    <a16:creationId xmlns:a16="http://schemas.microsoft.com/office/drawing/2014/main" id="{2510E34A-9C56-FF3E-2FCC-3631A28A53B3}"/>
                  </a:ext>
                </a:extLst>
              </p14:cNvPr>
              <p14:cNvContentPartPr/>
              <p14:nvPr/>
            </p14:nvContentPartPr>
            <p14:xfrm>
              <a:off x="9294662" y="3707085"/>
              <a:ext cx="1810440" cy="34920"/>
            </p14:xfrm>
          </p:contentPart>
        </mc:Choice>
        <mc:Fallback xmlns="">
          <p:pic>
            <p:nvPicPr>
              <p:cNvPr id="56" name="Ink 55">
                <a:extLst>
                  <a:ext uri="{FF2B5EF4-FFF2-40B4-BE49-F238E27FC236}">
                    <a16:creationId xmlns:a16="http://schemas.microsoft.com/office/drawing/2014/main" id="{2510E34A-9C56-FF3E-2FCC-3631A28A53B3}"/>
                  </a:ext>
                </a:extLst>
              </p:cNvPr>
              <p:cNvPicPr/>
              <p:nvPr/>
            </p:nvPicPr>
            <p:blipFill>
              <a:blip r:embed="rId32"/>
              <a:stretch>
                <a:fillRect/>
              </a:stretch>
            </p:blipFill>
            <p:spPr>
              <a:xfrm>
                <a:off x="9258655" y="3635085"/>
                <a:ext cx="1882094"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7" name="Ink 56">
                <a:extLst>
                  <a:ext uri="{FF2B5EF4-FFF2-40B4-BE49-F238E27FC236}">
                    <a16:creationId xmlns:a16="http://schemas.microsoft.com/office/drawing/2014/main" id="{48B94DC6-F71B-FCEE-F96E-182EE86FED7C}"/>
                  </a:ext>
                </a:extLst>
              </p14:cNvPr>
              <p14:cNvContentPartPr/>
              <p14:nvPr/>
            </p14:nvContentPartPr>
            <p14:xfrm>
              <a:off x="1484462" y="5502405"/>
              <a:ext cx="1000800" cy="34200"/>
            </p14:xfrm>
          </p:contentPart>
        </mc:Choice>
        <mc:Fallback xmlns="">
          <p:pic>
            <p:nvPicPr>
              <p:cNvPr id="57" name="Ink 56">
                <a:extLst>
                  <a:ext uri="{FF2B5EF4-FFF2-40B4-BE49-F238E27FC236}">
                    <a16:creationId xmlns:a16="http://schemas.microsoft.com/office/drawing/2014/main" id="{48B94DC6-F71B-FCEE-F96E-182EE86FED7C}"/>
                  </a:ext>
                </a:extLst>
              </p:cNvPr>
              <p:cNvPicPr/>
              <p:nvPr/>
            </p:nvPicPr>
            <p:blipFill>
              <a:blip r:embed="rId34"/>
              <a:stretch>
                <a:fillRect/>
              </a:stretch>
            </p:blipFill>
            <p:spPr>
              <a:xfrm>
                <a:off x="1448462" y="5430405"/>
                <a:ext cx="10724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8" name="Ink 57">
                <a:extLst>
                  <a:ext uri="{FF2B5EF4-FFF2-40B4-BE49-F238E27FC236}">
                    <a16:creationId xmlns:a16="http://schemas.microsoft.com/office/drawing/2014/main" id="{8D879974-FC3A-9EA3-FEF9-BE52E2B1767C}"/>
                  </a:ext>
                </a:extLst>
              </p14:cNvPr>
              <p14:cNvContentPartPr/>
              <p14:nvPr/>
            </p14:nvContentPartPr>
            <p14:xfrm>
              <a:off x="1283222" y="5945925"/>
              <a:ext cx="770040" cy="62280"/>
            </p14:xfrm>
          </p:contentPart>
        </mc:Choice>
        <mc:Fallback xmlns="">
          <p:pic>
            <p:nvPicPr>
              <p:cNvPr id="58" name="Ink 57">
                <a:extLst>
                  <a:ext uri="{FF2B5EF4-FFF2-40B4-BE49-F238E27FC236}">
                    <a16:creationId xmlns:a16="http://schemas.microsoft.com/office/drawing/2014/main" id="{8D879974-FC3A-9EA3-FEF9-BE52E2B1767C}"/>
                  </a:ext>
                </a:extLst>
              </p:cNvPr>
              <p:cNvPicPr/>
              <p:nvPr/>
            </p:nvPicPr>
            <p:blipFill>
              <a:blip r:embed="rId36"/>
              <a:stretch>
                <a:fillRect/>
              </a:stretch>
            </p:blipFill>
            <p:spPr>
              <a:xfrm>
                <a:off x="1247222" y="5873925"/>
                <a:ext cx="84168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9" name="Ink 58">
                <a:extLst>
                  <a:ext uri="{FF2B5EF4-FFF2-40B4-BE49-F238E27FC236}">
                    <a16:creationId xmlns:a16="http://schemas.microsoft.com/office/drawing/2014/main" id="{66A8F62F-7441-2BBE-AE06-5D48B5BFF907}"/>
                  </a:ext>
                </a:extLst>
              </p14:cNvPr>
              <p14:cNvContentPartPr/>
              <p14:nvPr/>
            </p14:nvContentPartPr>
            <p14:xfrm>
              <a:off x="5251502" y="5133045"/>
              <a:ext cx="838440" cy="53280"/>
            </p14:xfrm>
          </p:contentPart>
        </mc:Choice>
        <mc:Fallback xmlns="">
          <p:pic>
            <p:nvPicPr>
              <p:cNvPr id="59" name="Ink 58">
                <a:extLst>
                  <a:ext uri="{FF2B5EF4-FFF2-40B4-BE49-F238E27FC236}">
                    <a16:creationId xmlns:a16="http://schemas.microsoft.com/office/drawing/2014/main" id="{66A8F62F-7441-2BBE-AE06-5D48B5BFF907}"/>
                  </a:ext>
                </a:extLst>
              </p:cNvPr>
              <p:cNvPicPr/>
              <p:nvPr/>
            </p:nvPicPr>
            <p:blipFill>
              <a:blip r:embed="rId38"/>
              <a:stretch>
                <a:fillRect/>
              </a:stretch>
            </p:blipFill>
            <p:spPr>
              <a:xfrm>
                <a:off x="5215502" y="5060555"/>
                <a:ext cx="910080" cy="197897"/>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0" name="Ink 59">
                <a:extLst>
                  <a:ext uri="{FF2B5EF4-FFF2-40B4-BE49-F238E27FC236}">
                    <a16:creationId xmlns:a16="http://schemas.microsoft.com/office/drawing/2014/main" id="{F42E16FF-BDF1-9271-89C0-C7AC1912FB30}"/>
                  </a:ext>
                </a:extLst>
              </p14:cNvPr>
              <p14:cNvContentPartPr/>
              <p14:nvPr/>
            </p14:nvContentPartPr>
            <p14:xfrm>
              <a:off x="1124102" y="928605"/>
              <a:ext cx="2474280" cy="95040"/>
            </p14:xfrm>
          </p:contentPart>
        </mc:Choice>
        <mc:Fallback xmlns="">
          <p:pic>
            <p:nvPicPr>
              <p:cNvPr id="60" name="Ink 59">
                <a:extLst>
                  <a:ext uri="{FF2B5EF4-FFF2-40B4-BE49-F238E27FC236}">
                    <a16:creationId xmlns:a16="http://schemas.microsoft.com/office/drawing/2014/main" id="{F42E16FF-BDF1-9271-89C0-C7AC1912FB30}"/>
                  </a:ext>
                </a:extLst>
              </p:cNvPr>
              <p:cNvPicPr/>
              <p:nvPr/>
            </p:nvPicPr>
            <p:blipFill>
              <a:blip r:embed="rId40"/>
              <a:stretch>
                <a:fillRect/>
              </a:stretch>
            </p:blipFill>
            <p:spPr>
              <a:xfrm>
                <a:off x="1088102" y="856605"/>
                <a:ext cx="254592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 name="Ink 60">
                <a:extLst>
                  <a:ext uri="{FF2B5EF4-FFF2-40B4-BE49-F238E27FC236}">
                    <a16:creationId xmlns:a16="http://schemas.microsoft.com/office/drawing/2014/main" id="{D48C6CA8-C9D5-8FDC-DC99-583F25B8C902}"/>
                  </a:ext>
                </a:extLst>
              </p14:cNvPr>
              <p14:cNvContentPartPr/>
              <p14:nvPr/>
            </p14:nvContentPartPr>
            <p14:xfrm>
              <a:off x="4630502" y="5376405"/>
              <a:ext cx="2198160" cy="85320"/>
            </p14:xfrm>
          </p:contentPart>
        </mc:Choice>
        <mc:Fallback xmlns="">
          <p:pic>
            <p:nvPicPr>
              <p:cNvPr id="61" name="Ink 60">
                <a:extLst>
                  <a:ext uri="{FF2B5EF4-FFF2-40B4-BE49-F238E27FC236}">
                    <a16:creationId xmlns:a16="http://schemas.microsoft.com/office/drawing/2014/main" id="{D48C6CA8-C9D5-8FDC-DC99-583F25B8C902}"/>
                  </a:ext>
                </a:extLst>
              </p:cNvPr>
              <p:cNvPicPr/>
              <p:nvPr/>
            </p:nvPicPr>
            <p:blipFill>
              <a:blip r:embed="rId42"/>
              <a:stretch>
                <a:fillRect/>
              </a:stretch>
            </p:blipFill>
            <p:spPr>
              <a:xfrm>
                <a:off x="4594502" y="5304405"/>
                <a:ext cx="22698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2" name="Ink 61">
                <a:extLst>
                  <a:ext uri="{FF2B5EF4-FFF2-40B4-BE49-F238E27FC236}">
                    <a16:creationId xmlns:a16="http://schemas.microsoft.com/office/drawing/2014/main" id="{BD72F7E1-5F74-F889-8606-96D3FD46766D}"/>
                  </a:ext>
                </a:extLst>
              </p14:cNvPr>
              <p14:cNvContentPartPr/>
              <p14:nvPr/>
            </p14:nvContentPartPr>
            <p14:xfrm>
              <a:off x="9580142" y="5058165"/>
              <a:ext cx="1023480" cy="17280"/>
            </p14:xfrm>
          </p:contentPart>
        </mc:Choice>
        <mc:Fallback xmlns="">
          <p:pic>
            <p:nvPicPr>
              <p:cNvPr id="62" name="Ink 61">
                <a:extLst>
                  <a:ext uri="{FF2B5EF4-FFF2-40B4-BE49-F238E27FC236}">
                    <a16:creationId xmlns:a16="http://schemas.microsoft.com/office/drawing/2014/main" id="{BD72F7E1-5F74-F889-8606-96D3FD46766D}"/>
                  </a:ext>
                </a:extLst>
              </p:cNvPr>
              <p:cNvPicPr/>
              <p:nvPr/>
            </p:nvPicPr>
            <p:blipFill>
              <a:blip r:embed="rId44"/>
              <a:stretch>
                <a:fillRect/>
              </a:stretch>
            </p:blipFill>
            <p:spPr>
              <a:xfrm>
                <a:off x="9544142" y="4986165"/>
                <a:ext cx="109512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3" name="Ink 62">
                <a:extLst>
                  <a:ext uri="{FF2B5EF4-FFF2-40B4-BE49-F238E27FC236}">
                    <a16:creationId xmlns:a16="http://schemas.microsoft.com/office/drawing/2014/main" id="{05F99A94-8D74-ECC6-82E3-718B37E300C4}"/>
                  </a:ext>
                </a:extLst>
              </p14:cNvPr>
              <p14:cNvContentPartPr/>
              <p14:nvPr/>
            </p14:nvContentPartPr>
            <p14:xfrm>
              <a:off x="9026462" y="5360565"/>
              <a:ext cx="671760" cy="25200"/>
            </p14:xfrm>
          </p:contentPart>
        </mc:Choice>
        <mc:Fallback xmlns="">
          <p:pic>
            <p:nvPicPr>
              <p:cNvPr id="63" name="Ink 62">
                <a:extLst>
                  <a:ext uri="{FF2B5EF4-FFF2-40B4-BE49-F238E27FC236}">
                    <a16:creationId xmlns:a16="http://schemas.microsoft.com/office/drawing/2014/main" id="{05F99A94-8D74-ECC6-82E3-718B37E300C4}"/>
                  </a:ext>
                </a:extLst>
              </p:cNvPr>
              <p:cNvPicPr/>
              <p:nvPr/>
            </p:nvPicPr>
            <p:blipFill>
              <a:blip r:embed="rId46"/>
              <a:stretch>
                <a:fillRect/>
              </a:stretch>
            </p:blipFill>
            <p:spPr>
              <a:xfrm>
                <a:off x="8990462" y="5288565"/>
                <a:ext cx="743400" cy="168840"/>
              </a:xfrm>
              <a:prstGeom prst="rect">
                <a:avLst/>
              </a:prstGeom>
            </p:spPr>
          </p:pic>
        </mc:Fallback>
      </mc:AlternateContent>
    </p:spTree>
    <p:extLst>
      <p:ext uri="{BB962C8B-B14F-4D97-AF65-F5344CB8AC3E}">
        <p14:creationId xmlns:p14="http://schemas.microsoft.com/office/powerpoint/2010/main" val="1334081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B0934-A906-D7FA-BC36-B07B85D4C1ED}"/>
              </a:ext>
            </a:extLst>
          </p:cNvPr>
          <p:cNvGrpSpPr/>
          <p:nvPr/>
        </p:nvGrpSpPr>
        <p:grpSpPr>
          <a:xfrm>
            <a:off x="867661" y="1343818"/>
            <a:ext cx="4772452" cy="1493751"/>
            <a:chOff x="-498770" y="1442461"/>
            <a:chExt cx="4772452" cy="1493751"/>
          </a:xfrm>
          <a:effectLst>
            <a:outerShdw blurRad="50800" dist="38100" algn="l" rotWithShape="0">
              <a:prstClr val="black">
                <a:alpha val="40000"/>
              </a:prstClr>
            </a:outerShdw>
          </a:effectLst>
        </p:grpSpPr>
        <p:grpSp>
          <p:nvGrpSpPr>
            <p:cNvPr id="51" name="Group 50">
              <a:extLst>
                <a:ext uri="{FF2B5EF4-FFF2-40B4-BE49-F238E27FC236}">
                  <a16:creationId xmlns:a16="http://schemas.microsoft.com/office/drawing/2014/main" id="{95C8CE45-45DB-5473-614F-CF53E6C3442E}"/>
                </a:ext>
              </a:extLst>
            </p:cNvPr>
            <p:cNvGrpSpPr/>
            <p:nvPr/>
          </p:nvGrpSpPr>
          <p:grpSpPr>
            <a:xfrm>
              <a:off x="-498770" y="1442461"/>
              <a:ext cx="4772452" cy="1493751"/>
              <a:chOff x="1211277" y="1786845"/>
              <a:chExt cx="4772452" cy="1493751"/>
            </a:xfrm>
          </p:grpSpPr>
          <p:sp>
            <p:nvSpPr>
              <p:cNvPr id="54" name="Freeform: Shape 53">
                <a:extLst>
                  <a:ext uri="{FF2B5EF4-FFF2-40B4-BE49-F238E27FC236}">
                    <a16:creationId xmlns:a16="http://schemas.microsoft.com/office/drawing/2014/main" id="{AD441690-87B9-98DD-8411-D5A3E589B790}"/>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5" name="Freeform: Shape 54">
                <a:extLst>
                  <a:ext uri="{FF2B5EF4-FFF2-40B4-BE49-F238E27FC236}">
                    <a16:creationId xmlns:a16="http://schemas.microsoft.com/office/drawing/2014/main" id="{B3BF59E9-A1CD-0565-E59E-C41F4399A6A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6" name="Freeform: Shape 55">
                <a:extLst>
                  <a:ext uri="{FF2B5EF4-FFF2-40B4-BE49-F238E27FC236}">
                    <a16:creationId xmlns:a16="http://schemas.microsoft.com/office/drawing/2014/main" id="{DA449DDC-A6F5-774C-56D6-2D1C0C76E6F6}"/>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57" name="Freeform: Shape 56">
                <a:extLst>
                  <a:ext uri="{FF2B5EF4-FFF2-40B4-BE49-F238E27FC236}">
                    <a16:creationId xmlns:a16="http://schemas.microsoft.com/office/drawing/2014/main" id="{9C587A65-8A8E-777C-0D02-9101C92D9436}"/>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8" name="Freeform: Shape 57">
                <a:extLst>
                  <a:ext uri="{FF2B5EF4-FFF2-40B4-BE49-F238E27FC236}">
                    <a16:creationId xmlns:a16="http://schemas.microsoft.com/office/drawing/2014/main" id="{057D4612-48C0-BF54-7D7C-5CE68C2B91F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9" name="Freeform: Shape 58">
                <a:extLst>
                  <a:ext uri="{FF2B5EF4-FFF2-40B4-BE49-F238E27FC236}">
                    <a16:creationId xmlns:a16="http://schemas.microsoft.com/office/drawing/2014/main" id="{BD68B1FC-64C6-6E67-789E-82B55DA904A8}"/>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60" name="Freeform: Shape 59">
                <a:extLst>
                  <a:ext uri="{FF2B5EF4-FFF2-40B4-BE49-F238E27FC236}">
                    <a16:creationId xmlns:a16="http://schemas.microsoft.com/office/drawing/2014/main" id="{AA04F4EB-2D14-9438-F89F-BE206E7FA22E}"/>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grpSp>
        <p:sp>
          <p:nvSpPr>
            <p:cNvPr id="52" name="TextBox 51">
              <a:extLst>
                <a:ext uri="{FF2B5EF4-FFF2-40B4-BE49-F238E27FC236}">
                  <a16:creationId xmlns:a16="http://schemas.microsoft.com/office/drawing/2014/main" id="{88BEF086-6C39-A625-2173-0C000BADDB7A}"/>
                </a:ext>
              </a:extLst>
            </p:cNvPr>
            <p:cNvSpPr txBox="1"/>
            <p:nvPr/>
          </p:nvSpPr>
          <p:spPr>
            <a:xfrm>
              <a:off x="964871" y="1671891"/>
              <a:ext cx="2383972" cy="400110"/>
            </a:xfrm>
            <a:prstGeom prst="rect">
              <a:avLst/>
            </a:prstGeom>
            <a:noFill/>
            <a:ln>
              <a:noFill/>
            </a:ln>
            <a:effectLst>
              <a:outerShdw blurRad="57785" dist="33020" dir="3180000" algn="ctr">
                <a:srgbClr val="000000">
                  <a:alpha val="30000"/>
                </a:srgbClr>
              </a:outerShdw>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Antibiotics</a:t>
              </a:r>
            </a:p>
          </p:txBody>
        </p:sp>
      </p:grpSp>
      <p:grpSp>
        <p:nvGrpSpPr>
          <p:cNvPr id="7" name="Group 6">
            <a:extLst>
              <a:ext uri="{FF2B5EF4-FFF2-40B4-BE49-F238E27FC236}">
                <a16:creationId xmlns:a16="http://schemas.microsoft.com/office/drawing/2014/main" id="{4A680AD9-B9BD-7832-6600-6017417AEE1B}"/>
              </a:ext>
            </a:extLst>
          </p:cNvPr>
          <p:cNvGrpSpPr/>
          <p:nvPr/>
        </p:nvGrpSpPr>
        <p:grpSpPr>
          <a:xfrm>
            <a:off x="6381205" y="1343818"/>
            <a:ext cx="4772452" cy="1493751"/>
            <a:chOff x="0" y="3896695"/>
            <a:chExt cx="4772452" cy="1493751"/>
          </a:xfrm>
          <a:effectLst>
            <a:outerShdw blurRad="50800" dist="38100" algn="l" rotWithShape="0">
              <a:prstClr val="black">
                <a:alpha val="40000"/>
              </a:prstClr>
            </a:outerShdw>
          </a:effectLst>
        </p:grpSpPr>
        <p:grpSp>
          <p:nvGrpSpPr>
            <p:cNvPr id="41" name="Group 40">
              <a:extLst>
                <a:ext uri="{FF2B5EF4-FFF2-40B4-BE49-F238E27FC236}">
                  <a16:creationId xmlns:a16="http://schemas.microsoft.com/office/drawing/2014/main" id="{D35BC182-9725-23F2-F4C3-7EC91527DDFA}"/>
                </a:ext>
              </a:extLst>
            </p:cNvPr>
            <p:cNvGrpSpPr/>
            <p:nvPr/>
          </p:nvGrpSpPr>
          <p:grpSpPr>
            <a:xfrm>
              <a:off x="0" y="3896695"/>
              <a:ext cx="4772452" cy="1493751"/>
              <a:chOff x="1211277" y="1786845"/>
              <a:chExt cx="4772452" cy="1493751"/>
            </a:xfrm>
          </p:grpSpPr>
          <p:sp>
            <p:nvSpPr>
              <p:cNvPr id="44" name="Freeform: Shape 43">
                <a:extLst>
                  <a:ext uri="{FF2B5EF4-FFF2-40B4-BE49-F238E27FC236}">
                    <a16:creationId xmlns:a16="http://schemas.microsoft.com/office/drawing/2014/main" id="{B2DAB5E0-AC75-FD66-155F-7B122BDFB6F9}"/>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29BD88-48BD-1C75-A191-C81539321EB0}"/>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FD1A92C-4D9B-D7FB-979A-9652DF4F0C75}"/>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47" name="Freeform: Shape 46">
                <a:extLst>
                  <a:ext uri="{FF2B5EF4-FFF2-40B4-BE49-F238E27FC236}">
                    <a16:creationId xmlns:a16="http://schemas.microsoft.com/office/drawing/2014/main" id="{7003459D-A89E-4C96-1F62-341BC69FEBF5}"/>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7388-0B26-8E0A-B0E4-DFB365CBB559}"/>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3507E7E-2D3A-0341-D3F8-908B5DC083B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C2026A9-0970-A7E5-6D50-4FAD3A0A814B}"/>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A719F358-2CE0-6A1A-ABBB-E07EE9AE31CC}"/>
                </a:ext>
              </a:extLst>
            </p:cNvPr>
            <p:cNvSpPr txBox="1"/>
            <p:nvPr/>
          </p:nvSpPr>
          <p:spPr>
            <a:xfrm>
              <a:off x="1501875" y="4188777"/>
              <a:ext cx="2300844"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Anticoagulants</a:t>
              </a:r>
            </a:p>
          </p:txBody>
        </p:sp>
      </p:grpSp>
      <p:grpSp>
        <p:nvGrpSpPr>
          <p:cNvPr id="8" name="Group 7">
            <a:extLst>
              <a:ext uri="{FF2B5EF4-FFF2-40B4-BE49-F238E27FC236}">
                <a16:creationId xmlns:a16="http://schemas.microsoft.com/office/drawing/2014/main" id="{DF93755A-78F9-C28F-0475-0F7ABC66B091}"/>
              </a:ext>
            </a:extLst>
          </p:cNvPr>
          <p:cNvGrpSpPr/>
          <p:nvPr/>
        </p:nvGrpSpPr>
        <p:grpSpPr>
          <a:xfrm>
            <a:off x="867661" y="3337829"/>
            <a:ext cx="4771514" cy="1493751"/>
            <a:chOff x="3962329" y="4476173"/>
            <a:chExt cx="4771514" cy="1493751"/>
          </a:xfrm>
          <a:effectLst>
            <a:outerShdw blurRad="50800" dist="38100" algn="l" rotWithShape="0">
              <a:prstClr val="black">
                <a:alpha val="40000"/>
              </a:prstClr>
            </a:outerShdw>
          </a:effectLst>
        </p:grpSpPr>
        <p:grpSp>
          <p:nvGrpSpPr>
            <p:cNvPr id="31" name="Group 30">
              <a:extLst>
                <a:ext uri="{FF2B5EF4-FFF2-40B4-BE49-F238E27FC236}">
                  <a16:creationId xmlns:a16="http://schemas.microsoft.com/office/drawing/2014/main" id="{834D4726-8793-F637-301E-9CC4F8C0A9A0}"/>
                </a:ext>
              </a:extLst>
            </p:cNvPr>
            <p:cNvGrpSpPr/>
            <p:nvPr/>
          </p:nvGrpSpPr>
          <p:grpSpPr>
            <a:xfrm>
              <a:off x="3962329" y="4476173"/>
              <a:ext cx="4771514" cy="1493751"/>
              <a:chOff x="3962329" y="4476173"/>
              <a:chExt cx="4771514" cy="1493751"/>
            </a:xfrm>
          </p:grpSpPr>
          <p:sp>
            <p:nvSpPr>
              <p:cNvPr id="34" name="Freeform: Shape 33">
                <a:extLst>
                  <a:ext uri="{FF2B5EF4-FFF2-40B4-BE49-F238E27FC236}">
                    <a16:creationId xmlns:a16="http://schemas.microsoft.com/office/drawing/2014/main" id="{DB9DB1AD-A144-9095-E64B-E54F0A01F698}"/>
                  </a:ext>
                </a:extLst>
              </p:cNvPr>
              <p:cNvSpPr/>
              <p:nvPr/>
            </p:nvSpPr>
            <p:spPr>
              <a:xfrm>
                <a:off x="7744337" y="4579819"/>
                <a:ext cx="989506" cy="541819"/>
              </a:xfrm>
              <a:custGeom>
                <a:avLst/>
                <a:gdLst>
                  <a:gd name="connsiteX0" fmla="*/ 552834 w 989506"/>
                  <a:gd name="connsiteY0" fmla="*/ -35 h 541819"/>
                  <a:gd name="connsiteX1" fmla="*/ 968021 w 989506"/>
                  <a:gd name="connsiteY1" fmla="*/ 416306 h 541819"/>
                  <a:gd name="connsiteX2" fmla="*/ 967767 w 989506"/>
                  <a:gd name="connsiteY2" fmla="*/ 520357 h 541819"/>
                  <a:gd name="connsiteX3" fmla="*/ 915891 w 989506"/>
                  <a:gd name="connsiteY3" fmla="*/ 541785 h 541819"/>
                  <a:gd name="connsiteX4" fmla="*/ -58 w 989506"/>
                  <a:gd name="connsiteY4" fmla="*/ 541785 h 54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506" h="541819">
                    <a:moveTo>
                      <a:pt x="552834" y="-35"/>
                    </a:moveTo>
                    <a:lnTo>
                      <a:pt x="968021" y="416306"/>
                    </a:lnTo>
                    <a:cubicBezTo>
                      <a:pt x="996692" y="445115"/>
                      <a:pt x="996576" y="491708"/>
                      <a:pt x="967767" y="520357"/>
                    </a:cubicBezTo>
                    <a:cubicBezTo>
                      <a:pt x="953973" y="534081"/>
                      <a:pt x="935336" y="541785"/>
                      <a:pt x="915891" y="541785"/>
                    </a:cubicBezTo>
                    <a:lnTo>
                      <a:pt x="-58" y="541785"/>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5B54D8-E469-D91C-DD23-AEF03C5F7750}"/>
                  </a:ext>
                </a:extLst>
              </p:cNvPr>
              <p:cNvSpPr/>
              <p:nvPr/>
            </p:nvSpPr>
            <p:spPr>
              <a:xfrm>
                <a:off x="4709505" y="4579819"/>
                <a:ext cx="3587942" cy="1175012"/>
              </a:xfrm>
              <a:custGeom>
                <a:avLst/>
                <a:gdLst>
                  <a:gd name="connsiteX0" fmla="*/ 2602013 w 2602070"/>
                  <a:gd name="connsiteY0" fmla="*/ -35 h 905800"/>
                  <a:gd name="connsiteX1" fmla="*/ -58 w 2602070"/>
                  <a:gd name="connsiteY1" fmla="*/ -35 h 905800"/>
                  <a:gd name="connsiteX2" fmla="*/ -58 w 2602070"/>
                  <a:gd name="connsiteY2" fmla="*/ 905766 h 905800"/>
                  <a:gd name="connsiteX3" fmla="*/ 1922259 w 2602070"/>
                  <a:gd name="connsiteY3" fmla="*/ 905766 h 905800"/>
                  <a:gd name="connsiteX4" fmla="*/ 2185211 w 2602070"/>
                  <a:gd name="connsiteY4" fmla="*/ 750762 h 90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2070" h="905800">
                    <a:moveTo>
                      <a:pt x="2602013" y="-35"/>
                    </a:moveTo>
                    <a:lnTo>
                      <a:pt x="-58" y="-35"/>
                    </a:lnTo>
                    <a:lnTo>
                      <a:pt x="-58" y="905766"/>
                    </a:lnTo>
                    <a:lnTo>
                      <a:pt x="1922259" y="905766"/>
                    </a:lnTo>
                    <a:cubicBezTo>
                      <a:pt x="2031615" y="905904"/>
                      <a:pt x="2132390" y="846509"/>
                      <a:pt x="2185211" y="750762"/>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943FF27-E52B-B82A-38B5-9B3C98DD2A02}"/>
                  </a:ext>
                </a:extLst>
              </p:cNvPr>
              <p:cNvSpPr/>
              <p:nvPr/>
            </p:nvSpPr>
            <p:spPr>
              <a:xfrm rot="18561001">
                <a:off x="3962329" y="4476173"/>
                <a:ext cx="1493751" cy="1493751"/>
              </a:xfrm>
              <a:custGeom>
                <a:avLst/>
                <a:gdLst>
                  <a:gd name="connsiteX0" fmla="*/ 1493694 w 1493751"/>
                  <a:gd name="connsiteY0" fmla="*/ 746841 h 1493751"/>
                  <a:gd name="connsiteX1" fmla="*/ 746818 w 1493751"/>
                  <a:gd name="connsiteY1" fmla="*/ 1493717 h 1493751"/>
                  <a:gd name="connsiteX2" fmla="*/ -58 w 1493751"/>
                  <a:gd name="connsiteY2" fmla="*/ 746841 h 1493751"/>
                  <a:gd name="connsiteX3" fmla="*/ 746818 w 1493751"/>
                  <a:gd name="connsiteY3" fmla="*/ -35 h 1493751"/>
                  <a:gd name="connsiteX4" fmla="*/ 1493694 w 1493751"/>
                  <a:gd name="connsiteY4" fmla="*/ 746841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694" y="746841"/>
                    </a:moveTo>
                    <a:cubicBezTo>
                      <a:pt x="1493694" y="1159329"/>
                      <a:pt x="1159306" y="1493717"/>
                      <a:pt x="746818" y="1493717"/>
                    </a:cubicBezTo>
                    <a:cubicBezTo>
                      <a:pt x="334330" y="1493717"/>
                      <a:pt x="-58" y="1159329"/>
                      <a:pt x="-58" y="746841"/>
                    </a:cubicBezTo>
                    <a:cubicBezTo>
                      <a:pt x="-58" y="334353"/>
                      <a:pt x="334330" y="-35"/>
                      <a:pt x="746818" y="-35"/>
                    </a:cubicBezTo>
                    <a:cubicBezTo>
                      <a:pt x="1159306" y="-35"/>
                      <a:pt x="1493694" y="334353"/>
                      <a:pt x="1493694" y="746841"/>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37" name="Freeform: Shape 36">
                <a:extLst>
                  <a:ext uri="{FF2B5EF4-FFF2-40B4-BE49-F238E27FC236}">
                    <a16:creationId xmlns:a16="http://schemas.microsoft.com/office/drawing/2014/main" id="{C793B118-E503-4F99-43D6-663A95C1C224}"/>
                  </a:ext>
                </a:extLst>
              </p:cNvPr>
              <p:cNvSpPr/>
              <p:nvPr/>
            </p:nvSpPr>
            <p:spPr>
              <a:xfrm rot="18900000">
                <a:off x="4119367" y="463246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43FC6A2-25E1-A90B-5EB4-61DE1DBCE6D6}"/>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E7C5DCA-499E-9B72-97BD-833CCF2A25E2}"/>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67B0291-BEF2-82E3-C3ED-4553A352262E}"/>
                  </a:ext>
                </a:extLst>
              </p:cNvPr>
              <p:cNvSpPr/>
              <p:nvPr/>
            </p:nvSpPr>
            <p:spPr>
              <a:xfrm>
                <a:off x="4353828" y="4846799"/>
                <a:ext cx="711123" cy="292540"/>
              </a:xfrm>
              <a:custGeom>
                <a:avLst/>
                <a:gdLst>
                  <a:gd name="connsiteX0" fmla="*/ 711066 w 711123"/>
                  <a:gd name="connsiteY0" fmla="*/ 292506 h 292540"/>
                  <a:gd name="connsiteX1" fmla="*/ 285610 w 711123"/>
                  <a:gd name="connsiteY1" fmla="*/ 6835 h 292540"/>
                  <a:gd name="connsiteX2" fmla="*/ -58 w 711123"/>
                  <a:gd name="connsiteY2" fmla="*/ 292506 h 292540"/>
                </a:gdLst>
                <a:ahLst/>
                <a:cxnLst>
                  <a:cxn ang="0">
                    <a:pos x="connsiteX0" y="connsiteY0"/>
                  </a:cxn>
                  <a:cxn ang="0">
                    <a:pos x="connsiteX1" y="connsiteY1"/>
                  </a:cxn>
                  <a:cxn ang="0">
                    <a:pos x="connsiteX2" y="connsiteY2"/>
                  </a:cxn>
                </a:cxnLst>
                <a:rect l="l" t="t" r="r" b="b"/>
                <a:pathLst>
                  <a:path w="711123" h="292540">
                    <a:moveTo>
                      <a:pt x="711066" y="292506"/>
                    </a:moveTo>
                    <a:cubicBezTo>
                      <a:pt x="672453" y="96146"/>
                      <a:pt x="481982" y="-31755"/>
                      <a:pt x="285610" y="6835"/>
                    </a:cubicBezTo>
                    <a:cubicBezTo>
                      <a:pt x="141217" y="35228"/>
                      <a:pt x="28327" y="148114"/>
                      <a:pt x="-58" y="292506"/>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32" name="TextBox 31">
              <a:extLst>
                <a:ext uri="{FF2B5EF4-FFF2-40B4-BE49-F238E27FC236}">
                  <a16:creationId xmlns:a16="http://schemas.microsoft.com/office/drawing/2014/main" id="{356402FA-5519-8A1C-E602-3B376245EFCC}"/>
                </a:ext>
              </a:extLst>
            </p:cNvPr>
            <p:cNvSpPr txBox="1"/>
            <p:nvPr/>
          </p:nvSpPr>
          <p:spPr>
            <a:xfrm>
              <a:off x="5442064" y="4549189"/>
              <a:ext cx="2514600" cy="400110"/>
            </a:xfrm>
            <a:prstGeom prst="rect">
              <a:avLst/>
            </a:prstGeom>
            <a:noFill/>
          </p:spPr>
          <p:txBody>
            <a:bodyPr wrap="square">
              <a:spAutoFit/>
            </a:bodyPr>
            <a:lstStyle/>
            <a:p>
              <a:pPr>
                <a:spcBef>
                  <a:spcPts val="600"/>
                </a:spcBef>
              </a:pPr>
              <a:r>
                <a:rPr lang="en-US" sz="2000" b="1">
                  <a:solidFill>
                    <a:schemeClr val="bg1"/>
                  </a:solidFill>
                  <a:latin typeface="Montserrat" panose="00000500000000000000" pitchFamily="2" charset="0"/>
                </a:rPr>
                <a:t>Hormones</a:t>
              </a:r>
              <a:endParaRPr lang="en-US" sz="2000" b="1" i="0">
                <a:solidFill>
                  <a:schemeClr val="bg1"/>
                </a:solidFill>
                <a:effectLst/>
                <a:latin typeface="Montserrat" panose="00000500000000000000" pitchFamily="2" charset="0"/>
              </a:endParaRPr>
            </a:p>
          </p:txBody>
        </p:sp>
      </p:grpSp>
      <p:grpSp>
        <p:nvGrpSpPr>
          <p:cNvPr id="9" name="Group 8">
            <a:extLst>
              <a:ext uri="{FF2B5EF4-FFF2-40B4-BE49-F238E27FC236}">
                <a16:creationId xmlns:a16="http://schemas.microsoft.com/office/drawing/2014/main" id="{4DA6E69F-8A52-8F83-DC27-23B01EA26588}"/>
              </a:ext>
            </a:extLst>
          </p:cNvPr>
          <p:cNvGrpSpPr/>
          <p:nvPr/>
        </p:nvGrpSpPr>
        <p:grpSpPr>
          <a:xfrm>
            <a:off x="6393712" y="3337829"/>
            <a:ext cx="4772452" cy="1493751"/>
            <a:chOff x="5747653" y="2209354"/>
            <a:chExt cx="4772452" cy="1493751"/>
          </a:xfrm>
          <a:effectLst>
            <a:outerShdw blurRad="50800" dist="38100" algn="l" rotWithShape="0">
              <a:prstClr val="black">
                <a:alpha val="40000"/>
              </a:prstClr>
            </a:outerShdw>
          </a:effectLst>
        </p:grpSpPr>
        <p:grpSp>
          <p:nvGrpSpPr>
            <p:cNvPr id="21" name="Group 20">
              <a:extLst>
                <a:ext uri="{FF2B5EF4-FFF2-40B4-BE49-F238E27FC236}">
                  <a16:creationId xmlns:a16="http://schemas.microsoft.com/office/drawing/2014/main" id="{A6D730A1-D207-84AF-7520-296EC062BEFF}"/>
                </a:ext>
              </a:extLst>
            </p:cNvPr>
            <p:cNvGrpSpPr/>
            <p:nvPr/>
          </p:nvGrpSpPr>
          <p:grpSpPr>
            <a:xfrm>
              <a:off x="5747653" y="2209354"/>
              <a:ext cx="4772452" cy="1493751"/>
              <a:chOff x="5747653" y="2209354"/>
              <a:chExt cx="4772452" cy="1493751"/>
            </a:xfrm>
          </p:grpSpPr>
          <p:sp>
            <p:nvSpPr>
              <p:cNvPr id="24" name="Freeform: Shape 23">
                <a:extLst>
                  <a:ext uri="{FF2B5EF4-FFF2-40B4-BE49-F238E27FC236}">
                    <a16:creationId xmlns:a16="http://schemas.microsoft.com/office/drawing/2014/main" id="{43DC5CAB-A6CC-F63D-E23E-10FB121AB778}"/>
                  </a:ext>
                </a:extLst>
              </p:cNvPr>
              <p:cNvSpPr/>
              <p:nvPr/>
            </p:nvSpPr>
            <p:spPr>
              <a:xfrm>
                <a:off x="9528438" y="231344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0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62"/>
                      <a:pt x="998883" y="490094"/>
                      <a:pt x="970396" y="518880"/>
                    </a:cubicBezTo>
                    <a:cubicBezTo>
                      <a:pt x="956557" y="532881"/>
                      <a:pt x="937643" y="540700"/>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871005-06F8-D5F6-AB5B-9E9285E052F3}"/>
                  </a:ext>
                </a:extLst>
              </p:cNvPr>
              <p:cNvSpPr/>
              <p:nvPr/>
            </p:nvSpPr>
            <p:spPr>
              <a:xfrm>
                <a:off x="6494529" y="2313440"/>
                <a:ext cx="3587624" cy="1175014"/>
              </a:xfrm>
              <a:custGeom>
                <a:avLst/>
                <a:gdLst>
                  <a:gd name="connsiteX0" fmla="*/ 2601783 w 2601839"/>
                  <a:gd name="connsiteY0" fmla="*/ -35 h 905802"/>
                  <a:gd name="connsiteX1" fmla="*/ -58 w 2601839"/>
                  <a:gd name="connsiteY1" fmla="*/ -35 h 905802"/>
                  <a:gd name="connsiteX2" fmla="*/ -58 w 2601839"/>
                  <a:gd name="connsiteY2" fmla="*/ 905766 h 905802"/>
                  <a:gd name="connsiteX3" fmla="*/ 1922259 w 2601839"/>
                  <a:gd name="connsiteY3" fmla="*/ 905766 h 905802"/>
                  <a:gd name="connsiteX4" fmla="*/ 2186595 w 2601839"/>
                  <a:gd name="connsiteY4" fmla="*/ 750993 h 90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802">
                    <a:moveTo>
                      <a:pt x="2601783" y="-35"/>
                    </a:moveTo>
                    <a:lnTo>
                      <a:pt x="-58" y="-35"/>
                    </a:lnTo>
                    <a:lnTo>
                      <a:pt x="-58" y="905766"/>
                    </a:lnTo>
                    <a:lnTo>
                      <a:pt x="1922259" y="905766"/>
                    </a:lnTo>
                    <a:cubicBezTo>
                      <a:pt x="2032007" y="906227"/>
                      <a:pt x="2133290" y="846901"/>
                      <a:pt x="2186595" y="750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E7262DC-03C7-8A42-CBE6-1B6E3C2F6924}"/>
                  </a:ext>
                </a:extLst>
              </p:cNvPr>
              <p:cNvSpPr/>
              <p:nvPr/>
            </p:nvSpPr>
            <p:spPr>
              <a:xfrm>
                <a:off x="5747653" y="2209354"/>
                <a:ext cx="1493751" cy="1493751"/>
              </a:xfrm>
              <a:custGeom>
                <a:avLst/>
                <a:gdLst>
                  <a:gd name="connsiteX0" fmla="*/ 1493751 w 1493751"/>
                  <a:gd name="connsiteY0" fmla="*/ 746876 h 1493751"/>
                  <a:gd name="connsiteX1" fmla="*/ 746876 w 1493751"/>
                  <a:gd name="connsiteY1" fmla="*/ 1493752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2"/>
                      <a:pt x="746876" y="1493752"/>
                    </a:cubicBezTo>
                    <a:cubicBezTo>
                      <a:pt x="334388" y="1493752"/>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27" name="Freeform: Shape 26">
                <a:extLst>
                  <a:ext uri="{FF2B5EF4-FFF2-40B4-BE49-F238E27FC236}">
                    <a16:creationId xmlns:a16="http://schemas.microsoft.com/office/drawing/2014/main" id="{D8362303-4EB2-2F27-F091-05DCF610A200}"/>
                  </a:ext>
                </a:extLst>
              </p:cNvPr>
              <p:cNvSpPr/>
              <p:nvPr/>
            </p:nvSpPr>
            <p:spPr>
              <a:xfrm rot="18900000">
                <a:off x="5904566" y="236648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E896F5A-6F28-DBFA-433A-221A3FA92627}"/>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E2BEE26-994E-6026-E163-12346A63E88E}"/>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5088EBC-7CFA-E736-6B31-421A65E63534}"/>
                  </a:ext>
                </a:extLst>
              </p:cNvPr>
              <p:cNvSpPr/>
              <p:nvPr/>
            </p:nvSpPr>
            <p:spPr>
              <a:xfrm>
                <a:off x="6138852" y="2580786"/>
                <a:ext cx="711354" cy="292175"/>
              </a:xfrm>
              <a:custGeom>
                <a:avLst/>
                <a:gdLst>
                  <a:gd name="connsiteX0" fmla="*/ 711297 w 711354"/>
                  <a:gd name="connsiteY0" fmla="*/ 292141 h 292175"/>
                  <a:gd name="connsiteX1" fmla="*/ 285130 w 711354"/>
                  <a:gd name="connsiteY1" fmla="*/ 6953 h 292175"/>
                  <a:gd name="connsiteX2" fmla="*/ -58 w 711354"/>
                  <a:gd name="connsiteY2" fmla="*/ 292141 h 292175"/>
                </a:gdLst>
                <a:ahLst/>
                <a:cxnLst>
                  <a:cxn ang="0">
                    <a:pos x="connsiteX0" y="connsiteY0"/>
                  </a:cxn>
                  <a:cxn ang="0">
                    <a:pos x="connsiteX1" y="connsiteY1"/>
                  </a:cxn>
                  <a:cxn ang="0">
                    <a:pos x="connsiteX2" y="connsiteY2"/>
                  </a:cxn>
                </a:cxnLst>
                <a:rect l="l" t="t" r="r" b="b"/>
                <a:pathLst>
                  <a:path w="711354" h="292175">
                    <a:moveTo>
                      <a:pt x="711297" y="292141"/>
                    </a:moveTo>
                    <a:cubicBezTo>
                      <a:pt x="672361" y="95711"/>
                      <a:pt x="481560" y="-31982"/>
                      <a:pt x="285130" y="6953"/>
                    </a:cubicBezTo>
                    <a:cubicBezTo>
                      <a:pt x="141083" y="35509"/>
                      <a:pt x="28491" y="148117"/>
                      <a:pt x="-58" y="29214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DCCFB3AC-522B-578D-DDC7-CC09D2A9ABD2}"/>
                </a:ext>
              </a:extLst>
            </p:cNvPr>
            <p:cNvSpPr txBox="1"/>
            <p:nvPr/>
          </p:nvSpPr>
          <p:spPr>
            <a:xfrm>
              <a:off x="7282543" y="2336910"/>
              <a:ext cx="2336472"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Laxatives</a:t>
              </a:r>
            </a:p>
          </p:txBody>
        </p:sp>
      </p:grpSp>
      <p:grpSp>
        <p:nvGrpSpPr>
          <p:cNvPr id="10" name="Group 9">
            <a:extLst>
              <a:ext uri="{FF2B5EF4-FFF2-40B4-BE49-F238E27FC236}">
                <a16:creationId xmlns:a16="http://schemas.microsoft.com/office/drawing/2014/main" id="{9F1C99EE-BBFB-7FF7-D4E0-691E9BD6A688}"/>
              </a:ext>
            </a:extLst>
          </p:cNvPr>
          <p:cNvGrpSpPr/>
          <p:nvPr/>
        </p:nvGrpSpPr>
        <p:grpSpPr>
          <a:xfrm>
            <a:off x="867661" y="5207794"/>
            <a:ext cx="4772452" cy="1493751"/>
            <a:chOff x="4819396" y="169822"/>
            <a:chExt cx="4772452" cy="1493751"/>
          </a:xfrm>
          <a:effectLst>
            <a:outerShdw blurRad="50800" dist="38100" algn="l" rotWithShape="0">
              <a:prstClr val="black">
                <a:alpha val="40000"/>
              </a:prstClr>
            </a:outerShdw>
          </a:effectLst>
        </p:grpSpPr>
        <p:grpSp>
          <p:nvGrpSpPr>
            <p:cNvPr id="11" name="Group 10">
              <a:extLst>
                <a:ext uri="{FF2B5EF4-FFF2-40B4-BE49-F238E27FC236}">
                  <a16:creationId xmlns:a16="http://schemas.microsoft.com/office/drawing/2014/main" id="{1F7FFD60-B54F-D291-0432-D6F2FD65A5F2}"/>
                </a:ext>
              </a:extLst>
            </p:cNvPr>
            <p:cNvGrpSpPr/>
            <p:nvPr/>
          </p:nvGrpSpPr>
          <p:grpSpPr>
            <a:xfrm>
              <a:off x="4819396" y="169822"/>
              <a:ext cx="4772452" cy="1493751"/>
              <a:chOff x="1211277" y="1786845"/>
              <a:chExt cx="4772452" cy="1493751"/>
            </a:xfrm>
          </p:grpSpPr>
          <p:sp>
            <p:nvSpPr>
              <p:cNvPr id="14" name="Freeform: Shape 13">
                <a:extLst>
                  <a:ext uri="{FF2B5EF4-FFF2-40B4-BE49-F238E27FC236}">
                    <a16:creationId xmlns:a16="http://schemas.microsoft.com/office/drawing/2014/main" id="{EC5A9864-0304-D135-C2CD-CA44402A94FF}"/>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9585705-07CD-3E96-EA41-DDCBFA1086EF}"/>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58BC60B-526F-C9D6-5B7D-62F4DED6E88E}"/>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17" name="Freeform: Shape 16">
                <a:extLst>
                  <a:ext uri="{FF2B5EF4-FFF2-40B4-BE49-F238E27FC236}">
                    <a16:creationId xmlns:a16="http://schemas.microsoft.com/office/drawing/2014/main" id="{7F28313A-D06E-A5CE-0641-2CD498E90BE8}"/>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BA70592-1FC2-E88A-BA7B-01D4A930F72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5372EA9-B16E-417B-7199-F6BCE3172208}"/>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38A3B3-0112-0F5A-C5FD-1E3B64A0E50D}"/>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0A9F4954-E051-5B54-1E0E-41AEED2D7807}"/>
                </a:ext>
              </a:extLst>
            </p:cNvPr>
            <p:cNvSpPr txBox="1"/>
            <p:nvPr/>
          </p:nvSpPr>
          <p:spPr>
            <a:xfrm>
              <a:off x="6308764" y="294354"/>
              <a:ext cx="2562104"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Antihistamines</a:t>
              </a:r>
            </a:p>
          </p:txBody>
        </p:sp>
      </p:grpSp>
      <p:grpSp>
        <p:nvGrpSpPr>
          <p:cNvPr id="67" name="Group 66">
            <a:extLst>
              <a:ext uri="{FF2B5EF4-FFF2-40B4-BE49-F238E27FC236}">
                <a16:creationId xmlns:a16="http://schemas.microsoft.com/office/drawing/2014/main" id="{E4B6B42D-5D97-D23A-D948-97753105962E}"/>
              </a:ext>
            </a:extLst>
          </p:cNvPr>
          <p:cNvGrpSpPr/>
          <p:nvPr/>
        </p:nvGrpSpPr>
        <p:grpSpPr>
          <a:xfrm>
            <a:off x="6393712" y="5149535"/>
            <a:ext cx="4772452" cy="1493751"/>
            <a:chOff x="4819396" y="169822"/>
            <a:chExt cx="4772452" cy="1493751"/>
          </a:xfrm>
          <a:effectLst>
            <a:outerShdw blurRad="50800" dist="38100" algn="l" rotWithShape="0">
              <a:prstClr val="black">
                <a:alpha val="40000"/>
              </a:prstClr>
            </a:outerShdw>
          </a:effectLst>
        </p:grpSpPr>
        <p:grpSp>
          <p:nvGrpSpPr>
            <p:cNvPr id="68" name="Group 67">
              <a:extLst>
                <a:ext uri="{FF2B5EF4-FFF2-40B4-BE49-F238E27FC236}">
                  <a16:creationId xmlns:a16="http://schemas.microsoft.com/office/drawing/2014/main" id="{14E21587-3BE9-40FC-1CDA-E3BAFBAB206B}"/>
                </a:ext>
              </a:extLst>
            </p:cNvPr>
            <p:cNvGrpSpPr/>
            <p:nvPr/>
          </p:nvGrpSpPr>
          <p:grpSpPr>
            <a:xfrm>
              <a:off x="4819396" y="169822"/>
              <a:ext cx="4772452" cy="1493751"/>
              <a:chOff x="1211277" y="1786845"/>
              <a:chExt cx="4772452" cy="1493751"/>
            </a:xfrm>
          </p:grpSpPr>
          <p:sp>
            <p:nvSpPr>
              <p:cNvPr id="71" name="Freeform: Shape 70">
                <a:extLst>
                  <a:ext uri="{FF2B5EF4-FFF2-40B4-BE49-F238E27FC236}">
                    <a16:creationId xmlns:a16="http://schemas.microsoft.com/office/drawing/2014/main" id="{A128A879-17BD-04B5-3A77-96B63F09AFC2}"/>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0ABEB83-A103-73B7-5833-C92421D31C8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27E3814-BCD1-B8FB-8EC1-45D9C82FFB62}"/>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74" name="Freeform: Shape 73">
                <a:extLst>
                  <a:ext uri="{FF2B5EF4-FFF2-40B4-BE49-F238E27FC236}">
                    <a16:creationId xmlns:a16="http://schemas.microsoft.com/office/drawing/2014/main" id="{1CD0AAD1-ACB0-0158-1D2D-CF82DBFDA81B}"/>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EFAB036-6229-F6BC-16E1-94647EE3B55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063C334-51CF-8941-3360-013DEE16692B}"/>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462B541-9931-C88A-1B2C-60CCCE954CEA}"/>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69" name="TextBox 68">
              <a:extLst>
                <a:ext uri="{FF2B5EF4-FFF2-40B4-BE49-F238E27FC236}">
                  <a16:creationId xmlns:a16="http://schemas.microsoft.com/office/drawing/2014/main" id="{87637978-D706-4956-E52D-2521BDAF76BB}"/>
                </a:ext>
              </a:extLst>
            </p:cNvPr>
            <p:cNvSpPr txBox="1"/>
            <p:nvPr/>
          </p:nvSpPr>
          <p:spPr>
            <a:xfrm>
              <a:off x="6354286" y="363597"/>
              <a:ext cx="2562104" cy="400110"/>
            </a:xfrm>
            <a:prstGeom prst="rect">
              <a:avLst/>
            </a:prstGeom>
            <a:noFill/>
            <a:effectLst>
              <a:reflection blurRad="6350" stA="50000" endA="300" endPos="38500" dist="50800" dir="5400000" sy="-100000" algn="bl" rotWithShape="0"/>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Diuretics</a:t>
              </a:r>
            </a:p>
          </p:txBody>
        </p:sp>
      </p:grpSp>
      <p:sp>
        <p:nvSpPr>
          <p:cNvPr id="4" name="TextBox 3">
            <a:extLst>
              <a:ext uri="{FF2B5EF4-FFF2-40B4-BE49-F238E27FC236}">
                <a16:creationId xmlns:a16="http://schemas.microsoft.com/office/drawing/2014/main" id="{48744949-8D26-13BB-885F-39418E3BFF4A}"/>
              </a:ext>
            </a:extLst>
          </p:cNvPr>
          <p:cNvSpPr txBox="1"/>
          <p:nvPr/>
        </p:nvSpPr>
        <p:spPr>
          <a:xfrm>
            <a:off x="10715705" y="237067"/>
            <a:ext cx="1188428" cy="369332"/>
          </a:xfrm>
          <a:prstGeom prst="rect">
            <a:avLst/>
          </a:prstGeom>
          <a:noFill/>
        </p:spPr>
        <p:txBody>
          <a:bodyPr wrap="square" rtlCol="0">
            <a:spAutoFit/>
          </a:bodyPr>
          <a:lstStyle/>
          <a:p>
            <a:r>
              <a:rPr lang="en-GB">
                <a:solidFill>
                  <a:schemeClr val="bg1"/>
                </a:solidFill>
              </a:rPr>
              <a:t>Activity 5</a:t>
            </a:r>
          </a:p>
        </p:txBody>
      </p:sp>
      <p:sp>
        <p:nvSpPr>
          <p:cNvPr id="5" name="TextBox 4">
            <a:extLst>
              <a:ext uri="{FF2B5EF4-FFF2-40B4-BE49-F238E27FC236}">
                <a16:creationId xmlns:a16="http://schemas.microsoft.com/office/drawing/2014/main" id="{7D1DD6E0-92D3-3DDA-DB8D-2052A5A15580}"/>
              </a:ext>
            </a:extLst>
          </p:cNvPr>
          <p:cNvSpPr txBox="1"/>
          <p:nvPr/>
        </p:nvSpPr>
        <p:spPr>
          <a:xfrm>
            <a:off x="2311550" y="1884094"/>
            <a:ext cx="2802468" cy="923330"/>
          </a:xfrm>
          <a:prstGeom prst="rect">
            <a:avLst/>
          </a:prstGeom>
          <a:noFill/>
        </p:spPr>
        <p:txBody>
          <a:bodyPr wrap="square" rtlCol="0">
            <a:spAutoFit/>
          </a:bodyPr>
          <a:lstStyle/>
          <a:p>
            <a:r>
              <a:rPr lang="en-US" sz="1800">
                <a:solidFill>
                  <a:schemeClr val="bg1"/>
                </a:solidFill>
                <a:latin typeface="Montserrat" panose="00000500000000000000" pitchFamily="2" charset="0"/>
              </a:rPr>
              <a:t>Treat or prevent bacterial infections.</a:t>
            </a:r>
          </a:p>
          <a:p>
            <a:endParaRPr lang="en-GB"/>
          </a:p>
        </p:txBody>
      </p:sp>
      <p:sp>
        <p:nvSpPr>
          <p:cNvPr id="13" name="TextBox 12">
            <a:extLst>
              <a:ext uri="{FF2B5EF4-FFF2-40B4-BE49-F238E27FC236}">
                <a16:creationId xmlns:a16="http://schemas.microsoft.com/office/drawing/2014/main" id="{3102B27B-3DA5-ECA0-87B8-1E7C017E6B75}"/>
              </a:ext>
            </a:extLst>
          </p:cNvPr>
          <p:cNvSpPr txBox="1"/>
          <p:nvPr/>
        </p:nvSpPr>
        <p:spPr>
          <a:xfrm>
            <a:off x="7891949" y="1943273"/>
            <a:ext cx="2149419"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Prevent blood clots.</a:t>
            </a:r>
            <a:endParaRPr lang="en-US" sz="1800">
              <a:solidFill>
                <a:schemeClr val="bg1"/>
              </a:solidFill>
              <a:latin typeface="Montserrat" panose="00000500000000000000" pitchFamily="2" charset="0"/>
            </a:endParaRPr>
          </a:p>
          <a:p>
            <a:endParaRPr lang="en-GB"/>
          </a:p>
        </p:txBody>
      </p:sp>
      <p:sp>
        <p:nvSpPr>
          <p:cNvPr id="23" name="TextBox 22">
            <a:extLst>
              <a:ext uri="{FF2B5EF4-FFF2-40B4-BE49-F238E27FC236}">
                <a16:creationId xmlns:a16="http://schemas.microsoft.com/office/drawing/2014/main" id="{385F3362-DD15-B71B-73C1-CF9E1A931CF7}"/>
              </a:ext>
            </a:extLst>
          </p:cNvPr>
          <p:cNvSpPr txBox="1"/>
          <p:nvPr/>
        </p:nvSpPr>
        <p:spPr>
          <a:xfrm>
            <a:off x="2296199" y="3681432"/>
            <a:ext cx="2850037" cy="1200329"/>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Rectify deficiencies of naturally occurring chemicals. </a:t>
            </a:r>
            <a:endParaRPr lang="en-US" sz="1800">
              <a:solidFill>
                <a:schemeClr val="bg1"/>
              </a:solidFill>
              <a:latin typeface="Montserrat" panose="00000500000000000000" pitchFamily="2" charset="0"/>
            </a:endParaRPr>
          </a:p>
          <a:p>
            <a:endParaRPr lang="en-GB"/>
          </a:p>
        </p:txBody>
      </p:sp>
      <p:sp>
        <p:nvSpPr>
          <p:cNvPr id="33" name="TextBox 32">
            <a:extLst>
              <a:ext uri="{FF2B5EF4-FFF2-40B4-BE49-F238E27FC236}">
                <a16:creationId xmlns:a16="http://schemas.microsoft.com/office/drawing/2014/main" id="{14F28AD5-15DA-9C2A-24FC-7D3E7B55F049}"/>
              </a:ext>
            </a:extLst>
          </p:cNvPr>
          <p:cNvSpPr txBox="1"/>
          <p:nvPr/>
        </p:nvSpPr>
        <p:spPr>
          <a:xfrm>
            <a:off x="7921545" y="3806192"/>
            <a:ext cx="1933944"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Alleviate constipation. </a:t>
            </a:r>
            <a:endParaRPr lang="en-US" sz="1800">
              <a:solidFill>
                <a:schemeClr val="bg1"/>
              </a:solidFill>
              <a:latin typeface="Montserrat" panose="00000500000000000000" pitchFamily="2" charset="0"/>
            </a:endParaRPr>
          </a:p>
          <a:p>
            <a:endParaRPr lang="en-GB"/>
          </a:p>
        </p:txBody>
      </p:sp>
      <p:sp>
        <p:nvSpPr>
          <p:cNvPr id="43" name="TextBox 42">
            <a:extLst>
              <a:ext uri="{FF2B5EF4-FFF2-40B4-BE49-F238E27FC236}">
                <a16:creationId xmlns:a16="http://schemas.microsoft.com/office/drawing/2014/main" id="{2D7F8069-F6E5-FC82-28F7-AB3BBE3B77AD}"/>
              </a:ext>
            </a:extLst>
          </p:cNvPr>
          <p:cNvSpPr txBox="1"/>
          <p:nvPr/>
        </p:nvSpPr>
        <p:spPr>
          <a:xfrm>
            <a:off x="2361412" y="5719956"/>
            <a:ext cx="2405890"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Treat allergy symptoms.</a:t>
            </a:r>
            <a:endParaRPr lang="en-US" sz="1800">
              <a:solidFill>
                <a:schemeClr val="bg1"/>
              </a:solidFill>
              <a:latin typeface="Montserrat" panose="00000500000000000000" pitchFamily="2" charset="0"/>
            </a:endParaRPr>
          </a:p>
          <a:p>
            <a:endParaRPr lang="en-GB"/>
          </a:p>
        </p:txBody>
      </p:sp>
      <p:sp>
        <p:nvSpPr>
          <p:cNvPr id="53" name="TextBox 52">
            <a:extLst>
              <a:ext uri="{FF2B5EF4-FFF2-40B4-BE49-F238E27FC236}">
                <a16:creationId xmlns:a16="http://schemas.microsoft.com/office/drawing/2014/main" id="{E5F89C5F-77B6-EAB0-3909-F55692D733AC}"/>
              </a:ext>
            </a:extLst>
          </p:cNvPr>
          <p:cNvSpPr txBox="1"/>
          <p:nvPr/>
        </p:nvSpPr>
        <p:spPr>
          <a:xfrm>
            <a:off x="7940774" y="5738706"/>
            <a:ext cx="2648861" cy="646331"/>
          </a:xfrm>
          <a:prstGeom prst="rect">
            <a:avLst/>
          </a:prstGeom>
          <a:noFill/>
        </p:spPr>
        <p:txBody>
          <a:bodyPr wrap="square" rtlCol="0">
            <a:spAutoFit/>
          </a:bodyPr>
          <a:lstStyle/>
          <a:p>
            <a:r>
              <a:rPr lang="en-US" b="0" i="0">
                <a:solidFill>
                  <a:schemeClr val="bg1"/>
                </a:solidFill>
                <a:effectLst/>
                <a:latin typeface="Montserrat" panose="00000500000000000000" pitchFamily="2" charset="0"/>
              </a:rPr>
              <a:t>Rid the body of excess fluid.</a:t>
            </a:r>
            <a:endParaRPr lang="en-GB" sz="2400"/>
          </a:p>
        </p:txBody>
      </p:sp>
      <p:sp>
        <p:nvSpPr>
          <p:cNvPr id="62" name="Arrow: Pentagon 61">
            <a:extLst>
              <a:ext uri="{FF2B5EF4-FFF2-40B4-BE49-F238E27FC236}">
                <a16:creationId xmlns:a16="http://schemas.microsoft.com/office/drawing/2014/main" id="{3F639FA1-0A75-4539-5B2B-9AAE3856D6A2}"/>
              </a:ext>
            </a:extLst>
          </p:cNvPr>
          <p:cNvSpPr/>
          <p:nvPr/>
        </p:nvSpPr>
        <p:spPr>
          <a:xfrm rot="10800000">
            <a:off x="10373192" y="354254"/>
            <a:ext cx="1818807" cy="1298972"/>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F6E9124B-2EF8-D75F-9014-7B33FB051516}"/>
              </a:ext>
            </a:extLst>
          </p:cNvPr>
          <p:cNvSpPr txBox="1"/>
          <p:nvPr/>
        </p:nvSpPr>
        <p:spPr>
          <a:xfrm>
            <a:off x="10835922" y="545523"/>
            <a:ext cx="1350658" cy="923330"/>
          </a:xfrm>
          <a:prstGeom prst="rect">
            <a:avLst/>
          </a:prstGeom>
          <a:noFill/>
        </p:spPr>
        <p:txBody>
          <a:bodyPr wrap="square" lIns="91440" tIns="45720" rIns="91440" bIns="45720" rtlCol="0" anchor="t">
            <a:spAutoFit/>
          </a:bodyPr>
          <a:lstStyle/>
          <a:p>
            <a:pPr algn="ctr"/>
            <a:r>
              <a:rPr lang="en-GB">
                <a:solidFill>
                  <a:schemeClr val="bg1"/>
                </a:solidFill>
              </a:rPr>
              <a:t>Activity 5</a:t>
            </a:r>
          </a:p>
          <a:p>
            <a:pPr algn="ctr"/>
            <a:r>
              <a:rPr lang="en-GB">
                <a:solidFill>
                  <a:schemeClr val="bg1"/>
                </a:solidFill>
              </a:rPr>
              <a:t>Break out </a:t>
            </a:r>
          </a:p>
          <a:p>
            <a:pPr algn="ctr"/>
            <a:r>
              <a:rPr lang="en-GB">
                <a:solidFill>
                  <a:schemeClr val="bg1"/>
                </a:solidFill>
              </a:rPr>
              <a:t>Pairs </a:t>
            </a:r>
          </a:p>
        </p:txBody>
      </p:sp>
      <p:sp>
        <p:nvSpPr>
          <p:cNvPr id="3" name="Rectangle 2">
            <a:extLst>
              <a:ext uri="{FF2B5EF4-FFF2-40B4-BE49-F238E27FC236}">
                <a16:creationId xmlns:a16="http://schemas.microsoft.com/office/drawing/2014/main" id="{C88FCBA1-16BC-6C89-AA71-5E3BBBDE2E8B}"/>
              </a:ext>
            </a:extLst>
          </p:cNvPr>
          <p:cNvSpPr/>
          <p:nvPr/>
        </p:nvSpPr>
        <p:spPr>
          <a:xfrm>
            <a:off x="0" y="-18155"/>
            <a:ext cx="1218658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Amoxicillin Capsules 500mg | Buy Antibiotics Online | Fox Pharma">
            <a:extLst>
              <a:ext uri="{FF2B5EF4-FFF2-40B4-BE49-F238E27FC236}">
                <a16:creationId xmlns:a16="http://schemas.microsoft.com/office/drawing/2014/main" id="{AF79785E-A209-3EEB-A4CF-BD6D8E8BD972}"/>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29100" t="35135" r="29926" b="19424"/>
          <a:stretch/>
        </p:blipFill>
        <p:spPr bwMode="auto">
          <a:xfrm>
            <a:off x="1003749" y="1406457"/>
            <a:ext cx="1246413" cy="1382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umalog® (insulin lispro) injection Family of Insulins">
            <a:extLst>
              <a:ext uri="{FF2B5EF4-FFF2-40B4-BE49-F238E27FC236}">
                <a16:creationId xmlns:a16="http://schemas.microsoft.com/office/drawing/2014/main" id="{8563B47B-8C78-358D-98F9-9E5AA559D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790790">
            <a:off x="762553" y="3500087"/>
            <a:ext cx="1964461" cy="1153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Loratadine 10mg Hayfever &amp; Allergy Relief - 360 Tablets">
            <a:extLst>
              <a:ext uri="{FF2B5EF4-FFF2-40B4-BE49-F238E27FC236}">
                <a16:creationId xmlns:a16="http://schemas.microsoft.com/office/drawing/2014/main" id="{C187F04E-4523-59DB-115E-56E7F79A91C7}"/>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9567" b="82833" l="16550" r="87175">
                        <a14:foregroundMark x1="18500" y1="46667" x2="19100" y2="54500"/>
                        <a14:foregroundMark x1="17500" y1="54300" x2="16575" y2="66500"/>
                        <a14:foregroundMark x1="16575" y1="66500" x2="17700" y2="68367"/>
                        <a14:foregroundMark x1="19350" y1="52700" x2="18825" y2="65433"/>
                        <a14:foregroundMark x1="18825" y1="65433" x2="19750" y2="69067"/>
                        <a14:foregroundMark x1="20150" y1="80900" x2="20750" y2="82133"/>
                        <a14:foregroundMark x1="22025" y1="80533" x2="27175" y2="79833"/>
                        <a14:foregroundMark x1="85375" y1="71300" x2="83700" y2="41067"/>
                        <a14:foregroundMark x1="21625" y1="28000" x2="34800" y2="29667"/>
                        <a14:foregroundMark x1="34800" y1="29667" x2="81000" y2="23600"/>
                        <a14:foregroundMark x1="81000" y1="23600" x2="81775" y2="23733"/>
                        <a14:foregroundMark x1="81700" y1="25333" x2="87125" y2="36800"/>
                        <a14:foregroundMark x1="86725" y1="48433" x2="86850" y2="37867"/>
                        <a14:foregroundMark x1="25300" y1="78133" x2="29575" y2="80367"/>
                        <a14:foregroundMark x1="76025" y1="36800" x2="78300" y2="43467"/>
                        <a14:foregroundMark x1="87175" y1="38233" x2="87125" y2="47900"/>
                        <a14:foregroundMark x1="18300" y1="48967" x2="19350" y2="72000"/>
                        <a14:foregroundMark x1="17825" y1="30033" x2="18550" y2="47633"/>
                        <a14:foregroundMark x1="18350" y1="26133" x2="24550" y2="25700"/>
                        <a14:foregroundMark x1="24550" y1="25700" x2="31275" y2="25767"/>
                        <a14:foregroundMark x1="31275" y1="25767" x2="37550" y2="25333"/>
                        <a14:foregroundMark x1="37550" y1="25333" x2="38850" y2="24633"/>
                        <a14:foregroundMark x1="78650" y1="20633" x2="79650" y2="19567"/>
                        <a14:foregroundMark x1="21750" y1="82833" x2="24175" y2="82133"/>
                      </a14:backgroundRemoval>
                    </a14:imgEffect>
                  </a14:imgLayer>
                </a14:imgProps>
              </a:ext>
              <a:ext uri="{28A0092B-C50C-407E-A947-70E740481C1C}">
                <a14:useLocalDpi xmlns:a14="http://schemas.microsoft.com/office/drawing/2010/main"/>
              </a:ext>
            </a:extLst>
          </a:blip>
          <a:srcRect l="12666" t="19893" r="10613" b="16178"/>
          <a:stretch/>
        </p:blipFill>
        <p:spPr bwMode="auto">
          <a:xfrm>
            <a:off x="728281" y="5349217"/>
            <a:ext cx="1668850" cy="1044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74DCB2-20E0-68E5-ADCD-940CCABE43D7}"/>
              </a:ext>
            </a:extLst>
          </p:cNvPr>
          <p:cNvSpPr>
            <a:spLocks noGrp="1"/>
          </p:cNvSpPr>
          <p:nvPr>
            <p:ph type="title" idx="4294967295"/>
          </p:nvPr>
        </p:nvSpPr>
        <p:spPr>
          <a:xfrm>
            <a:off x="1676400" y="-244475"/>
            <a:ext cx="10515600" cy="1325563"/>
          </a:xfrm>
        </p:spPr>
        <p:txBody>
          <a:bodyPr>
            <a:normAutofit/>
          </a:bodyPr>
          <a:lstStyle/>
          <a:p>
            <a:r>
              <a:rPr lang="en-GB" sz="3600" b="1" dirty="0"/>
              <a:t>Types of medication ( Right Medication) </a:t>
            </a:r>
          </a:p>
        </p:txBody>
      </p:sp>
      <p:pic>
        <p:nvPicPr>
          <p:cNvPr id="6152" name="Picture 8" descr="Vit K Agonists / Anticoagulants (သွေးကျဲဆေး) | Dr Myanmar | Myanmar Medical  Website">
            <a:extLst>
              <a:ext uri="{FF2B5EF4-FFF2-40B4-BE49-F238E27FC236}">
                <a16:creationId xmlns:a16="http://schemas.microsoft.com/office/drawing/2014/main" id="{518E6248-61B9-7C91-6561-207D0178510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8588" y="868094"/>
            <a:ext cx="2802468" cy="1864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Laxido Orange - Laxido">
            <a:extLst>
              <a:ext uri="{FF2B5EF4-FFF2-40B4-BE49-F238E27FC236}">
                <a16:creationId xmlns:a16="http://schemas.microsoft.com/office/drawing/2014/main" id="{9CF73BED-9829-FBF3-CCB4-E2F3A2EC825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59630" y="3268577"/>
            <a:ext cx="1724921" cy="175491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What Are Diuretics? Types, Uses, Risks And Side Effects Of This Water Pill">
            <a:extLst>
              <a:ext uri="{FF2B5EF4-FFF2-40B4-BE49-F238E27FC236}">
                <a16:creationId xmlns:a16="http://schemas.microsoft.com/office/drawing/2014/main" id="{C0489C47-7BA4-DF9E-28BA-064D60B0C4E6}"/>
              </a:ext>
            </a:extLst>
          </p:cNvPr>
          <p:cNvPicPr>
            <a:picLocks noChangeAspect="1" noChangeArrowheads="1"/>
          </p:cNvPicPr>
          <p:nvPr/>
        </p:nvPicPr>
        <p:blipFill>
          <a:blip r:embed="rId10" cstate="email">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802099">
            <a:off x="6141742" y="5337581"/>
            <a:ext cx="1997642" cy="1001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7840DB7-B70B-6824-8F4D-F2DA71C36624}"/>
              </a:ext>
            </a:extLst>
          </p:cNvPr>
          <p:cNvSpPr txBox="1"/>
          <p:nvPr/>
        </p:nvSpPr>
        <p:spPr>
          <a:xfrm>
            <a:off x="3125412" y="2030015"/>
            <a:ext cx="2829581" cy="3693319"/>
          </a:xfrm>
          <a:prstGeom prst="rect">
            <a:avLst/>
          </a:prstGeom>
          <a:noFill/>
        </p:spPr>
        <p:txBody>
          <a:bodyPr wrap="square" rtlCol="0">
            <a:spAutoFit/>
          </a:bodyPr>
          <a:lstStyle/>
          <a:p>
            <a:r>
              <a:rPr lang="en-GB" b="1"/>
              <a:t>1. Improves Safety</a:t>
            </a:r>
          </a:p>
          <a:p>
            <a:endParaRPr lang="en-GB" b="1"/>
          </a:p>
          <a:p>
            <a:r>
              <a:rPr lang="en-GB" b="1"/>
              <a:t>2. Supports Person-Centred Care</a:t>
            </a:r>
          </a:p>
          <a:p>
            <a:endParaRPr lang="en-GB" b="1"/>
          </a:p>
          <a:p>
            <a:r>
              <a:rPr lang="en-GB" b="1"/>
              <a:t>3. Builds Confidence</a:t>
            </a:r>
          </a:p>
          <a:p>
            <a:endParaRPr lang="en-GB" b="1"/>
          </a:p>
          <a:p>
            <a:r>
              <a:rPr lang="en-GB" b="1"/>
              <a:t>4. Aids Monitoring</a:t>
            </a:r>
          </a:p>
          <a:p>
            <a:endParaRPr lang="en-GB" b="1"/>
          </a:p>
          <a:p>
            <a:r>
              <a:rPr lang="en-GB" b="1"/>
              <a:t>5. Helps in Emergencies</a:t>
            </a:r>
          </a:p>
          <a:p>
            <a:endParaRPr lang="en-GB" b="1"/>
          </a:p>
          <a:p>
            <a:endParaRPr lang="en-GB" b="1"/>
          </a:p>
          <a:p>
            <a:endParaRPr lang="en-GB"/>
          </a:p>
        </p:txBody>
      </p:sp>
      <p:pic>
        <p:nvPicPr>
          <p:cNvPr id="65" name="Picture 2" descr="Senior Woman At Home Using Walking Stick Greeting Female Nurse Or Care Worker In Uniform At Door Home Caregiver Stock Photo">
            <a:extLst>
              <a:ext uri="{FF2B5EF4-FFF2-40B4-BE49-F238E27FC236}">
                <a16:creationId xmlns:a16="http://schemas.microsoft.com/office/drawing/2014/main" id="{A4A8BE09-4794-11B3-5082-D3B389E475A6}"/>
              </a:ext>
            </a:extLst>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rcRect l="3914" t="10435" r="39690" b="36522"/>
          <a:stretch>
            <a:fillRect/>
          </a:stretch>
        </p:blipFill>
        <p:spPr bwMode="auto">
          <a:xfrm flipH="1">
            <a:off x="8910674" y="1874328"/>
            <a:ext cx="3482389" cy="4914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39D2416-1E65-676C-2D31-B9FD6153EA17}"/>
              </a:ext>
            </a:extLst>
          </p:cNvPr>
          <p:cNvSpPr txBox="1"/>
          <p:nvPr/>
        </p:nvSpPr>
        <p:spPr>
          <a:xfrm>
            <a:off x="1523251" y="606399"/>
            <a:ext cx="9218037" cy="646331"/>
          </a:xfrm>
          <a:prstGeom prst="rect">
            <a:avLst/>
          </a:prstGeom>
          <a:noFill/>
        </p:spPr>
        <p:txBody>
          <a:bodyPr wrap="square" rtlCol="0">
            <a:spAutoFit/>
          </a:bodyPr>
          <a:lstStyle/>
          <a:p>
            <a:pPr algn="ctr"/>
            <a:r>
              <a:rPr lang="en-GB" dirty="0"/>
              <a:t>Why do you think it might be important to cover this in medication training going forward?</a:t>
            </a:r>
          </a:p>
          <a:p>
            <a:endParaRPr lang="en-GB" dirty="0"/>
          </a:p>
        </p:txBody>
      </p:sp>
    </p:spTree>
    <p:extLst>
      <p:ext uri="{BB962C8B-B14F-4D97-AF65-F5344CB8AC3E}">
        <p14:creationId xmlns:p14="http://schemas.microsoft.com/office/powerpoint/2010/main" val="13199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61">
                                            <p:txEl>
                                              <p:pRg st="0" end="0"/>
                                            </p:txEl>
                                          </p:spTgt>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61">
                                            <p:txEl>
                                              <p:pRg st="2" end="2"/>
                                            </p:txEl>
                                          </p:spTgt>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61">
                                            <p:txEl>
                                              <p:pRg st="4" end="4"/>
                                            </p:txEl>
                                          </p:spTgt>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61">
                                            <p:txEl>
                                              <p:pRg st="6" end="6"/>
                                            </p:txEl>
                                          </p:spTgt>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61">
                                            <p:txEl>
                                              <p:pRg st="8" end="8"/>
                                            </p:txEl>
                                          </p:spTgt>
                                        </p:tgtEl>
                                        <p:attrNameLst>
                                          <p:attrName>style.visibility</p:attrName>
                                        </p:attrNameLst>
                                      </p:cBhvr>
                                      <p:to>
                                        <p:strVal val="hidden"/>
                                      </p:to>
                                    </p:set>
                                  </p:childTnLst>
                                </p:cTn>
                              </p:par>
                              <p:par>
                                <p:cTn id="39" presetID="2" presetClass="exit" presetSubtype="4" fill="hold" grpId="0" nodeType="withEffect">
                                  <p:stCondLst>
                                    <p:cond delay="0"/>
                                  </p:stCondLst>
                                  <p:childTnLst>
                                    <p:anim calcmode="lin" valueType="num">
                                      <p:cBhvr additive="base">
                                        <p:cTn id="40" dur="500"/>
                                        <p:tgtEl>
                                          <p:spTgt spid="61"/>
                                        </p:tgtEl>
                                        <p:attrNameLst>
                                          <p:attrName>ppt_x</p:attrName>
                                        </p:attrNameLst>
                                      </p:cBhvr>
                                      <p:tavLst>
                                        <p:tav tm="0">
                                          <p:val>
                                            <p:strVal val="ppt_x"/>
                                          </p:val>
                                        </p:tav>
                                        <p:tav tm="100000">
                                          <p:val>
                                            <p:strVal val="ppt_x"/>
                                          </p:val>
                                        </p:tav>
                                      </p:tavLst>
                                    </p:anim>
                                    <p:anim calcmode="lin" valueType="num">
                                      <p:cBhvr additive="base">
                                        <p:cTn id="41" dur="500"/>
                                        <p:tgtEl>
                                          <p:spTgt spid="61"/>
                                        </p:tgtEl>
                                        <p:attrNameLst>
                                          <p:attrName>ppt_y</p:attrName>
                                        </p:attrNameLst>
                                      </p:cBhvr>
                                      <p:tavLst>
                                        <p:tav tm="0">
                                          <p:val>
                                            <p:strVal val="ppt_y"/>
                                          </p:val>
                                        </p:tav>
                                        <p:tav tm="100000">
                                          <p:val>
                                            <p:strVal val="1+ppt_h/2"/>
                                          </p:val>
                                        </p:tav>
                                      </p:tavLst>
                                    </p:anim>
                                    <p:set>
                                      <p:cBhvr>
                                        <p:cTn id="42" dur="1" fill="hold">
                                          <p:stCondLst>
                                            <p:cond delay="499"/>
                                          </p:stCondLst>
                                        </p:cTn>
                                        <p:tgtEl>
                                          <p:spTgt spid="61"/>
                                        </p:tgtEl>
                                        <p:attrNameLst>
                                          <p:attrName>style.visibility</p:attrName>
                                        </p:attrNameLst>
                                      </p:cBhvr>
                                      <p:to>
                                        <p:strVal val="hidden"/>
                                      </p:to>
                                    </p:set>
                                  </p:childTnLst>
                                </p:cTn>
                              </p:par>
                              <p:par>
                                <p:cTn id="43" presetID="2" presetClass="exit" presetSubtype="4" fill="hold" grpId="0" nodeType="withEffect">
                                  <p:stCondLst>
                                    <p:cond delay="0"/>
                                  </p:stCondLst>
                                  <p:childTnLst>
                                    <p:anim calcmode="lin" valueType="num">
                                      <p:cBhvr additive="base">
                                        <p:cTn id="44" dur="500"/>
                                        <p:tgtEl>
                                          <p:spTgt spid="3"/>
                                        </p:tgtEl>
                                        <p:attrNameLst>
                                          <p:attrName>ppt_x</p:attrName>
                                        </p:attrNameLst>
                                      </p:cBhvr>
                                      <p:tavLst>
                                        <p:tav tm="0">
                                          <p:val>
                                            <p:strVal val="ppt_x"/>
                                          </p:val>
                                        </p:tav>
                                        <p:tav tm="100000">
                                          <p:val>
                                            <p:strVal val="ppt_x"/>
                                          </p:val>
                                        </p:tav>
                                      </p:tavLst>
                                    </p:anim>
                                    <p:anim calcmode="lin" valueType="num">
                                      <p:cBhvr additive="base">
                                        <p:cTn id="45" dur="500"/>
                                        <p:tgtEl>
                                          <p:spTgt spid="3"/>
                                        </p:tgtEl>
                                        <p:attrNameLst>
                                          <p:attrName>ppt_y</p:attrName>
                                        </p:attrNameLst>
                                      </p:cBhvr>
                                      <p:tavLst>
                                        <p:tav tm="0">
                                          <p:val>
                                            <p:strVal val="ppt_y"/>
                                          </p:val>
                                        </p:tav>
                                        <p:tav tm="100000">
                                          <p:val>
                                            <p:strVal val="1+ppt_h/2"/>
                                          </p:val>
                                        </p:tav>
                                      </p:tavLst>
                                    </p:anim>
                                    <p:set>
                                      <p:cBhvr>
                                        <p:cTn id="46" dur="1" fill="hold">
                                          <p:stCondLst>
                                            <p:cond delay="499"/>
                                          </p:stCondLst>
                                        </p:cTn>
                                        <p:tgtEl>
                                          <p:spTgt spid="3"/>
                                        </p:tgtEl>
                                        <p:attrNameLst>
                                          <p:attrName>style.visibility</p:attrName>
                                        </p:attrNameLst>
                                      </p:cBhvr>
                                      <p:to>
                                        <p:strVal val="hidden"/>
                                      </p:to>
                                    </p:set>
                                  </p:childTnLst>
                                </p:cTn>
                              </p:par>
                              <p:par>
                                <p:cTn id="47" presetID="2" presetClass="exit" presetSubtype="4" fill="hold" nodeType="withEffect">
                                  <p:stCondLst>
                                    <p:cond delay="0"/>
                                  </p:stCondLst>
                                  <p:childTnLst>
                                    <p:anim calcmode="lin" valueType="num">
                                      <p:cBhvr additive="base">
                                        <p:cTn id="48" dur="500"/>
                                        <p:tgtEl>
                                          <p:spTgt spid="65"/>
                                        </p:tgtEl>
                                        <p:attrNameLst>
                                          <p:attrName>ppt_x</p:attrName>
                                        </p:attrNameLst>
                                      </p:cBhvr>
                                      <p:tavLst>
                                        <p:tav tm="0">
                                          <p:val>
                                            <p:strVal val="ppt_x"/>
                                          </p:val>
                                        </p:tav>
                                        <p:tav tm="100000">
                                          <p:val>
                                            <p:strVal val="ppt_x"/>
                                          </p:val>
                                        </p:tav>
                                      </p:tavLst>
                                    </p:anim>
                                    <p:anim calcmode="lin" valueType="num">
                                      <p:cBhvr additive="base">
                                        <p:cTn id="49" dur="500"/>
                                        <p:tgtEl>
                                          <p:spTgt spid="65"/>
                                        </p:tgtEl>
                                        <p:attrNameLst>
                                          <p:attrName>ppt_y</p:attrName>
                                        </p:attrNameLst>
                                      </p:cBhvr>
                                      <p:tavLst>
                                        <p:tav tm="0">
                                          <p:val>
                                            <p:strVal val="ppt_y"/>
                                          </p:val>
                                        </p:tav>
                                        <p:tav tm="100000">
                                          <p:val>
                                            <p:strVal val="1+ppt_h/2"/>
                                          </p:val>
                                        </p:tav>
                                      </p:tavLst>
                                    </p:anim>
                                    <p:set>
                                      <p:cBhvr>
                                        <p:cTn id="50" dur="1" fill="hold">
                                          <p:stCondLst>
                                            <p:cond delay="499"/>
                                          </p:stCondLst>
                                        </p:cTn>
                                        <p:tgtEl>
                                          <p:spTgt spid="65"/>
                                        </p:tgtEl>
                                        <p:attrNameLst>
                                          <p:attrName>style.visibility</p:attrName>
                                        </p:attrNameLst>
                                      </p:cBhvr>
                                      <p:to>
                                        <p:strVal val="hidden"/>
                                      </p:to>
                                    </p:set>
                                  </p:childTnLst>
                                </p:cTn>
                              </p:par>
                              <p:par>
                                <p:cTn id="51" presetID="2" presetClass="exit" presetSubtype="4" fill="hold" grpId="0" nodeType="withEffect">
                                  <p:stCondLst>
                                    <p:cond delay="0"/>
                                  </p:stCondLst>
                                  <p:childTnLst>
                                    <p:anim calcmode="lin" valueType="num">
                                      <p:cBhvr additive="base">
                                        <p:cTn id="52" dur="500"/>
                                        <p:tgtEl>
                                          <p:spTgt spid="66"/>
                                        </p:tgtEl>
                                        <p:attrNameLst>
                                          <p:attrName>ppt_x</p:attrName>
                                        </p:attrNameLst>
                                      </p:cBhvr>
                                      <p:tavLst>
                                        <p:tav tm="0">
                                          <p:val>
                                            <p:strVal val="ppt_x"/>
                                          </p:val>
                                        </p:tav>
                                        <p:tav tm="100000">
                                          <p:val>
                                            <p:strVal val="ppt_x"/>
                                          </p:val>
                                        </p:tav>
                                      </p:tavLst>
                                    </p:anim>
                                    <p:anim calcmode="lin" valueType="num">
                                      <p:cBhvr additive="base">
                                        <p:cTn id="53" dur="500"/>
                                        <p:tgtEl>
                                          <p:spTgt spid="66"/>
                                        </p:tgtEl>
                                        <p:attrNameLst>
                                          <p:attrName>ppt_y</p:attrName>
                                        </p:attrNameLst>
                                      </p:cBhvr>
                                      <p:tavLst>
                                        <p:tav tm="0">
                                          <p:val>
                                            <p:strVal val="ppt_y"/>
                                          </p:val>
                                        </p:tav>
                                        <p:tav tm="100000">
                                          <p:val>
                                            <p:strVal val="1+ppt_h/2"/>
                                          </p:val>
                                        </p:tav>
                                      </p:tavLst>
                                    </p:anim>
                                    <p:set>
                                      <p:cBhvr>
                                        <p:cTn id="54" dur="1" fill="hold">
                                          <p:stCondLst>
                                            <p:cond delay="499"/>
                                          </p:stCondLst>
                                        </p:cTn>
                                        <p:tgtEl>
                                          <p:spTgt spid="6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3" grpId="0"/>
      <p:bldP spid="33" grpId="0"/>
      <p:bldP spid="43" grpId="0"/>
      <p:bldP spid="53" grpId="0"/>
      <p:bldP spid="3" grpId="0" animBg="1"/>
      <p:bldP spid="61" grpId="0"/>
      <p:bldP spid="61" grpId="1"/>
      <p:bldP spid="61" grpId="2" uiExpand="1" build="allAtOnce"/>
      <p:bldP spid="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472CB-BA35-3AC7-8ECF-D85183DAA66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3A020AC-66D3-576F-F7B7-D771FDDFD74B}"/>
              </a:ext>
            </a:extLst>
          </p:cNvPr>
          <p:cNvGrpSpPr/>
          <p:nvPr/>
        </p:nvGrpSpPr>
        <p:grpSpPr>
          <a:xfrm>
            <a:off x="867661" y="1343818"/>
            <a:ext cx="4772452" cy="1493751"/>
            <a:chOff x="-498770" y="1442461"/>
            <a:chExt cx="4772452" cy="1493751"/>
          </a:xfrm>
          <a:effectLst>
            <a:outerShdw blurRad="50800" dist="38100" algn="l" rotWithShape="0">
              <a:prstClr val="black">
                <a:alpha val="40000"/>
              </a:prstClr>
            </a:outerShdw>
          </a:effectLst>
        </p:grpSpPr>
        <p:grpSp>
          <p:nvGrpSpPr>
            <p:cNvPr id="51" name="Group 50">
              <a:extLst>
                <a:ext uri="{FF2B5EF4-FFF2-40B4-BE49-F238E27FC236}">
                  <a16:creationId xmlns:a16="http://schemas.microsoft.com/office/drawing/2014/main" id="{E6FDDD3C-324D-585D-F622-D701A811888F}"/>
                </a:ext>
              </a:extLst>
            </p:cNvPr>
            <p:cNvGrpSpPr/>
            <p:nvPr/>
          </p:nvGrpSpPr>
          <p:grpSpPr>
            <a:xfrm>
              <a:off x="-498770" y="1442461"/>
              <a:ext cx="4772452" cy="1493751"/>
              <a:chOff x="1211277" y="1786845"/>
              <a:chExt cx="4772452" cy="1493751"/>
            </a:xfrm>
          </p:grpSpPr>
          <p:sp>
            <p:nvSpPr>
              <p:cNvPr id="54" name="Freeform: Shape 53">
                <a:extLst>
                  <a:ext uri="{FF2B5EF4-FFF2-40B4-BE49-F238E27FC236}">
                    <a16:creationId xmlns:a16="http://schemas.microsoft.com/office/drawing/2014/main" id="{4077813F-A448-709C-3A4C-A7B04D3DD70E}"/>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5" name="Freeform: Shape 54">
                <a:extLst>
                  <a:ext uri="{FF2B5EF4-FFF2-40B4-BE49-F238E27FC236}">
                    <a16:creationId xmlns:a16="http://schemas.microsoft.com/office/drawing/2014/main" id="{7E26C59A-3FAA-406A-C3CC-EA77B78928F6}"/>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6" name="Freeform: Shape 55">
                <a:extLst>
                  <a:ext uri="{FF2B5EF4-FFF2-40B4-BE49-F238E27FC236}">
                    <a16:creationId xmlns:a16="http://schemas.microsoft.com/office/drawing/2014/main" id="{27E8268D-F81E-BFA7-FB9F-35D0B3C1F6ED}"/>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57" name="Freeform: Shape 56">
                <a:extLst>
                  <a:ext uri="{FF2B5EF4-FFF2-40B4-BE49-F238E27FC236}">
                    <a16:creationId xmlns:a16="http://schemas.microsoft.com/office/drawing/2014/main" id="{6C0ADA7E-C744-5A4B-6B88-2C3A02363CB0}"/>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8" name="Freeform: Shape 57">
                <a:extLst>
                  <a:ext uri="{FF2B5EF4-FFF2-40B4-BE49-F238E27FC236}">
                    <a16:creationId xmlns:a16="http://schemas.microsoft.com/office/drawing/2014/main" id="{B1386110-D5E8-62A5-4647-0D7382236D6C}"/>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59" name="Freeform: Shape 58">
                <a:extLst>
                  <a:ext uri="{FF2B5EF4-FFF2-40B4-BE49-F238E27FC236}">
                    <a16:creationId xmlns:a16="http://schemas.microsoft.com/office/drawing/2014/main" id="{BB7D30A1-FC5D-E828-FA75-F434972F97AC}"/>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sp>
            <p:nvSpPr>
              <p:cNvPr id="60" name="Freeform: Shape 59">
                <a:extLst>
                  <a:ext uri="{FF2B5EF4-FFF2-40B4-BE49-F238E27FC236}">
                    <a16:creationId xmlns:a16="http://schemas.microsoft.com/office/drawing/2014/main" id="{667207F3-1AE9-B06D-B384-CA87C3A86B00}"/>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a:effectLst>
                <a:outerShdw blurRad="57785" dist="33020" dir="3180000" algn="ctr">
                  <a:srgbClr val="000000">
                    <a:alpha val="30000"/>
                  </a:srgbClr>
                </a:outerShdw>
              </a:effectLst>
            </p:spPr>
            <p:txBody>
              <a:bodyPr rtlCol="0" anchor="ctr"/>
              <a:lstStyle/>
              <a:p>
                <a:endParaRPr lang="en-US"/>
              </a:p>
            </p:txBody>
          </p:sp>
        </p:grpSp>
        <p:sp>
          <p:nvSpPr>
            <p:cNvPr id="52" name="TextBox 51">
              <a:extLst>
                <a:ext uri="{FF2B5EF4-FFF2-40B4-BE49-F238E27FC236}">
                  <a16:creationId xmlns:a16="http://schemas.microsoft.com/office/drawing/2014/main" id="{3FAA830E-2E51-0E89-C779-90FB682FF9FC}"/>
                </a:ext>
              </a:extLst>
            </p:cNvPr>
            <p:cNvSpPr txBox="1"/>
            <p:nvPr/>
          </p:nvSpPr>
          <p:spPr>
            <a:xfrm>
              <a:off x="976741" y="1533476"/>
              <a:ext cx="2383972" cy="400110"/>
            </a:xfrm>
            <a:prstGeom prst="rect">
              <a:avLst/>
            </a:prstGeom>
            <a:noFill/>
            <a:ln>
              <a:noFill/>
            </a:ln>
            <a:effectLst>
              <a:outerShdw blurRad="57785" dist="33020" dir="3180000" algn="ctr">
                <a:srgbClr val="000000">
                  <a:alpha val="30000"/>
                </a:srgbClr>
              </a:outerShdw>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Antidepressants</a:t>
              </a:r>
            </a:p>
          </p:txBody>
        </p:sp>
      </p:grpSp>
      <p:grpSp>
        <p:nvGrpSpPr>
          <p:cNvPr id="7" name="Group 6">
            <a:extLst>
              <a:ext uri="{FF2B5EF4-FFF2-40B4-BE49-F238E27FC236}">
                <a16:creationId xmlns:a16="http://schemas.microsoft.com/office/drawing/2014/main" id="{F0049A88-E111-DFD9-A37E-394B15494A57}"/>
              </a:ext>
            </a:extLst>
          </p:cNvPr>
          <p:cNvGrpSpPr/>
          <p:nvPr/>
        </p:nvGrpSpPr>
        <p:grpSpPr>
          <a:xfrm>
            <a:off x="6381204" y="1343818"/>
            <a:ext cx="5069703" cy="1493751"/>
            <a:chOff x="0" y="3896695"/>
            <a:chExt cx="4772452" cy="1493751"/>
          </a:xfrm>
          <a:effectLst>
            <a:outerShdw blurRad="50800" dist="38100" algn="l" rotWithShape="0">
              <a:prstClr val="black">
                <a:alpha val="40000"/>
              </a:prstClr>
            </a:outerShdw>
          </a:effectLst>
        </p:grpSpPr>
        <p:grpSp>
          <p:nvGrpSpPr>
            <p:cNvPr id="41" name="Group 40">
              <a:extLst>
                <a:ext uri="{FF2B5EF4-FFF2-40B4-BE49-F238E27FC236}">
                  <a16:creationId xmlns:a16="http://schemas.microsoft.com/office/drawing/2014/main" id="{06589DB5-8EE1-7547-AF9C-3C0B82E7BA2B}"/>
                </a:ext>
              </a:extLst>
            </p:cNvPr>
            <p:cNvGrpSpPr/>
            <p:nvPr/>
          </p:nvGrpSpPr>
          <p:grpSpPr>
            <a:xfrm>
              <a:off x="0" y="3896695"/>
              <a:ext cx="4772452" cy="1493751"/>
              <a:chOff x="1211277" y="1786845"/>
              <a:chExt cx="4772452" cy="1493751"/>
            </a:xfrm>
          </p:grpSpPr>
          <p:sp>
            <p:nvSpPr>
              <p:cNvPr id="44" name="Freeform: Shape 43">
                <a:extLst>
                  <a:ext uri="{FF2B5EF4-FFF2-40B4-BE49-F238E27FC236}">
                    <a16:creationId xmlns:a16="http://schemas.microsoft.com/office/drawing/2014/main" id="{D1060B3E-E08D-B474-8CDC-59A988BFCF00}"/>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0E56233-A904-B905-BB2B-626DDB897941}"/>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30122E0-EFE6-7C24-6381-ABEC7A4B519E}"/>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47" name="Freeform: Shape 46">
                <a:extLst>
                  <a:ext uri="{FF2B5EF4-FFF2-40B4-BE49-F238E27FC236}">
                    <a16:creationId xmlns:a16="http://schemas.microsoft.com/office/drawing/2014/main" id="{0B522F64-D8CE-C8D1-1DE5-CC147CAEACF7}"/>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BA1DAF2-BF1D-1225-7C09-2F6E45C236E4}"/>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55811A-1978-10AF-E9DA-564E1B09D8B3}"/>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866C860-EDB8-2F67-A0F8-533A926B80D2}"/>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45AE0D3A-0A9E-90D1-C1BA-1F5443C981F5}"/>
                </a:ext>
              </a:extLst>
            </p:cNvPr>
            <p:cNvSpPr txBox="1"/>
            <p:nvPr/>
          </p:nvSpPr>
          <p:spPr>
            <a:xfrm>
              <a:off x="1428200" y="3982288"/>
              <a:ext cx="2985455"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 - inflammatory</a:t>
              </a:r>
            </a:p>
          </p:txBody>
        </p:sp>
      </p:grpSp>
      <p:grpSp>
        <p:nvGrpSpPr>
          <p:cNvPr id="8" name="Group 7">
            <a:extLst>
              <a:ext uri="{FF2B5EF4-FFF2-40B4-BE49-F238E27FC236}">
                <a16:creationId xmlns:a16="http://schemas.microsoft.com/office/drawing/2014/main" id="{DEA2DD27-E671-DAF3-8239-561BAF7A35A9}"/>
              </a:ext>
            </a:extLst>
          </p:cNvPr>
          <p:cNvGrpSpPr/>
          <p:nvPr/>
        </p:nvGrpSpPr>
        <p:grpSpPr>
          <a:xfrm>
            <a:off x="930049" y="3365049"/>
            <a:ext cx="4771514" cy="1493751"/>
            <a:chOff x="3962329" y="4476173"/>
            <a:chExt cx="4771514" cy="1493751"/>
          </a:xfrm>
          <a:effectLst>
            <a:outerShdw blurRad="50800" dist="38100" algn="l" rotWithShape="0">
              <a:prstClr val="black">
                <a:alpha val="40000"/>
              </a:prstClr>
            </a:outerShdw>
          </a:effectLst>
        </p:grpSpPr>
        <p:grpSp>
          <p:nvGrpSpPr>
            <p:cNvPr id="31" name="Group 30">
              <a:extLst>
                <a:ext uri="{FF2B5EF4-FFF2-40B4-BE49-F238E27FC236}">
                  <a16:creationId xmlns:a16="http://schemas.microsoft.com/office/drawing/2014/main" id="{81A24C93-7842-42F9-1E59-226DE1B9710F}"/>
                </a:ext>
              </a:extLst>
            </p:cNvPr>
            <p:cNvGrpSpPr/>
            <p:nvPr/>
          </p:nvGrpSpPr>
          <p:grpSpPr>
            <a:xfrm>
              <a:off x="3962329" y="4476173"/>
              <a:ext cx="4771514" cy="1493751"/>
              <a:chOff x="3962329" y="4476173"/>
              <a:chExt cx="4771514" cy="1493751"/>
            </a:xfrm>
          </p:grpSpPr>
          <p:sp>
            <p:nvSpPr>
              <p:cNvPr id="34" name="Freeform: Shape 33">
                <a:extLst>
                  <a:ext uri="{FF2B5EF4-FFF2-40B4-BE49-F238E27FC236}">
                    <a16:creationId xmlns:a16="http://schemas.microsoft.com/office/drawing/2014/main" id="{957229DC-557D-ED7E-8410-B20D5AEE2C59}"/>
                  </a:ext>
                </a:extLst>
              </p:cNvPr>
              <p:cNvSpPr/>
              <p:nvPr/>
            </p:nvSpPr>
            <p:spPr>
              <a:xfrm>
                <a:off x="7744337" y="4579819"/>
                <a:ext cx="989506" cy="541819"/>
              </a:xfrm>
              <a:custGeom>
                <a:avLst/>
                <a:gdLst>
                  <a:gd name="connsiteX0" fmla="*/ 552834 w 989506"/>
                  <a:gd name="connsiteY0" fmla="*/ -35 h 541819"/>
                  <a:gd name="connsiteX1" fmla="*/ 968021 w 989506"/>
                  <a:gd name="connsiteY1" fmla="*/ 416306 h 541819"/>
                  <a:gd name="connsiteX2" fmla="*/ 967767 w 989506"/>
                  <a:gd name="connsiteY2" fmla="*/ 520357 h 541819"/>
                  <a:gd name="connsiteX3" fmla="*/ 915891 w 989506"/>
                  <a:gd name="connsiteY3" fmla="*/ 541785 h 541819"/>
                  <a:gd name="connsiteX4" fmla="*/ -58 w 989506"/>
                  <a:gd name="connsiteY4" fmla="*/ 541785 h 541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506" h="541819">
                    <a:moveTo>
                      <a:pt x="552834" y="-35"/>
                    </a:moveTo>
                    <a:lnTo>
                      <a:pt x="968021" y="416306"/>
                    </a:lnTo>
                    <a:cubicBezTo>
                      <a:pt x="996692" y="445115"/>
                      <a:pt x="996576" y="491708"/>
                      <a:pt x="967767" y="520357"/>
                    </a:cubicBezTo>
                    <a:cubicBezTo>
                      <a:pt x="953973" y="534081"/>
                      <a:pt x="935336" y="541785"/>
                      <a:pt x="915891" y="541785"/>
                    </a:cubicBezTo>
                    <a:lnTo>
                      <a:pt x="-58" y="541785"/>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68C5733-D50D-FB49-8D9A-963B3D2035C1}"/>
                  </a:ext>
                </a:extLst>
              </p:cNvPr>
              <p:cNvSpPr/>
              <p:nvPr/>
            </p:nvSpPr>
            <p:spPr>
              <a:xfrm>
                <a:off x="4709505" y="4579819"/>
                <a:ext cx="3587942" cy="1175012"/>
              </a:xfrm>
              <a:custGeom>
                <a:avLst/>
                <a:gdLst>
                  <a:gd name="connsiteX0" fmla="*/ 2602013 w 2602070"/>
                  <a:gd name="connsiteY0" fmla="*/ -35 h 905800"/>
                  <a:gd name="connsiteX1" fmla="*/ -58 w 2602070"/>
                  <a:gd name="connsiteY1" fmla="*/ -35 h 905800"/>
                  <a:gd name="connsiteX2" fmla="*/ -58 w 2602070"/>
                  <a:gd name="connsiteY2" fmla="*/ 905766 h 905800"/>
                  <a:gd name="connsiteX3" fmla="*/ 1922259 w 2602070"/>
                  <a:gd name="connsiteY3" fmla="*/ 905766 h 905800"/>
                  <a:gd name="connsiteX4" fmla="*/ 2185211 w 2602070"/>
                  <a:gd name="connsiteY4" fmla="*/ 750762 h 90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2070" h="905800">
                    <a:moveTo>
                      <a:pt x="2602013" y="-35"/>
                    </a:moveTo>
                    <a:lnTo>
                      <a:pt x="-58" y="-35"/>
                    </a:lnTo>
                    <a:lnTo>
                      <a:pt x="-58" y="905766"/>
                    </a:lnTo>
                    <a:lnTo>
                      <a:pt x="1922259" y="905766"/>
                    </a:lnTo>
                    <a:cubicBezTo>
                      <a:pt x="2031615" y="905904"/>
                      <a:pt x="2132390" y="846509"/>
                      <a:pt x="2185211" y="750762"/>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1850E4F-3A1E-02FB-4A97-FD2B20DE5B70}"/>
                  </a:ext>
                </a:extLst>
              </p:cNvPr>
              <p:cNvSpPr/>
              <p:nvPr/>
            </p:nvSpPr>
            <p:spPr>
              <a:xfrm rot="18561001">
                <a:off x="3962329" y="4476173"/>
                <a:ext cx="1493751" cy="1493751"/>
              </a:xfrm>
              <a:custGeom>
                <a:avLst/>
                <a:gdLst>
                  <a:gd name="connsiteX0" fmla="*/ 1493694 w 1493751"/>
                  <a:gd name="connsiteY0" fmla="*/ 746841 h 1493751"/>
                  <a:gd name="connsiteX1" fmla="*/ 746818 w 1493751"/>
                  <a:gd name="connsiteY1" fmla="*/ 1493717 h 1493751"/>
                  <a:gd name="connsiteX2" fmla="*/ -58 w 1493751"/>
                  <a:gd name="connsiteY2" fmla="*/ 746841 h 1493751"/>
                  <a:gd name="connsiteX3" fmla="*/ 746818 w 1493751"/>
                  <a:gd name="connsiteY3" fmla="*/ -35 h 1493751"/>
                  <a:gd name="connsiteX4" fmla="*/ 1493694 w 1493751"/>
                  <a:gd name="connsiteY4" fmla="*/ 746841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694" y="746841"/>
                    </a:moveTo>
                    <a:cubicBezTo>
                      <a:pt x="1493694" y="1159329"/>
                      <a:pt x="1159306" y="1493717"/>
                      <a:pt x="746818" y="1493717"/>
                    </a:cubicBezTo>
                    <a:cubicBezTo>
                      <a:pt x="334330" y="1493717"/>
                      <a:pt x="-58" y="1159329"/>
                      <a:pt x="-58" y="746841"/>
                    </a:cubicBezTo>
                    <a:cubicBezTo>
                      <a:pt x="-58" y="334353"/>
                      <a:pt x="334330" y="-35"/>
                      <a:pt x="746818" y="-35"/>
                    </a:cubicBezTo>
                    <a:cubicBezTo>
                      <a:pt x="1159306" y="-35"/>
                      <a:pt x="1493694" y="334353"/>
                      <a:pt x="1493694" y="746841"/>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37" name="Freeform: Shape 36">
                <a:extLst>
                  <a:ext uri="{FF2B5EF4-FFF2-40B4-BE49-F238E27FC236}">
                    <a16:creationId xmlns:a16="http://schemas.microsoft.com/office/drawing/2014/main" id="{36A78678-2643-BFAB-B7C4-EB3B1EFC11E5}"/>
                  </a:ext>
                </a:extLst>
              </p:cNvPr>
              <p:cNvSpPr/>
              <p:nvPr/>
            </p:nvSpPr>
            <p:spPr>
              <a:xfrm rot="18900000">
                <a:off x="4119367" y="463246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2846FB6-45DB-7604-E209-3647F32CC66E}"/>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6EE7662-15D5-FE2A-940D-A9ECDD27C896}"/>
                  </a:ext>
                </a:extLst>
              </p:cNvPr>
              <p:cNvSpPr/>
              <p:nvPr/>
            </p:nvSpPr>
            <p:spPr>
              <a:xfrm rot="18900000">
                <a:off x="4256609" y="4769707"/>
                <a:ext cx="905569" cy="905569"/>
              </a:xfrm>
              <a:custGeom>
                <a:avLst/>
                <a:gdLst>
                  <a:gd name="connsiteX0" fmla="*/ 905512 w 905569"/>
                  <a:gd name="connsiteY0" fmla="*/ 452750 h 905569"/>
                  <a:gd name="connsiteX1" fmla="*/ 452727 w 905569"/>
                  <a:gd name="connsiteY1" fmla="*/ 905535 h 905569"/>
                  <a:gd name="connsiteX2" fmla="*/ -57 w 905569"/>
                  <a:gd name="connsiteY2" fmla="*/ 452750 h 905569"/>
                  <a:gd name="connsiteX3" fmla="*/ 452727 w 905569"/>
                  <a:gd name="connsiteY3" fmla="*/ -35 h 905569"/>
                  <a:gd name="connsiteX4" fmla="*/ 905512 w 905569"/>
                  <a:gd name="connsiteY4" fmla="*/ 452750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12" y="452750"/>
                    </a:moveTo>
                    <a:cubicBezTo>
                      <a:pt x="905512" y="702817"/>
                      <a:pt x="702793" y="905535"/>
                      <a:pt x="452727" y="905535"/>
                    </a:cubicBezTo>
                    <a:cubicBezTo>
                      <a:pt x="202661" y="905535"/>
                      <a:pt x="-57" y="702817"/>
                      <a:pt x="-57" y="452750"/>
                    </a:cubicBezTo>
                    <a:cubicBezTo>
                      <a:pt x="-57" y="202684"/>
                      <a:pt x="202661" y="-35"/>
                      <a:pt x="452727" y="-35"/>
                    </a:cubicBezTo>
                    <a:cubicBezTo>
                      <a:pt x="702793" y="-35"/>
                      <a:pt x="905512" y="202684"/>
                      <a:pt x="905512" y="452750"/>
                    </a:cubicBezTo>
                    <a:close/>
                  </a:path>
                </a:pathLst>
              </a:custGeom>
              <a:gradFill>
                <a:gsLst>
                  <a:gs pos="0">
                    <a:srgbClr val="FFFFFF"/>
                  </a:gs>
                  <a:gs pos="36000">
                    <a:srgbClr val="F4F2F2"/>
                  </a:gs>
                  <a:gs pos="100000">
                    <a:srgbClr val="D8D2D2"/>
                  </a:gs>
                </a:gsLst>
                <a:lin ang="16200000" scaled="1"/>
              </a:gradFill>
              <a:ln w="2306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D75BF1-BE91-9801-C91F-1BDDFE690959}"/>
                  </a:ext>
                </a:extLst>
              </p:cNvPr>
              <p:cNvSpPr/>
              <p:nvPr/>
            </p:nvSpPr>
            <p:spPr>
              <a:xfrm>
                <a:off x="4353828" y="4846799"/>
                <a:ext cx="711123" cy="292540"/>
              </a:xfrm>
              <a:custGeom>
                <a:avLst/>
                <a:gdLst>
                  <a:gd name="connsiteX0" fmla="*/ 711066 w 711123"/>
                  <a:gd name="connsiteY0" fmla="*/ 292506 h 292540"/>
                  <a:gd name="connsiteX1" fmla="*/ 285610 w 711123"/>
                  <a:gd name="connsiteY1" fmla="*/ 6835 h 292540"/>
                  <a:gd name="connsiteX2" fmla="*/ -58 w 711123"/>
                  <a:gd name="connsiteY2" fmla="*/ 292506 h 292540"/>
                </a:gdLst>
                <a:ahLst/>
                <a:cxnLst>
                  <a:cxn ang="0">
                    <a:pos x="connsiteX0" y="connsiteY0"/>
                  </a:cxn>
                  <a:cxn ang="0">
                    <a:pos x="connsiteX1" y="connsiteY1"/>
                  </a:cxn>
                  <a:cxn ang="0">
                    <a:pos x="connsiteX2" y="connsiteY2"/>
                  </a:cxn>
                </a:cxnLst>
                <a:rect l="l" t="t" r="r" b="b"/>
                <a:pathLst>
                  <a:path w="711123" h="292540">
                    <a:moveTo>
                      <a:pt x="711066" y="292506"/>
                    </a:moveTo>
                    <a:cubicBezTo>
                      <a:pt x="672453" y="96146"/>
                      <a:pt x="481982" y="-31755"/>
                      <a:pt x="285610" y="6835"/>
                    </a:cubicBezTo>
                    <a:cubicBezTo>
                      <a:pt x="141217" y="35228"/>
                      <a:pt x="28327" y="148114"/>
                      <a:pt x="-58" y="292506"/>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32" name="TextBox 31">
              <a:extLst>
                <a:ext uri="{FF2B5EF4-FFF2-40B4-BE49-F238E27FC236}">
                  <a16:creationId xmlns:a16="http://schemas.microsoft.com/office/drawing/2014/main" id="{6E52C1BF-0BCC-8EEC-5507-E08ABFA6F4AC}"/>
                </a:ext>
              </a:extLst>
            </p:cNvPr>
            <p:cNvSpPr txBox="1"/>
            <p:nvPr/>
          </p:nvSpPr>
          <p:spPr>
            <a:xfrm>
              <a:off x="5441869" y="4605094"/>
              <a:ext cx="2514600"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Antiemetics</a:t>
              </a:r>
            </a:p>
          </p:txBody>
        </p:sp>
      </p:grpSp>
      <p:grpSp>
        <p:nvGrpSpPr>
          <p:cNvPr id="9" name="Group 8">
            <a:extLst>
              <a:ext uri="{FF2B5EF4-FFF2-40B4-BE49-F238E27FC236}">
                <a16:creationId xmlns:a16="http://schemas.microsoft.com/office/drawing/2014/main" id="{F0B4BFAD-52B8-7145-802D-2089FF71DF69}"/>
              </a:ext>
            </a:extLst>
          </p:cNvPr>
          <p:cNvGrpSpPr/>
          <p:nvPr/>
        </p:nvGrpSpPr>
        <p:grpSpPr>
          <a:xfrm>
            <a:off x="6393712" y="3337829"/>
            <a:ext cx="4772452" cy="1493751"/>
            <a:chOff x="5747653" y="2209354"/>
            <a:chExt cx="4772452" cy="1493751"/>
          </a:xfrm>
          <a:effectLst>
            <a:outerShdw blurRad="50800" dist="38100" algn="l" rotWithShape="0">
              <a:prstClr val="black">
                <a:alpha val="40000"/>
              </a:prstClr>
            </a:outerShdw>
          </a:effectLst>
        </p:grpSpPr>
        <p:grpSp>
          <p:nvGrpSpPr>
            <p:cNvPr id="21" name="Group 20">
              <a:extLst>
                <a:ext uri="{FF2B5EF4-FFF2-40B4-BE49-F238E27FC236}">
                  <a16:creationId xmlns:a16="http://schemas.microsoft.com/office/drawing/2014/main" id="{C9442466-8B8F-7148-7EBC-4F02F7F062E0}"/>
                </a:ext>
              </a:extLst>
            </p:cNvPr>
            <p:cNvGrpSpPr/>
            <p:nvPr/>
          </p:nvGrpSpPr>
          <p:grpSpPr>
            <a:xfrm>
              <a:off x="5747653" y="2209354"/>
              <a:ext cx="4772452" cy="1493751"/>
              <a:chOff x="5747653" y="2209354"/>
              <a:chExt cx="4772452" cy="1493751"/>
            </a:xfrm>
          </p:grpSpPr>
          <p:sp>
            <p:nvSpPr>
              <p:cNvPr id="24" name="Freeform: Shape 23">
                <a:extLst>
                  <a:ext uri="{FF2B5EF4-FFF2-40B4-BE49-F238E27FC236}">
                    <a16:creationId xmlns:a16="http://schemas.microsoft.com/office/drawing/2014/main" id="{F67CBEE0-016A-FFCF-D8FF-AD5EC012C232}"/>
                  </a:ext>
                </a:extLst>
              </p:cNvPr>
              <p:cNvSpPr/>
              <p:nvPr/>
            </p:nvSpPr>
            <p:spPr>
              <a:xfrm>
                <a:off x="9528438" y="231344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0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62"/>
                      <a:pt x="998883" y="490094"/>
                      <a:pt x="970396" y="518880"/>
                    </a:cubicBezTo>
                    <a:cubicBezTo>
                      <a:pt x="956557" y="532881"/>
                      <a:pt x="937643" y="540700"/>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2EF9B91-0619-B59A-D953-3E087E1A9BE5}"/>
                  </a:ext>
                </a:extLst>
              </p:cNvPr>
              <p:cNvSpPr/>
              <p:nvPr/>
            </p:nvSpPr>
            <p:spPr>
              <a:xfrm>
                <a:off x="6494529" y="2313440"/>
                <a:ext cx="3587624" cy="1175014"/>
              </a:xfrm>
              <a:custGeom>
                <a:avLst/>
                <a:gdLst>
                  <a:gd name="connsiteX0" fmla="*/ 2601783 w 2601839"/>
                  <a:gd name="connsiteY0" fmla="*/ -35 h 905802"/>
                  <a:gd name="connsiteX1" fmla="*/ -58 w 2601839"/>
                  <a:gd name="connsiteY1" fmla="*/ -35 h 905802"/>
                  <a:gd name="connsiteX2" fmla="*/ -58 w 2601839"/>
                  <a:gd name="connsiteY2" fmla="*/ 905766 h 905802"/>
                  <a:gd name="connsiteX3" fmla="*/ 1922259 w 2601839"/>
                  <a:gd name="connsiteY3" fmla="*/ 905766 h 905802"/>
                  <a:gd name="connsiteX4" fmla="*/ 2186595 w 2601839"/>
                  <a:gd name="connsiteY4" fmla="*/ 750993 h 90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802">
                    <a:moveTo>
                      <a:pt x="2601783" y="-35"/>
                    </a:moveTo>
                    <a:lnTo>
                      <a:pt x="-58" y="-35"/>
                    </a:lnTo>
                    <a:lnTo>
                      <a:pt x="-58" y="905766"/>
                    </a:lnTo>
                    <a:lnTo>
                      <a:pt x="1922259" y="905766"/>
                    </a:lnTo>
                    <a:cubicBezTo>
                      <a:pt x="2032007" y="906227"/>
                      <a:pt x="2133290" y="846901"/>
                      <a:pt x="2186595" y="750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214152-5CA7-FA1A-AA04-1FF914396320}"/>
                  </a:ext>
                </a:extLst>
              </p:cNvPr>
              <p:cNvSpPr/>
              <p:nvPr/>
            </p:nvSpPr>
            <p:spPr>
              <a:xfrm>
                <a:off x="5747653" y="2209354"/>
                <a:ext cx="1493751" cy="1493751"/>
              </a:xfrm>
              <a:custGeom>
                <a:avLst/>
                <a:gdLst>
                  <a:gd name="connsiteX0" fmla="*/ 1493751 w 1493751"/>
                  <a:gd name="connsiteY0" fmla="*/ 746876 h 1493751"/>
                  <a:gd name="connsiteX1" fmla="*/ 746876 w 1493751"/>
                  <a:gd name="connsiteY1" fmla="*/ 1493752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2"/>
                      <a:pt x="746876" y="1493752"/>
                    </a:cubicBezTo>
                    <a:cubicBezTo>
                      <a:pt x="334388" y="1493752"/>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27" name="Freeform: Shape 26">
                <a:extLst>
                  <a:ext uri="{FF2B5EF4-FFF2-40B4-BE49-F238E27FC236}">
                    <a16:creationId xmlns:a16="http://schemas.microsoft.com/office/drawing/2014/main" id="{68AD41C0-A815-0B69-C46A-A093C7BBB025}"/>
                  </a:ext>
                </a:extLst>
              </p:cNvPr>
              <p:cNvSpPr/>
              <p:nvPr/>
            </p:nvSpPr>
            <p:spPr>
              <a:xfrm rot="18900000">
                <a:off x="5904566" y="236648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30"/>
                      <a:pt x="264107" y="-35"/>
                      <a:pt x="589970" y="-35"/>
                    </a:cubicBezTo>
                    <a:cubicBezTo>
                      <a:pt x="915833" y="-35"/>
                      <a:pt x="1179997" y="264130"/>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DE4A7C9-2A67-39E5-46AB-CF2EAF6B1901}"/>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00DF8CD-1125-D281-5015-967176694D1D}"/>
                  </a:ext>
                </a:extLst>
              </p:cNvPr>
              <p:cNvSpPr/>
              <p:nvPr/>
            </p:nvSpPr>
            <p:spPr>
              <a:xfrm>
                <a:off x="6041744" y="250344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C6D41C9-9AA0-ECA5-73FC-4D5BF81BC87A}"/>
                  </a:ext>
                </a:extLst>
              </p:cNvPr>
              <p:cNvSpPr/>
              <p:nvPr/>
            </p:nvSpPr>
            <p:spPr>
              <a:xfrm>
                <a:off x="6138852" y="2580786"/>
                <a:ext cx="711354" cy="292175"/>
              </a:xfrm>
              <a:custGeom>
                <a:avLst/>
                <a:gdLst>
                  <a:gd name="connsiteX0" fmla="*/ 711297 w 711354"/>
                  <a:gd name="connsiteY0" fmla="*/ 292141 h 292175"/>
                  <a:gd name="connsiteX1" fmla="*/ 285130 w 711354"/>
                  <a:gd name="connsiteY1" fmla="*/ 6953 h 292175"/>
                  <a:gd name="connsiteX2" fmla="*/ -58 w 711354"/>
                  <a:gd name="connsiteY2" fmla="*/ 292141 h 292175"/>
                </a:gdLst>
                <a:ahLst/>
                <a:cxnLst>
                  <a:cxn ang="0">
                    <a:pos x="connsiteX0" y="connsiteY0"/>
                  </a:cxn>
                  <a:cxn ang="0">
                    <a:pos x="connsiteX1" y="connsiteY1"/>
                  </a:cxn>
                  <a:cxn ang="0">
                    <a:pos x="connsiteX2" y="connsiteY2"/>
                  </a:cxn>
                </a:cxnLst>
                <a:rect l="l" t="t" r="r" b="b"/>
                <a:pathLst>
                  <a:path w="711354" h="292175">
                    <a:moveTo>
                      <a:pt x="711297" y="292141"/>
                    </a:moveTo>
                    <a:cubicBezTo>
                      <a:pt x="672361" y="95711"/>
                      <a:pt x="481560" y="-31982"/>
                      <a:pt x="285130" y="6953"/>
                    </a:cubicBezTo>
                    <a:cubicBezTo>
                      <a:pt x="141083" y="35509"/>
                      <a:pt x="28491" y="148117"/>
                      <a:pt x="-58" y="29214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BDCEFCB4-E64F-0DA3-C5F5-D0EEE40C6571}"/>
                </a:ext>
              </a:extLst>
            </p:cNvPr>
            <p:cNvSpPr txBox="1"/>
            <p:nvPr/>
          </p:nvSpPr>
          <p:spPr>
            <a:xfrm>
              <a:off x="7282543" y="2336910"/>
              <a:ext cx="2516582" cy="400110"/>
            </a:xfrm>
            <a:prstGeom prst="rect">
              <a:avLst/>
            </a:prstGeom>
            <a:noFill/>
          </p:spPr>
          <p:txBody>
            <a:bodyPr wrap="square">
              <a:spAutoFit/>
            </a:bodyPr>
            <a:lstStyle/>
            <a:p>
              <a:pPr>
                <a:spcBef>
                  <a:spcPts val="600"/>
                </a:spcBef>
              </a:pPr>
              <a:r>
                <a:rPr lang="en-US" sz="2000" b="1">
                  <a:solidFill>
                    <a:schemeClr val="bg1"/>
                  </a:solidFill>
                  <a:latin typeface="Montserrat" panose="00000500000000000000" pitchFamily="2" charset="0"/>
                </a:rPr>
                <a:t>Anticonvulsants</a:t>
              </a:r>
              <a:endParaRPr lang="en-US" sz="2000" b="1" i="0">
                <a:solidFill>
                  <a:schemeClr val="bg1"/>
                </a:solidFill>
                <a:effectLst/>
                <a:latin typeface="Montserrat" panose="00000500000000000000" pitchFamily="2" charset="0"/>
              </a:endParaRPr>
            </a:p>
          </p:txBody>
        </p:sp>
      </p:grpSp>
      <p:grpSp>
        <p:nvGrpSpPr>
          <p:cNvPr id="10" name="Group 9">
            <a:extLst>
              <a:ext uri="{FF2B5EF4-FFF2-40B4-BE49-F238E27FC236}">
                <a16:creationId xmlns:a16="http://schemas.microsoft.com/office/drawing/2014/main" id="{303965F4-2651-E342-302E-69EE576C2B2E}"/>
              </a:ext>
            </a:extLst>
          </p:cNvPr>
          <p:cNvGrpSpPr/>
          <p:nvPr/>
        </p:nvGrpSpPr>
        <p:grpSpPr>
          <a:xfrm>
            <a:off x="867661" y="5207794"/>
            <a:ext cx="4772452" cy="1493751"/>
            <a:chOff x="4819396" y="169822"/>
            <a:chExt cx="4772452" cy="1493751"/>
          </a:xfrm>
          <a:effectLst>
            <a:outerShdw blurRad="50800" dist="38100" algn="l" rotWithShape="0">
              <a:prstClr val="black">
                <a:alpha val="40000"/>
              </a:prstClr>
            </a:outerShdw>
          </a:effectLst>
        </p:grpSpPr>
        <p:grpSp>
          <p:nvGrpSpPr>
            <p:cNvPr id="11" name="Group 10">
              <a:extLst>
                <a:ext uri="{FF2B5EF4-FFF2-40B4-BE49-F238E27FC236}">
                  <a16:creationId xmlns:a16="http://schemas.microsoft.com/office/drawing/2014/main" id="{47477A94-3758-DD57-7D7F-8B17786E6689}"/>
                </a:ext>
              </a:extLst>
            </p:cNvPr>
            <p:cNvGrpSpPr/>
            <p:nvPr/>
          </p:nvGrpSpPr>
          <p:grpSpPr>
            <a:xfrm>
              <a:off x="4819396" y="169822"/>
              <a:ext cx="4772452" cy="1493751"/>
              <a:chOff x="1211277" y="1786845"/>
              <a:chExt cx="4772452" cy="1493751"/>
            </a:xfrm>
          </p:grpSpPr>
          <p:sp>
            <p:nvSpPr>
              <p:cNvPr id="14" name="Freeform: Shape 13">
                <a:extLst>
                  <a:ext uri="{FF2B5EF4-FFF2-40B4-BE49-F238E27FC236}">
                    <a16:creationId xmlns:a16="http://schemas.microsoft.com/office/drawing/2014/main" id="{5022A018-7EB4-BEDC-36A0-45238229274D}"/>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176B31D-6C11-08F9-D8B3-85FC981BC62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AD66113-C270-97F0-7D2F-32E3209CA74C}"/>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17" name="Freeform: Shape 16">
                <a:extLst>
                  <a:ext uri="{FF2B5EF4-FFF2-40B4-BE49-F238E27FC236}">
                    <a16:creationId xmlns:a16="http://schemas.microsoft.com/office/drawing/2014/main" id="{BE7B6349-C731-959E-78E0-CC8A7393F357}"/>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EDC7A2F-73C2-416C-BEDB-1389E97C288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01B3AF1-0D45-1653-77EE-80D4555F009A}"/>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7CE44E-78F3-C8E6-A4E3-0F8D259D7F7D}"/>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9A9D92E4-C462-8648-8CFB-55EB1943D993}"/>
                </a:ext>
              </a:extLst>
            </p:cNvPr>
            <p:cNvSpPr txBox="1"/>
            <p:nvPr/>
          </p:nvSpPr>
          <p:spPr>
            <a:xfrm>
              <a:off x="6308764" y="294354"/>
              <a:ext cx="2562104" cy="400110"/>
            </a:xfrm>
            <a:prstGeom prst="rect">
              <a:avLst/>
            </a:prstGeom>
            <a:noFill/>
          </p:spPr>
          <p:txBody>
            <a:bodyPr wrap="square">
              <a:spAutoFit/>
            </a:bodyPr>
            <a:lstStyle/>
            <a:p>
              <a:pPr>
                <a:spcBef>
                  <a:spcPts val="600"/>
                </a:spcBef>
              </a:pPr>
              <a:r>
                <a:rPr lang="en-US" sz="2000" b="1" i="0">
                  <a:solidFill>
                    <a:schemeClr val="bg1"/>
                  </a:solidFill>
                  <a:effectLst/>
                  <a:latin typeface="Montserrat" panose="00000500000000000000" pitchFamily="2" charset="0"/>
                </a:rPr>
                <a:t>Analgesics</a:t>
              </a:r>
            </a:p>
          </p:txBody>
        </p:sp>
      </p:grpSp>
      <p:grpSp>
        <p:nvGrpSpPr>
          <p:cNvPr id="67" name="Group 66">
            <a:extLst>
              <a:ext uri="{FF2B5EF4-FFF2-40B4-BE49-F238E27FC236}">
                <a16:creationId xmlns:a16="http://schemas.microsoft.com/office/drawing/2014/main" id="{CF9E6150-1FFF-B7C2-CF5D-2263097A4554}"/>
              </a:ext>
            </a:extLst>
          </p:cNvPr>
          <p:cNvGrpSpPr/>
          <p:nvPr/>
        </p:nvGrpSpPr>
        <p:grpSpPr>
          <a:xfrm>
            <a:off x="6352895" y="5164217"/>
            <a:ext cx="5201796" cy="1493751"/>
            <a:chOff x="4819396" y="169822"/>
            <a:chExt cx="4772452" cy="1493751"/>
          </a:xfrm>
          <a:effectLst>
            <a:outerShdw blurRad="50800" dist="38100" algn="l" rotWithShape="0">
              <a:prstClr val="black">
                <a:alpha val="40000"/>
              </a:prstClr>
            </a:outerShdw>
          </a:effectLst>
        </p:grpSpPr>
        <p:grpSp>
          <p:nvGrpSpPr>
            <p:cNvPr id="68" name="Group 67">
              <a:extLst>
                <a:ext uri="{FF2B5EF4-FFF2-40B4-BE49-F238E27FC236}">
                  <a16:creationId xmlns:a16="http://schemas.microsoft.com/office/drawing/2014/main" id="{4F04F0E9-BB12-9C11-D697-3A6E5795ED78}"/>
                </a:ext>
              </a:extLst>
            </p:cNvPr>
            <p:cNvGrpSpPr/>
            <p:nvPr/>
          </p:nvGrpSpPr>
          <p:grpSpPr>
            <a:xfrm>
              <a:off x="4819396" y="169822"/>
              <a:ext cx="4772452" cy="1493751"/>
              <a:chOff x="1211277" y="1786845"/>
              <a:chExt cx="4772452" cy="1493751"/>
            </a:xfrm>
          </p:grpSpPr>
          <p:sp>
            <p:nvSpPr>
              <p:cNvPr id="71" name="Freeform: Shape 70">
                <a:extLst>
                  <a:ext uri="{FF2B5EF4-FFF2-40B4-BE49-F238E27FC236}">
                    <a16:creationId xmlns:a16="http://schemas.microsoft.com/office/drawing/2014/main" id="{882BD1DB-FBE3-ACD6-5D1A-96649A3DE971}"/>
                  </a:ext>
                </a:extLst>
              </p:cNvPr>
              <p:cNvSpPr/>
              <p:nvPr/>
            </p:nvSpPr>
            <p:spPr>
              <a:xfrm>
                <a:off x="4992062" y="1890930"/>
                <a:ext cx="991667" cy="540666"/>
              </a:xfrm>
              <a:custGeom>
                <a:avLst/>
                <a:gdLst>
                  <a:gd name="connsiteX0" fmla="*/ 553525 w 991667"/>
                  <a:gd name="connsiteY0" fmla="*/ -35 h 540666"/>
                  <a:gd name="connsiteX1" fmla="*/ 969866 w 991667"/>
                  <a:gd name="connsiteY1" fmla="*/ 415153 h 540666"/>
                  <a:gd name="connsiteX2" fmla="*/ 970396 w 991667"/>
                  <a:gd name="connsiteY2" fmla="*/ 518882 h 540666"/>
                  <a:gd name="connsiteX3" fmla="*/ 917968 w 991667"/>
                  <a:gd name="connsiteY3" fmla="*/ 540631 h 540666"/>
                  <a:gd name="connsiteX4" fmla="*/ -58 w 991667"/>
                  <a:gd name="connsiteY4" fmla="*/ 540631 h 5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67" h="540666">
                    <a:moveTo>
                      <a:pt x="553525" y="-35"/>
                    </a:moveTo>
                    <a:lnTo>
                      <a:pt x="969866" y="415153"/>
                    </a:lnTo>
                    <a:cubicBezTo>
                      <a:pt x="998652" y="443650"/>
                      <a:pt x="998883" y="490094"/>
                      <a:pt x="970396" y="518882"/>
                    </a:cubicBezTo>
                    <a:cubicBezTo>
                      <a:pt x="956557" y="532874"/>
                      <a:pt x="937643" y="540712"/>
                      <a:pt x="917968" y="540631"/>
                    </a:cubicBezTo>
                    <a:lnTo>
                      <a:pt x="-58" y="540631"/>
                    </a:lnTo>
                    <a:close/>
                  </a:path>
                </a:pathLst>
              </a:custGeom>
              <a:solidFill>
                <a:schemeClr val="accent1">
                  <a:lumMod val="60000"/>
                  <a:lumOff val="40000"/>
                </a:schemeClr>
              </a:solidFill>
              <a:ln w="2306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67C727B-7B11-94C0-53D1-48A82B4A3253}"/>
                  </a:ext>
                </a:extLst>
              </p:cNvPr>
              <p:cNvSpPr/>
              <p:nvPr/>
            </p:nvSpPr>
            <p:spPr>
              <a:xfrm>
                <a:off x="1958153" y="1890930"/>
                <a:ext cx="3587624" cy="1174717"/>
              </a:xfrm>
              <a:custGeom>
                <a:avLst/>
                <a:gdLst>
                  <a:gd name="connsiteX0" fmla="*/ 2601783 w 2601839"/>
                  <a:gd name="connsiteY0" fmla="*/ -35 h 905573"/>
                  <a:gd name="connsiteX1" fmla="*/ -58 w 2601839"/>
                  <a:gd name="connsiteY1" fmla="*/ -35 h 905573"/>
                  <a:gd name="connsiteX2" fmla="*/ -58 w 2601839"/>
                  <a:gd name="connsiteY2" fmla="*/ 905535 h 905573"/>
                  <a:gd name="connsiteX3" fmla="*/ 1922259 w 2601839"/>
                  <a:gd name="connsiteY3" fmla="*/ 905535 h 905573"/>
                  <a:gd name="connsiteX4" fmla="*/ 2186595 w 2601839"/>
                  <a:gd name="connsiteY4" fmla="*/ 751224 h 90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1839" h="905573">
                    <a:moveTo>
                      <a:pt x="2601783" y="-35"/>
                    </a:moveTo>
                    <a:lnTo>
                      <a:pt x="-58" y="-35"/>
                    </a:lnTo>
                    <a:lnTo>
                      <a:pt x="-58" y="905535"/>
                    </a:lnTo>
                    <a:lnTo>
                      <a:pt x="1922259" y="905535"/>
                    </a:lnTo>
                    <a:cubicBezTo>
                      <a:pt x="2031892" y="906077"/>
                      <a:pt x="2133152" y="846964"/>
                      <a:pt x="2186595" y="751224"/>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E5D8A46-884F-139D-C76F-E14E25F5EB32}"/>
                  </a:ext>
                </a:extLst>
              </p:cNvPr>
              <p:cNvSpPr/>
              <p:nvPr/>
            </p:nvSpPr>
            <p:spPr>
              <a:xfrm>
                <a:off x="1211277" y="1786845"/>
                <a:ext cx="1493751" cy="1493751"/>
              </a:xfrm>
              <a:custGeom>
                <a:avLst/>
                <a:gdLst>
                  <a:gd name="connsiteX0" fmla="*/ 1493751 w 1493751"/>
                  <a:gd name="connsiteY0" fmla="*/ 746876 h 1493751"/>
                  <a:gd name="connsiteX1" fmla="*/ 746876 w 1493751"/>
                  <a:gd name="connsiteY1" fmla="*/ 1493751 h 1493751"/>
                  <a:gd name="connsiteX2" fmla="*/ 0 w 1493751"/>
                  <a:gd name="connsiteY2" fmla="*/ 746876 h 1493751"/>
                  <a:gd name="connsiteX3" fmla="*/ 746876 w 1493751"/>
                  <a:gd name="connsiteY3" fmla="*/ 0 h 1493751"/>
                  <a:gd name="connsiteX4" fmla="*/ 1493751 w 1493751"/>
                  <a:gd name="connsiteY4" fmla="*/ 746876 h 1493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51" h="1493751">
                    <a:moveTo>
                      <a:pt x="1493751" y="746876"/>
                    </a:moveTo>
                    <a:cubicBezTo>
                      <a:pt x="1493751" y="1159364"/>
                      <a:pt x="1159364" y="1493751"/>
                      <a:pt x="746876" y="1493751"/>
                    </a:cubicBezTo>
                    <a:cubicBezTo>
                      <a:pt x="334388" y="1493751"/>
                      <a:pt x="0" y="1159364"/>
                      <a:pt x="0" y="746876"/>
                    </a:cubicBezTo>
                    <a:cubicBezTo>
                      <a:pt x="0" y="334388"/>
                      <a:pt x="334388" y="0"/>
                      <a:pt x="746876" y="0"/>
                    </a:cubicBezTo>
                    <a:cubicBezTo>
                      <a:pt x="1159364" y="0"/>
                      <a:pt x="1493751" y="334388"/>
                      <a:pt x="1493751" y="746876"/>
                    </a:cubicBezTo>
                    <a:close/>
                  </a:path>
                </a:pathLst>
              </a:custGeom>
              <a:gradFill>
                <a:gsLst>
                  <a:gs pos="0">
                    <a:srgbClr val="FFFFFF"/>
                  </a:gs>
                  <a:gs pos="36000">
                    <a:srgbClr val="F4F2F2"/>
                  </a:gs>
                  <a:gs pos="100000">
                    <a:srgbClr val="D8D2D2"/>
                  </a:gs>
                </a:gsLst>
                <a:lin ang="16539000" scaled="1"/>
              </a:gradFill>
              <a:ln w="23066" cap="flat">
                <a:noFill/>
                <a:prstDash val="solid"/>
                <a:miter/>
              </a:ln>
              <a:effectLst>
                <a:outerShdw blurRad="50800" dist="38100" dir="5400000" algn="t" rotWithShape="0">
                  <a:prstClr val="black">
                    <a:alpha val="40000"/>
                  </a:prstClr>
                </a:outerShdw>
              </a:effectLst>
            </p:spPr>
            <p:txBody>
              <a:bodyPr rtlCol="0" anchor="ctr"/>
              <a:lstStyle/>
              <a:p>
                <a:endParaRPr lang="en-US"/>
              </a:p>
            </p:txBody>
          </p:sp>
          <p:sp>
            <p:nvSpPr>
              <p:cNvPr id="74" name="Freeform: Shape 73">
                <a:extLst>
                  <a:ext uri="{FF2B5EF4-FFF2-40B4-BE49-F238E27FC236}">
                    <a16:creationId xmlns:a16="http://schemas.microsoft.com/office/drawing/2014/main" id="{7CB8646F-7EDB-1C48-6CCB-44BA4C4AEF8B}"/>
                  </a:ext>
                </a:extLst>
              </p:cNvPr>
              <p:cNvSpPr/>
              <p:nvPr/>
            </p:nvSpPr>
            <p:spPr>
              <a:xfrm rot="18900000">
                <a:off x="1368100" y="1943654"/>
                <a:ext cx="1180054" cy="1180054"/>
              </a:xfrm>
              <a:custGeom>
                <a:avLst/>
                <a:gdLst>
                  <a:gd name="connsiteX0" fmla="*/ 1179997 w 1180054"/>
                  <a:gd name="connsiteY0" fmla="*/ 589993 h 1180054"/>
                  <a:gd name="connsiteX1" fmla="*/ 589970 w 1180054"/>
                  <a:gd name="connsiteY1" fmla="*/ 1180020 h 1180054"/>
                  <a:gd name="connsiteX2" fmla="*/ -58 w 1180054"/>
                  <a:gd name="connsiteY2" fmla="*/ 589993 h 1180054"/>
                  <a:gd name="connsiteX3" fmla="*/ 589970 w 1180054"/>
                  <a:gd name="connsiteY3" fmla="*/ -35 h 1180054"/>
                  <a:gd name="connsiteX4" fmla="*/ 1179997 w 1180054"/>
                  <a:gd name="connsiteY4" fmla="*/ 589993 h 1180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054" h="1180054">
                    <a:moveTo>
                      <a:pt x="1179997" y="589993"/>
                    </a:moveTo>
                    <a:cubicBezTo>
                      <a:pt x="1179997" y="915856"/>
                      <a:pt x="915833" y="1180020"/>
                      <a:pt x="589970" y="1180020"/>
                    </a:cubicBezTo>
                    <a:cubicBezTo>
                      <a:pt x="264107" y="1180020"/>
                      <a:pt x="-58" y="915856"/>
                      <a:pt x="-58" y="589993"/>
                    </a:cubicBezTo>
                    <a:cubicBezTo>
                      <a:pt x="-58" y="264129"/>
                      <a:pt x="264107" y="-35"/>
                      <a:pt x="589970" y="-35"/>
                    </a:cubicBezTo>
                    <a:cubicBezTo>
                      <a:pt x="915833" y="-35"/>
                      <a:pt x="1179997" y="264129"/>
                      <a:pt x="1179997" y="589993"/>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F74EC8D-50FA-9948-D224-CA96887FCA26}"/>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C2DFA41-B3F6-6366-D278-02CA94174CB1}"/>
                  </a:ext>
                </a:extLst>
              </p:cNvPr>
              <p:cNvSpPr/>
              <p:nvPr/>
            </p:nvSpPr>
            <p:spPr>
              <a:xfrm>
                <a:off x="1505368" y="2080935"/>
                <a:ext cx="905569" cy="905569"/>
              </a:xfrm>
              <a:custGeom>
                <a:avLst/>
                <a:gdLst>
                  <a:gd name="connsiteX0" fmla="*/ 905570 w 905569"/>
                  <a:gd name="connsiteY0" fmla="*/ 452785 h 905569"/>
                  <a:gd name="connsiteX1" fmla="*/ 452785 w 905569"/>
                  <a:gd name="connsiteY1" fmla="*/ 905570 h 905569"/>
                  <a:gd name="connsiteX2" fmla="*/ 0 w 905569"/>
                  <a:gd name="connsiteY2" fmla="*/ 452785 h 905569"/>
                  <a:gd name="connsiteX3" fmla="*/ 452785 w 905569"/>
                  <a:gd name="connsiteY3" fmla="*/ 0 h 905569"/>
                  <a:gd name="connsiteX4" fmla="*/ 905570 w 905569"/>
                  <a:gd name="connsiteY4" fmla="*/ 452785 h 90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9" h="905569">
                    <a:moveTo>
                      <a:pt x="905570" y="452785"/>
                    </a:moveTo>
                    <a:cubicBezTo>
                      <a:pt x="905570" y="702851"/>
                      <a:pt x="702851" y="905570"/>
                      <a:pt x="452785" y="905570"/>
                    </a:cubicBezTo>
                    <a:cubicBezTo>
                      <a:pt x="202719" y="905570"/>
                      <a:pt x="0" y="702851"/>
                      <a:pt x="0" y="452785"/>
                    </a:cubicBezTo>
                    <a:cubicBezTo>
                      <a:pt x="0" y="202719"/>
                      <a:pt x="202719" y="0"/>
                      <a:pt x="452785" y="0"/>
                    </a:cubicBezTo>
                    <a:cubicBezTo>
                      <a:pt x="702851" y="0"/>
                      <a:pt x="905570" y="202719"/>
                      <a:pt x="905570" y="452785"/>
                    </a:cubicBezTo>
                    <a:close/>
                  </a:path>
                </a:pathLst>
              </a:custGeom>
              <a:gradFill>
                <a:gsLst>
                  <a:gs pos="0">
                    <a:srgbClr val="FFFFFF"/>
                  </a:gs>
                  <a:gs pos="36000">
                    <a:srgbClr val="F4F2F2"/>
                  </a:gs>
                  <a:gs pos="100000">
                    <a:srgbClr val="D8D2D2"/>
                  </a:gs>
                </a:gsLst>
                <a:lin ang="16539000" scaled="1"/>
              </a:gradFill>
              <a:ln w="2306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3AE7ECD-EB6D-B313-A99F-9B3F6FBAC8EE}"/>
                  </a:ext>
                </a:extLst>
              </p:cNvPr>
              <p:cNvSpPr/>
              <p:nvPr/>
            </p:nvSpPr>
            <p:spPr>
              <a:xfrm>
                <a:off x="1602476" y="2158287"/>
                <a:ext cx="711354" cy="292165"/>
              </a:xfrm>
              <a:custGeom>
                <a:avLst/>
                <a:gdLst>
                  <a:gd name="connsiteX0" fmla="*/ 711297 w 711354"/>
                  <a:gd name="connsiteY0" fmla="*/ 292131 h 292165"/>
                  <a:gd name="connsiteX1" fmla="*/ 285130 w 711354"/>
                  <a:gd name="connsiteY1" fmla="*/ 6955 h 292165"/>
                  <a:gd name="connsiteX2" fmla="*/ -58 w 711354"/>
                  <a:gd name="connsiteY2" fmla="*/ 292131 h 292165"/>
                </a:gdLst>
                <a:ahLst/>
                <a:cxnLst>
                  <a:cxn ang="0">
                    <a:pos x="connsiteX0" y="connsiteY0"/>
                  </a:cxn>
                  <a:cxn ang="0">
                    <a:pos x="connsiteX1" y="connsiteY1"/>
                  </a:cxn>
                  <a:cxn ang="0">
                    <a:pos x="connsiteX2" y="connsiteY2"/>
                  </a:cxn>
                </a:cxnLst>
                <a:rect l="l" t="t" r="r" b="b"/>
                <a:pathLst>
                  <a:path w="711354" h="292165">
                    <a:moveTo>
                      <a:pt x="711297" y="292131"/>
                    </a:moveTo>
                    <a:cubicBezTo>
                      <a:pt x="672361" y="95696"/>
                      <a:pt x="481560" y="-31983"/>
                      <a:pt x="285130" y="6955"/>
                    </a:cubicBezTo>
                    <a:cubicBezTo>
                      <a:pt x="141083" y="35504"/>
                      <a:pt x="28491" y="148100"/>
                      <a:pt x="-58" y="292131"/>
                    </a:cubicBezTo>
                    <a:close/>
                  </a:path>
                </a:pathLst>
              </a:custGeom>
              <a:solidFill>
                <a:schemeClr val="accent1">
                  <a:lumMod val="40000"/>
                  <a:lumOff val="60000"/>
                </a:schemeClr>
              </a:solidFill>
              <a:ln w="23066" cap="flat">
                <a:noFill/>
                <a:prstDash val="solid"/>
                <a:miter/>
              </a:ln>
            </p:spPr>
            <p:txBody>
              <a:bodyPr rtlCol="0" anchor="ctr"/>
              <a:lstStyle/>
              <a:p>
                <a:endParaRPr lang="en-US"/>
              </a:p>
            </p:txBody>
          </p:sp>
        </p:grpSp>
        <p:sp>
          <p:nvSpPr>
            <p:cNvPr id="69" name="TextBox 68">
              <a:extLst>
                <a:ext uri="{FF2B5EF4-FFF2-40B4-BE49-F238E27FC236}">
                  <a16:creationId xmlns:a16="http://schemas.microsoft.com/office/drawing/2014/main" id="{536688CF-3964-B185-8462-07F0B068780B}"/>
                </a:ext>
              </a:extLst>
            </p:cNvPr>
            <p:cNvSpPr txBox="1"/>
            <p:nvPr/>
          </p:nvSpPr>
          <p:spPr>
            <a:xfrm>
              <a:off x="6283614" y="224559"/>
              <a:ext cx="2562104" cy="400110"/>
            </a:xfrm>
            <a:prstGeom prst="rect">
              <a:avLst/>
            </a:prstGeom>
            <a:noFill/>
            <a:effectLst>
              <a:reflection blurRad="6350" stA="50000" endA="300" endPos="38500" dist="50800" dir="5400000" sy="-100000" algn="bl" rotWithShape="0"/>
            </a:effectLst>
          </p:spPr>
          <p:txBody>
            <a:bodyPr wrap="square">
              <a:spAutoFit/>
            </a:bodyPr>
            <a:lstStyle/>
            <a:p>
              <a:pPr>
                <a:spcBef>
                  <a:spcPts val="600"/>
                </a:spcBef>
              </a:pPr>
              <a:r>
                <a:rPr lang="en-US" sz="2000" b="1" i="0">
                  <a:solidFill>
                    <a:schemeClr val="bg1"/>
                  </a:solidFill>
                  <a:effectLst/>
                  <a:latin typeface="Montserrat" panose="00000500000000000000" pitchFamily="2" charset="0"/>
                </a:rPr>
                <a:t>Antacids</a:t>
              </a:r>
            </a:p>
          </p:txBody>
        </p:sp>
      </p:grpSp>
      <p:sp>
        <p:nvSpPr>
          <p:cNvPr id="5" name="AutoShape 8" descr="Buy Prochlorperazine Tablets Online - Next Day Delivery Available">
            <a:extLst>
              <a:ext uri="{FF2B5EF4-FFF2-40B4-BE49-F238E27FC236}">
                <a16:creationId xmlns:a16="http://schemas.microsoft.com/office/drawing/2014/main" id="{470B9311-2F8D-2EA4-8AEA-8880F8807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a:extLst>
              <a:ext uri="{FF2B5EF4-FFF2-40B4-BE49-F238E27FC236}">
                <a16:creationId xmlns:a16="http://schemas.microsoft.com/office/drawing/2014/main" id="{3485BDE2-29A2-05C6-3BCA-E7EE5C45224E}"/>
              </a:ext>
            </a:extLst>
          </p:cNvPr>
          <p:cNvSpPr txBox="1"/>
          <p:nvPr/>
        </p:nvSpPr>
        <p:spPr>
          <a:xfrm>
            <a:off x="2274401" y="1742002"/>
            <a:ext cx="2536514" cy="1231106"/>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Psychotropic medicines that treat depression</a:t>
            </a:r>
            <a:r>
              <a:rPr lang="en-US" sz="2000" b="0" i="0">
                <a:solidFill>
                  <a:schemeClr val="bg1"/>
                </a:solidFill>
                <a:effectLst/>
                <a:latin typeface="Montserrat" panose="00000500000000000000" pitchFamily="2" charset="0"/>
              </a:rPr>
              <a:t>.</a:t>
            </a:r>
            <a:endParaRPr lang="en-US" sz="2000">
              <a:solidFill>
                <a:schemeClr val="bg1"/>
              </a:solidFill>
              <a:latin typeface="Montserrat" panose="00000500000000000000" pitchFamily="2" charset="0"/>
            </a:endParaRPr>
          </a:p>
          <a:p>
            <a:endParaRPr lang="en-GB"/>
          </a:p>
        </p:txBody>
      </p:sp>
      <p:sp>
        <p:nvSpPr>
          <p:cNvPr id="4" name="TextBox 3">
            <a:extLst>
              <a:ext uri="{FF2B5EF4-FFF2-40B4-BE49-F238E27FC236}">
                <a16:creationId xmlns:a16="http://schemas.microsoft.com/office/drawing/2014/main" id="{4F1DF49C-1C16-F411-8930-14C47DBAD154}"/>
              </a:ext>
            </a:extLst>
          </p:cNvPr>
          <p:cNvSpPr txBox="1"/>
          <p:nvPr/>
        </p:nvSpPr>
        <p:spPr>
          <a:xfrm>
            <a:off x="7946945" y="1666958"/>
            <a:ext cx="2781268" cy="1277273"/>
          </a:xfrm>
          <a:prstGeom prst="rect">
            <a:avLst/>
          </a:prstGeom>
          <a:noFill/>
        </p:spPr>
        <p:txBody>
          <a:bodyPr wrap="square" rtlCol="0">
            <a:spAutoFit/>
          </a:bodyPr>
          <a:lstStyle/>
          <a:p>
            <a:pPr>
              <a:spcBef>
                <a:spcPts val="600"/>
              </a:spcBef>
            </a:pPr>
            <a:r>
              <a:rPr lang="en-US" sz="1800" b="0" i="0">
                <a:solidFill>
                  <a:schemeClr val="bg1"/>
                </a:solidFill>
                <a:effectLst/>
                <a:latin typeface="Montserrat" panose="00000500000000000000" pitchFamily="2" charset="0"/>
              </a:rPr>
              <a:t>Used to treat arthritis, muscle </a:t>
            </a:r>
            <a:r>
              <a:rPr lang="en-US">
                <a:solidFill>
                  <a:schemeClr val="bg1"/>
                </a:solidFill>
                <a:latin typeface="Montserrat" panose="00000500000000000000" pitchFamily="2" charset="0"/>
              </a:rPr>
              <a:t>and joint</a:t>
            </a:r>
            <a:r>
              <a:rPr lang="en-US" sz="1800" b="0" i="0">
                <a:solidFill>
                  <a:schemeClr val="bg1"/>
                </a:solidFill>
                <a:effectLst/>
                <a:latin typeface="Montserrat" panose="00000500000000000000" pitchFamily="2" charset="0"/>
              </a:rPr>
              <a:t> </a:t>
            </a:r>
          </a:p>
          <a:p>
            <a:pPr>
              <a:spcBef>
                <a:spcPts val="600"/>
              </a:spcBef>
            </a:pPr>
            <a:r>
              <a:rPr lang="en-US" sz="1800" b="0" i="0">
                <a:solidFill>
                  <a:schemeClr val="bg1"/>
                </a:solidFill>
                <a:effectLst/>
                <a:latin typeface="Montserrat" panose="00000500000000000000" pitchFamily="2" charset="0"/>
              </a:rPr>
              <a:t>pain.</a:t>
            </a:r>
            <a:endParaRPr lang="en-US" sz="1800">
              <a:solidFill>
                <a:schemeClr val="bg1"/>
              </a:solidFill>
              <a:latin typeface="Montserrat" panose="00000500000000000000" pitchFamily="2" charset="0"/>
            </a:endParaRPr>
          </a:p>
          <a:p>
            <a:endParaRPr lang="en-GB"/>
          </a:p>
        </p:txBody>
      </p:sp>
      <p:sp>
        <p:nvSpPr>
          <p:cNvPr id="13" name="TextBox 12">
            <a:extLst>
              <a:ext uri="{FF2B5EF4-FFF2-40B4-BE49-F238E27FC236}">
                <a16:creationId xmlns:a16="http://schemas.microsoft.com/office/drawing/2014/main" id="{6A8AC762-47B5-E80A-99E8-7FAA53F1BF82}"/>
              </a:ext>
            </a:extLst>
          </p:cNvPr>
          <p:cNvSpPr txBox="1"/>
          <p:nvPr/>
        </p:nvSpPr>
        <p:spPr>
          <a:xfrm>
            <a:off x="2417925" y="3875547"/>
            <a:ext cx="2537798" cy="923330"/>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Treat  nausea and vomiting</a:t>
            </a:r>
            <a:r>
              <a:rPr lang="en-US" sz="1800">
                <a:solidFill>
                  <a:schemeClr val="bg1"/>
                </a:solidFill>
                <a:latin typeface="Montserrat" panose="00000500000000000000" pitchFamily="2" charset="0"/>
              </a:rPr>
              <a:t>. </a:t>
            </a:r>
          </a:p>
          <a:p>
            <a:endParaRPr lang="en-GB"/>
          </a:p>
        </p:txBody>
      </p:sp>
      <p:sp>
        <p:nvSpPr>
          <p:cNvPr id="23" name="TextBox 22">
            <a:extLst>
              <a:ext uri="{FF2B5EF4-FFF2-40B4-BE49-F238E27FC236}">
                <a16:creationId xmlns:a16="http://schemas.microsoft.com/office/drawing/2014/main" id="{F5343859-A30B-3099-5CD3-622B95C2D2DF}"/>
              </a:ext>
            </a:extLst>
          </p:cNvPr>
          <p:cNvSpPr txBox="1"/>
          <p:nvPr/>
        </p:nvSpPr>
        <p:spPr>
          <a:xfrm>
            <a:off x="7938297" y="3742005"/>
            <a:ext cx="2095932" cy="1200329"/>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Prevent and control epileptic seizures.</a:t>
            </a:r>
            <a:endParaRPr lang="en-US" sz="1800">
              <a:solidFill>
                <a:schemeClr val="bg1"/>
              </a:solidFill>
              <a:latin typeface="Montserrat" panose="00000500000000000000" pitchFamily="2" charset="0"/>
            </a:endParaRPr>
          </a:p>
          <a:p>
            <a:endParaRPr lang="en-GB"/>
          </a:p>
        </p:txBody>
      </p:sp>
      <p:sp>
        <p:nvSpPr>
          <p:cNvPr id="33" name="TextBox 32">
            <a:extLst>
              <a:ext uri="{FF2B5EF4-FFF2-40B4-BE49-F238E27FC236}">
                <a16:creationId xmlns:a16="http://schemas.microsoft.com/office/drawing/2014/main" id="{53847F04-67BF-AE8F-0BF0-6A09CBFFB10A}"/>
              </a:ext>
            </a:extLst>
          </p:cNvPr>
          <p:cNvSpPr txBox="1"/>
          <p:nvPr/>
        </p:nvSpPr>
        <p:spPr>
          <a:xfrm>
            <a:off x="2342291" y="5626262"/>
            <a:ext cx="2136907" cy="1200329"/>
          </a:xfrm>
          <a:prstGeom prst="rect">
            <a:avLst/>
          </a:prstGeom>
          <a:noFill/>
        </p:spPr>
        <p:txBody>
          <a:bodyPr wrap="square" rtlCol="0">
            <a:spAutoFit/>
          </a:bodyPr>
          <a:lstStyle/>
          <a:p>
            <a:r>
              <a:rPr lang="en-US" sz="1800" b="0" i="0">
                <a:solidFill>
                  <a:schemeClr val="bg1"/>
                </a:solidFill>
                <a:effectLst/>
                <a:latin typeface="Montserrat" panose="00000500000000000000" pitchFamily="2" charset="0"/>
              </a:rPr>
              <a:t>Relieve pain from mild to severe pain. </a:t>
            </a:r>
            <a:endParaRPr lang="en-US" sz="1800">
              <a:solidFill>
                <a:schemeClr val="bg1"/>
              </a:solidFill>
              <a:latin typeface="Montserrat" panose="00000500000000000000" pitchFamily="2" charset="0"/>
            </a:endParaRPr>
          </a:p>
          <a:p>
            <a:endParaRPr lang="en-GB"/>
          </a:p>
        </p:txBody>
      </p:sp>
      <p:sp>
        <p:nvSpPr>
          <p:cNvPr id="43" name="TextBox 42">
            <a:extLst>
              <a:ext uri="{FF2B5EF4-FFF2-40B4-BE49-F238E27FC236}">
                <a16:creationId xmlns:a16="http://schemas.microsoft.com/office/drawing/2014/main" id="{51E38763-2302-3740-6DE9-F669D2593EA6}"/>
              </a:ext>
            </a:extLst>
          </p:cNvPr>
          <p:cNvSpPr txBox="1"/>
          <p:nvPr/>
        </p:nvSpPr>
        <p:spPr>
          <a:xfrm>
            <a:off x="7928602" y="5462356"/>
            <a:ext cx="2693230" cy="1354217"/>
          </a:xfrm>
          <a:prstGeom prst="rect">
            <a:avLst/>
          </a:prstGeom>
          <a:noFill/>
        </p:spPr>
        <p:txBody>
          <a:bodyPr wrap="square" rtlCol="0">
            <a:spAutoFit/>
          </a:bodyPr>
          <a:lstStyle/>
          <a:p>
            <a:r>
              <a:rPr lang="en-US" sz="1600" b="0" i="0">
                <a:solidFill>
                  <a:schemeClr val="bg1"/>
                </a:solidFill>
                <a:effectLst/>
                <a:latin typeface="Montserrat" panose="00000500000000000000" pitchFamily="2" charset="0"/>
              </a:rPr>
              <a:t>Relieve indigestion or heartburn by neutralizing stomach acid.</a:t>
            </a:r>
            <a:endParaRPr lang="en-US" sz="1600">
              <a:solidFill>
                <a:schemeClr val="bg1"/>
              </a:solidFill>
              <a:latin typeface="Montserrat" panose="00000500000000000000" pitchFamily="2" charset="0"/>
            </a:endParaRPr>
          </a:p>
          <a:p>
            <a:endParaRPr lang="en-GB"/>
          </a:p>
        </p:txBody>
      </p:sp>
      <p:pic>
        <p:nvPicPr>
          <p:cNvPr id="3074" name="Picture 2" descr="Sertraline 100mg Tablets, 28 Tablets - Asset Pharmacy">
            <a:extLst>
              <a:ext uri="{FF2B5EF4-FFF2-40B4-BE49-F238E27FC236}">
                <a16:creationId xmlns:a16="http://schemas.microsoft.com/office/drawing/2014/main" id="{1C55DD5F-5B03-9782-AFCA-E7F089907BCC}"/>
              </a:ext>
            </a:extLst>
          </p:cNvPr>
          <p:cNvPicPr>
            <a:picLocks noChangeAspect="1" noChangeArrowheads="1"/>
          </p:cNvPicPr>
          <p:nvPr/>
        </p:nvPicPr>
        <p:blipFill>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82777" y="898872"/>
            <a:ext cx="2428976" cy="242897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uy Prochlorperazine 5mg Tablets Online - £14.99 | Medicine Direct">
            <a:extLst>
              <a:ext uri="{FF2B5EF4-FFF2-40B4-BE49-F238E27FC236}">
                <a16:creationId xmlns:a16="http://schemas.microsoft.com/office/drawing/2014/main" id="{D51BEFF0-4DDB-83A8-70E1-896181DB71ED}"/>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0884" y="2595744"/>
            <a:ext cx="2745028" cy="27450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uy Codeine Phosphate 30mg | Buy Codeine phosphate | Ukmedpharma">
            <a:extLst>
              <a:ext uri="{FF2B5EF4-FFF2-40B4-BE49-F238E27FC236}">
                <a16:creationId xmlns:a16="http://schemas.microsoft.com/office/drawing/2014/main" id="{66B2E5DA-4438-6ADB-8489-4C88C145BA3C}"/>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915" b="89915" l="5018" r="98327">
                        <a14:foregroundMark x1="24134" y1="43077" x2="89845" y2="50427"/>
                        <a14:foregroundMark x1="19235" y1="33162" x2="16010" y2="49402"/>
                        <a14:foregroundMark x1="16010" y1="49402" x2="33094" y2="50085"/>
                        <a14:foregroundMark x1="33094" y1="50085" x2="36081" y2="33675"/>
                        <a14:foregroundMark x1="36081" y1="33675" x2="13740" y2="32308"/>
                        <a14:foregroundMark x1="13740" y1="32308" x2="5496" y2="37607"/>
                        <a14:foregroundMark x1="5496" y1="37607" x2="5137" y2="41368"/>
                        <a14:foregroundMark x1="11862" y1="32067" x2="13023" y2="66325"/>
                        <a14:foregroundMark x1="13023" y1="66325" x2="28674" y2="81368"/>
                        <a14:foregroundMark x1="28674" y1="81368" x2="46834" y2="58462"/>
                        <a14:foregroundMark x1="46834" y1="58462" x2="32378" y2="26838"/>
                        <a14:foregroundMark x1="9675" y1="23026" x2="8961" y2="22906"/>
                        <a14:foregroundMark x1="32378" y1="26838" x2="21507" y2="25013"/>
                        <a14:foregroundMark x1="8961" y1="22906" x2="5615" y2="27350"/>
                        <a14:foregroundMark x1="26165" y1="50598" x2="34648" y2="59658"/>
                        <a14:foregroundMark x1="34648" y1="59658" x2="35842" y2="59145"/>
                        <a14:foregroundMark x1="17921" y1="43932" x2="25329" y2="38291"/>
                        <a14:foregroundMark x1="25329" y1="38291" x2="27957" y2="38632"/>
                        <a14:foregroundMark x1="38710" y1="26838" x2="44205" y2="41026"/>
                        <a14:foregroundMark x1="44205" y1="41026" x2="66308" y2="52650"/>
                        <a14:foregroundMark x1="66308" y1="52650" x2="77897" y2="37949"/>
                        <a14:foregroundMark x1="77897" y1="37949" x2="55197" y2="28376"/>
                        <a14:foregroundMark x1="55197" y1="28376" x2="32736" y2="28547"/>
                        <a14:foregroundMark x1="32736" y1="28547" x2="28793" y2="30598"/>
                        <a14:foregroundMark x1="81123" y1="19829" x2="81959" y2="31111"/>
                        <a14:foregroundMark x1="81959" y1="31111" x2="89367" y2="46154"/>
                        <a14:foregroundMark x1="89367" y1="46154" x2="92623" y2="43510"/>
                        <a14:foregroundMark x1="87146" y1="17410" x2="79092" y2="19829"/>
                        <a14:foregroundMark x1="79092" y1="19829" x2="78495" y2="21538"/>
                        <a14:foregroundMark x1="24492" y1="37949" x2="26882" y2="58632"/>
                        <a14:foregroundMark x1="26882" y1="58632" x2="27479" y2="58803"/>
                        <a14:foregroundMark x1="41816" y1="32479" x2="47073" y2="44786"/>
                        <a14:foregroundMark x1="31302" y1="37949" x2="31661" y2="45812"/>
                        <a14:foregroundMark x1="27599" y1="73333" x2="81959" y2="65812"/>
                        <a14:foregroundMark x1="38351" y1="66154" x2="48984" y2="65812"/>
                        <a14:foregroundMark x1="48984" y1="65812" x2="50896" y2="64615"/>
                        <a14:foregroundMark x1="48387" y1="51282" x2="47312" y2="65983"/>
                        <a14:foregroundMark x1="47312" y1="65983" x2="46953" y2="67009"/>
                        <a14:foregroundMark x1="37276" y1="67009" x2="21983" y2="68205"/>
                        <a14:foregroundMark x1="88053" y1="55043" x2="83274" y2="65128"/>
                        <a14:foregroundMark x1="90442" y1="45812" x2="89725" y2="64444"/>
                        <a14:foregroundMark x1="83513" y1="65299" x2="91159" y2="64274"/>
                        <a14:foregroundMark x1="91159" y1="64274" x2="91159" y2="64103"/>
                        <a14:foregroundMark x1="91039" y1="59658" x2="91637" y2="64615"/>
                        <a14:foregroundMark x1="89008" y1="25983" x2="89845" y2="30598"/>
                        <a14:foregroundMark x1="91398" y1="31282" x2="92234" y2="35214"/>
                        <a14:foregroundMark x1="91278" y1="37607" x2="93070" y2="45299"/>
                        <a14:backgroundMark x1="97013" y1="24103" x2="97491" y2="34872"/>
                        <a14:backgroundMark x1="8483" y1="25641" x2="20908" y2="26325"/>
                        <a14:backgroundMark x1="97701" y1="43167" x2="97730" y2="46838"/>
                        <a14:backgroundMark x1="97611" y1="31795" x2="97693" y2="42159"/>
                        <a14:backgroundMark x1="94982" y1="17436" x2="97849" y2="31795"/>
                        <a14:backgroundMark x1="97849" y1="31795" x2="97849" y2="31795"/>
                        <a14:backgroundMark x1="89845" y1="15385" x2="92473" y2="21880"/>
                      </a14:backgroundRemoval>
                    </a14:imgEffect>
                  </a14:imgLayer>
                </a14:imgProps>
              </a:ext>
              <a:ext uri="{28A0092B-C50C-407E-A947-70E740481C1C}">
                <a14:useLocalDpi xmlns:a14="http://schemas.microsoft.com/office/drawing/2010/main"/>
              </a:ext>
            </a:extLst>
          </a:blip>
          <a:srcRect t="16696" b="22834"/>
          <a:stretch/>
        </p:blipFill>
        <p:spPr bwMode="auto">
          <a:xfrm>
            <a:off x="-82144" y="5296927"/>
            <a:ext cx="2612804" cy="1104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4B7A76-4089-F342-6B57-BC87DED46D98}"/>
              </a:ext>
            </a:extLst>
          </p:cNvPr>
          <p:cNvSpPr>
            <a:spLocks noGrp="1"/>
          </p:cNvSpPr>
          <p:nvPr>
            <p:ph type="title" idx="4294967295"/>
          </p:nvPr>
        </p:nvSpPr>
        <p:spPr>
          <a:xfrm>
            <a:off x="0" y="17463"/>
            <a:ext cx="10515600" cy="1325562"/>
          </a:xfrm>
        </p:spPr>
        <p:txBody>
          <a:bodyPr>
            <a:normAutofit/>
          </a:bodyPr>
          <a:lstStyle/>
          <a:p>
            <a:r>
              <a:rPr lang="en-GB" sz="3600" b="1"/>
              <a:t>Types of medication </a:t>
            </a:r>
          </a:p>
        </p:txBody>
      </p:sp>
      <p:pic>
        <p:nvPicPr>
          <p:cNvPr id="3090" name="Picture 18" descr="Ibuprofen Gel (5% &amp; 10%)">
            <a:extLst>
              <a:ext uri="{FF2B5EF4-FFF2-40B4-BE49-F238E27FC236}">
                <a16:creationId xmlns:a16="http://schemas.microsoft.com/office/drawing/2014/main" id="{8F4F288F-D90C-328F-3D94-E1CDC1D07E2F}"/>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592" t="24182" r="592" b="21538"/>
          <a:stretch/>
        </p:blipFill>
        <p:spPr bwMode="auto">
          <a:xfrm rot="209690">
            <a:off x="5723144" y="1513974"/>
            <a:ext cx="2181096" cy="118390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arbamazepine 400mg Tablets – Crescent Pharma">
            <a:extLst>
              <a:ext uri="{FF2B5EF4-FFF2-40B4-BE49-F238E27FC236}">
                <a16:creationId xmlns:a16="http://schemas.microsoft.com/office/drawing/2014/main" id="{815E7AEF-E321-3C8E-FFF0-6F1F7B0343A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20369" b="20269"/>
          <a:stretch/>
        </p:blipFill>
        <p:spPr bwMode="auto">
          <a:xfrm rot="21141171">
            <a:off x="5838145" y="3385592"/>
            <a:ext cx="2249210" cy="133516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0B32E309-504C-C1F4-2ADC-2E8AB4C948D3}"/>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l="24474" r="28957"/>
          <a:stretch/>
        </p:blipFill>
        <p:spPr bwMode="auto">
          <a:xfrm rot="150928">
            <a:off x="6703059" y="4932298"/>
            <a:ext cx="790160" cy="183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23" grpId="0"/>
      <p:bldP spid="33"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FE01C-61CF-E2AF-0FCD-CC663421C93A}"/>
              </a:ext>
            </a:extLst>
          </p:cNvPr>
          <p:cNvPicPr>
            <a:picLocks noChangeAspect="1"/>
          </p:cNvPicPr>
          <p:nvPr/>
        </p:nvPicPr>
        <p:blipFill>
          <a:blip r:embed="rId2"/>
          <a:srcRect t="42"/>
          <a:stretch>
            <a:fillRect/>
          </a:stretch>
        </p:blipFill>
        <p:spPr>
          <a:xfrm>
            <a:off x="3500075" y="54790"/>
            <a:ext cx="5191850" cy="6751294"/>
          </a:xfrm>
          <a:prstGeom prst="rect">
            <a:avLst/>
          </a:prstGeom>
        </p:spPr>
      </p:pic>
      <p:sp>
        <p:nvSpPr>
          <p:cNvPr id="7" name="TextBox 6">
            <a:extLst>
              <a:ext uri="{FF2B5EF4-FFF2-40B4-BE49-F238E27FC236}">
                <a16:creationId xmlns:a16="http://schemas.microsoft.com/office/drawing/2014/main" id="{AAB7E59A-399C-1D06-5A51-2EA11D58CAC2}"/>
              </a:ext>
            </a:extLst>
          </p:cNvPr>
          <p:cNvSpPr txBox="1"/>
          <p:nvPr/>
        </p:nvSpPr>
        <p:spPr>
          <a:xfrm>
            <a:off x="5581650" y="1152525"/>
            <a:ext cx="685800" cy="461665"/>
          </a:xfrm>
          <a:prstGeom prst="rect">
            <a:avLst/>
          </a:prstGeom>
          <a:noFill/>
        </p:spPr>
        <p:txBody>
          <a:bodyPr wrap="square" rtlCol="0">
            <a:spAutoFit/>
          </a:bodyPr>
          <a:lstStyle/>
          <a:p>
            <a:r>
              <a:rPr lang="en-GB" sz="2400" b="1"/>
              <a:t>H </a:t>
            </a:r>
          </a:p>
        </p:txBody>
      </p:sp>
      <p:sp>
        <p:nvSpPr>
          <p:cNvPr id="8" name="TextBox 7">
            <a:extLst>
              <a:ext uri="{FF2B5EF4-FFF2-40B4-BE49-F238E27FC236}">
                <a16:creationId xmlns:a16="http://schemas.microsoft.com/office/drawing/2014/main" id="{17C95D5D-3D48-8DBD-84D4-D5AF0D53AD2E}"/>
              </a:ext>
            </a:extLst>
          </p:cNvPr>
          <p:cNvSpPr txBox="1"/>
          <p:nvPr/>
        </p:nvSpPr>
        <p:spPr>
          <a:xfrm>
            <a:off x="5572125" y="1543050"/>
            <a:ext cx="685800" cy="461665"/>
          </a:xfrm>
          <a:prstGeom prst="rect">
            <a:avLst/>
          </a:prstGeom>
          <a:noFill/>
        </p:spPr>
        <p:txBody>
          <a:bodyPr wrap="square" rtlCol="0">
            <a:spAutoFit/>
          </a:bodyPr>
          <a:lstStyle/>
          <a:p>
            <a:r>
              <a:rPr lang="en-GB" sz="2400" b="1"/>
              <a:t>M </a:t>
            </a:r>
          </a:p>
        </p:txBody>
      </p:sp>
      <p:sp>
        <p:nvSpPr>
          <p:cNvPr id="9" name="TextBox 8">
            <a:extLst>
              <a:ext uri="{FF2B5EF4-FFF2-40B4-BE49-F238E27FC236}">
                <a16:creationId xmlns:a16="http://schemas.microsoft.com/office/drawing/2014/main" id="{4A1FCEB6-0EE8-5BEB-C544-29680F39D47B}"/>
              </a:ext>
            </a:extLst>
          </p:cNvPr>
          <p:cNvSpPr txBox="1"/>
          <p:nvPr/>
        </p:nvSpPr>
        <p:spPr>
          <a:xfrm>
            <a:off x="5581650" y="1985665"/>
            <a:ext cx="685800" cy="461665"/>
          </a:xfrm>
          <a:prstGeom prst="rect">
            <a:avLst/>
          </a:prstGeom>
          <a:noFill/>
        </p:spPr>
        <p:txBody>
          <a:bodyPr wrap="square" rtlCol="0">
            <a:spAutoFit/>
          </a:bodyPr>
          <a:lstStyle/>
          <a:p>
            <a:r>
              <a:rPr lang="en-GB" sz="2400" b="1"/>
              <a:t>A </a:t>
            </a:r>
          </a:p>
        </p:txBody>
      </p:sp>
      <p:sp>
        <p:nvSpPr>
          <p:cNvPr id="10" name="TextBox 9">
            <a:extLst>
              <a:ext uri="{FF2B5EF4-FFF2-40B4-BE49-F238E27FC236}">
                <a16:creationId xmlns:a16="http://schemas.microsoft.com/office/drawing/2014/main" id="{E4E39E32-FF7B-0252-6B77-B8644AA77A29}"/>
              </a:ext>
            </a:extLst>
          </p:cNvPr>
          <p:cNvSpPr txBox="1"/>
          <p:nvPr/>
        </p:nvSpPr>
        <p:spPr>
          <a:xfrm>
            <a:off x="5581650" y="2481092"/>
            <a:ext cx="685800" cy="461665"/>
          </a:xfrm>
          <a:prstGeom prst="rect">
            <a:avLst/>
          </a:prstGeom>
          <a:noFill/>
        </p:spPr>
        <p:txBody>
          <a:bodyPr wrap="square" rtlCol="0">
            <a:spAutoFit/>
          </a:bodyPr>
          <a:lstStyle/>
          <a:p>
            <a:r>
              <a:rPr lang="en-GB" sz="2400" b="1"/>
              <a:t>L </a:t>
            </a:r>
          </a:p>
        </p:txBody>
      </p:sp>
      <p:sp>
        <p:nvSpPr>
          <p:cNvPr id="11" name="TextBox 10">
            <a:extLst>
              <a:ext uri="{FF2B5EF4-FFF2-40B4-BE49-F238E27FC236}">
                <a16:creationId xmlns:a16="http://schemas.microsoft.com/office/drawing/2014/main" id="{FE6634E9-67DE-F480-25FA-6D4E083AE565}"/>
              </a:ext>
            </a:extLst>
          </p:cNvPr>
          <p:cNvSpPr txBox="1"/>
          <p:nvPr/>
        </p:nvSpPr>
        <p:spPr>
          <a:xfrm>
            <a:off x="5581650" y="2916414"/>
            <a:ext cx="685800" cy="461665"/>
          </a:xfrm>
          <a:prstGeom prst="rect">
            <a:avLst/>
          </a:prstGeom>
          <a:noFill/>
        </p:spPr>
        <p:txBody>
          <a:bodyPr wrap="square" rtlCol="0">
            <a:spAutoFit/>
          </a:bodyPr>
          <a:lstStyle/>
          <a:p>
            <a:r>
              <a:rPr lang="en-GB" sz="2400" b="1"/>
              <a:t>G </a:t>
            </a:r>
          </a:p>
        </p:txBody>
      </p:sp>
      <p:sp>
        <p:nvSpPr>
          <p:cNvPr id="12" name="TextBox 11">
            <a:extLst>
              <a:ext uri="{FF2B5EF4-FFF2-40B4-BE49-F238E27FC236}">
                <a16:creationId xmlns:a16="http://schemas.microsoft.com/office/drawing/2014/main" id="{CA25C891-7136-9CB5-0860-18C8E512B859}"/>
              </a:ext>
            </a:extLst>
          </p:cNvPr>
          <p:cNvSpPr txBox="1"/>
          <p:nvPr/>
        </p:nvSpPr>
        <p:spPr>
          <a:xfrm>
            <a:off x="5581650" y="3334918"/>
            <a:ext cx="685800" cy="461665"/>
          </a:xfrm>
          <a:prstGeom prst="rect">
            <a:avLst/>
          </a:prstGeom>
          <a:noFill/>
        </p:spPr>
        <p:txBody>
          <a:bodyPr wrap="square" rtlCol="0">
            <a:spAutoFit/>
          </a:bodyPr>
          <a:lstStyle/>
          <a:p>
            <a:r>
              <a:rPr lang="en-GB" sz="2400" b="1"/>
              <a:t>C </a:t>
            </a:r>
          </a:p>
        </p:txBody>
      </p:sp>
      <p:sp>
        <p:nvSpPr>
          <p:cNvPr id="13" name="TextBox 12">
            <a:extLst>
              <a:ext uri="{FF2B5EF4-FFF2-40B4-BE49-F238E27FC236}">
                <a16:creationId xmlns:a16="http://schemas.microsoft.com/office/drawing/2014/main" id="{8CB04083-B103-E2A9-9980-ABD9E51F0F42}"/>
              </a:ext>
            </a:extLst>
          </p:cNvPr>
          <p:cNvSpPr txBox="1"/>
          <p:nvPr/>
        </p:nvSpPr>
        <p:spPr>
          <a:xfrm>
            <a:off x="5581650" y="3770240"/>
            <a:ext cx="685800" cy="461665"/>
          </a:xfrm>
          <a:prstGeom prst="rect">
            <a:avLst/>
          </a:prstGeom>
          <a:noFill/>
        </p:spPr>
        <p:txBody>
          <a:bodyPr wrap="square" rtlCol="0">
            <a:spAutoFit/>
          </a:bodyPr>
          <a:lstStyle/>
          <a:p>
            <a:r>
              <a:rPr lang="en-GB" sz="2400" b="1"/>
              <a:t>F </a:t>
            </a:r>
          </a:p>
        </p:txBody>
      </p:sp>
      <p:sp>
        <p:nvSpPr>
          <p:cNvPr id="14" name="TextBox 13">
            <a:extLst>
              <a:ext uri="{FF2B5EF4-FFF2-40B4-BE49-F238E27FC236}">
                <a16:creationId xmlns:a16="http://schemas.microsoft.com/office/drawing/2014/main" id="{0B5F8E8F-0735-6DDF-F5C0-A119A78821F1}"/>
              </a:ext>
            </a:extLst>
          </p:cNvPr>
          <p:cNvSpPr txBox="1"/>
          <p:nvPr/>
        </p:nvSpPr>
        <p:spPr>
          <a:xfrm>
            <a:off x="5581650" y="4231905"/>
            <a:ext cx="685800" cy="461665"/>
          </a:xfrm>
          <a:prstGeom prst="rect">
            <a:avLst/>
          </a:prstGeom>
          <a:noFill/>
        </p:spPr>
        <p:txBody>
          <a:bodyPr wrap="square" rtlCol="0">
            <a:spAutoFit/>
          </a:bodyPr>
          <a:lstStyle/>
          <a:p>
            <a:r>
              <a:rPr lang="en-GB" sz="2400" b="1"/>
              <a:t>D </a:t>
            </a:r>
          </a:p>
        </p:txBody>
      </p:sp>
      <p:sp>
        <p:nvSpPr>
          <p:cNvPr id="15" name="TextBox 14">
            <a:extLst>
              <a:ext uri="{FF2B5EF4-FFF2-40B4-BE49-F238E27FC236}">
                <a16:creationId xmlns:a16="http://schemas.microsoft.com/office/drawing/2014/main" id="{51B48E94-EE55-BE80-994B-AB6FFFBA8443}"/>
              </a:ext>
            </a:extLst>
          </p:cNvPr>
          <p:cNvSpPr txBox="1"/>
          <p:nvPr/>
        </p:nvSpPr>
        <p:spPr>
          <a:xfrm>
            <a:off x="5581650" y="4898059"/>
            <a:ext cx="685800" cy="461665"/>
          </a:xfrm>
          <a:prstGeom prst="rect">
            <a:avLst/>
          </a:prstGeom>
          <a:noFill/>
        </p:spPr>
        <p:txBody>
          <a:bodyPr wrap="square" rtlCol="0">
            <a:spAutoFit/>
          </a:bodyPr>
          <a:lstStyle/>
          <a:p>
            <a:r>
              <a:rPr lang="en-GB" sz="2400" b="1"/>
              <a:t>E </a:t>
            </a:r>
          </a:p>
        </p:txBody>
      </p:sp>
      <p:sp>
        <p:nvSpPr>
          <p:cNvPr id="16" name="TextBox 15">
            <a:extLst>
              <a:ext uri="{FF2B5EF4-FFF2-40B4-BE49-F238E27FC236}">
                <a16:creationId xmlns:a16="http://schemas.microsoft.com/office/drawing/2014/main" id="{A321E595-F220-C82C-325E-E4A93B0A3044}"/>
              </a:ext>
            </a:extLst>
          </p:cNvPr>
          <p:cNvSpPr txBox="1"/>
          <p:nvPr/>
        </p:nvSpPr>
        <p:spPr>
          <a:xfrm>
            <a:off x="5581650" y="5390406"/>
            <a:ext cx="685800" cy="461665"/>
          </a:xfrm>
          <a:prstGeom prst="rect">
            <a:avLst/>
          </a:prstGeom>
          <a:noFill/>
        </p:spPr>
        <p:txBody>
          <a:bodyPr wrap="square" rtlCol="0">
            <a:spAutoFit/>
          </a:bodyPr>
          <a:lstStyle/>
          <a:p>
            <a:r>
              <a:rPr lang="en-GB" sz="2400" b="1"/>
              <a:t>K </a:t>
            </a:r>
          </a:p>
        </p:txBody>
      </p:sp>
      <p:sp>
        <p:nvSpPr>
          <p:cNvPr id="17" name="TextBox 16">
            <a:extLst>
              <a:ext uri="{FF2B5EF4-FFF2-40B4-BE49-F238E27FC236}">
                <a16:creationId xmlns:a16="http://schemas.microsoft.com/office/drawing/2014/main" id="{0A3D3562-E194-BE08-3A4B-A0197B91C307}"/>
              </a:ext>
            </a:extLst>
          </p:cNvPr>
          <p:cNvSpPr txBox="1"/>
          <p:nvPr/>
        </p:nvSpPr>
        <p:spPr>
          <a:xfrm>
            <a:off x="5581650" y="5962650"/>
            <a:ext cx="685800" cy="461665"/>
          </a:xfrm>
          <a:prstGeom prst="rect">
            <a:avLst/>
          </a:prstGeom>
          <a:noFill/>
        </p:spPr>
        <p:txBody>
          <a:bodyPr wrap="square" rtlCol="0">
            <a:spAutoFit/>
          </a:bodyPr>
          <a:lstStyle/>
          <a:p>
            <a:r>
              <a:rPr lang="en-GB" sz="2400" b="1"/>
              <a:t>B </a:t>
            </a:r>
          </a:p>
        </p:txBody>
      </p:sp>
      <p:sp>
        <p:nvSpPr>
          <p:cNvPr id="18" name="TextBox 17">
            <a:extLst>
              <a:ext uri="{FF2B5EF4-FFF2-40B4-BE49-F238E27FC236}">
                <a16:creationId xmlns:a16="http://schemas.microsoft.com/office/drawing/2014/main" id="{313A51FD-6B34-D5B3-25FD-F17C5B974B42}"/>
              </a:ext>
            </a:extLst>
          </p:cNvPr>
          <p:cNvSpPr txBox="1"/>
          <p:nvPr/>
        </p:nvSpPr>
        <p:spPr>
          <a:xfrm>
            <a:off x="5610225" y="6405860"/>
            <a:ext cx="685800" cy="461665"/>
          </a:xfrm>
          <a:prstGeom prst="rect">
            <a:avLst/>
          </a:prstGeom>
          <a:noFill/>
        </p:spPr>
        <p:txBody>
          <a:bodyPr wrap="square" rtlCol="0">
            <a:spAutoFit/>
          </a:bodyPr>
          <a:lstStyle/>
          <a:p>
            <a:r>
              <a:rPr lang="en-GB" sz="2400" b="1"/>
              <a:t>I </a:t>
            </a:r>
          </a:p>
        </p:txBody>
      </p:sp>
      <p:sp>
        <p:nvSpPr>
          <p:cNvPr id="20" name="TextBox 19">
            <a:extLst>
              <a:ext uri="{FF2B5EF4-FFF2-40B4-BE49-F238E27FC236}">
                <a16:creationId xmlns:a16="http://schemas.microsoft.com/office/drawing/2014/main" id="{495CC5E6-A4F5-3C04-54AE-53A864D2F02E}"/>
              </a:ext>
            </a:extLst>
          </p:cNvPr>
          <p:cNvSpPr txBox="1"/>
          <p:nvPr/>
        </p:nvSpPr>
        <p:spPr>
          <a:xfrm>
            <a:off x="0" y="3011752"/>
            <a:ext cx="4210050" cy="523220"/>
          </a:xfrm>
          <a:prstGeom prst="rect">
            <a:avLst/>
          </a:prstGeom>
          <a:noFill/>
        </p:spPr>
        <p:txBody>
          <a:bodyPr wrap="square" rtlCol="0">
            <a:spAutoFit/>
          </a:bodyPr>
          <a:lstStyle/>
          <a:p>
            <a:r>
              <a:rPr lang="en-GB" sz="2800" b="1"/>
              <a:t>Match the Medicine </a:t>
            </a:r>
          </a:p>
        </p:txBody>
      </p:sp>
      <p:grpSp>
        <p:nvGrpSpPr>
          <p:cNvPr id="21" name="Group 20">
            <a:extLst>
              <a:ext uri="{FF2B5EF4-FFF2-40B4-BE49-F238E27FC236}">
                <a16:creationId xmlns:a16="http://schemas.microsoft.com/office/drawing/2014/main" id="{F1372050-3680-ADD5-710B-7EE404CF6D49}"/>
              </a:ext>
            </a:extLst>
          </p:cNvPr>
          <p:cNvGrpSpPr/>
          <p:nvPr/>
        </p:nvGrpSpPr>
        <p:grpSpPr>
          <a:xfrm>
            <a:off x="10373192" y="645380"/>
            <a:ext cx="1818807" cy="646331"/>
            <a:chOff x="10373192" y="102455"/>
            <a:chExt cx="1818807" cy="646331"/>
          </a:xfrm>
        </p:grpSpPr>
        <p:sp>
          <p:nvSpPr>
            <p:cNvPr id="22" name="Arrow: Pentagon 21">
              <a:extLst>
                <a:ext uri="{FF2B5EF4-FFF2-40B4-BE49-F238E27FC236}">
                  <a16:creationId xmlns:a16="http://schemas.microsoft.com/office/drawing/2014/main" id="{6D05F335-D7B1-9509-88B4-5977BF83826D}"/>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17CF36D-317F-652C-84C8-FAD3D80ACDE6}"/>
                </a:ext>
              </a:extLst>
            </p:cNvPr>
            <p:cNvSpPr txBox="1"/>
            <p:nvPr/>
          </p:nvSpPr>
          <p:spPr>
            <a:xfrm>
              <a:off x="10716423" y="102455"/>
              <a:ext cx="1350658" cy="646331"/>
            </a:xfrm>
            <a:prstGeom prst="rect">
              <a:avLst/>
            </a:prstGeom>
            <a:noFill/>
          </p:spPr>
          <p:txBody>
            <a:bodyPr wrap="square" rtlCol="0">
              <a:spAutoFit/>
            </a:bodyPr>
            <a:lstStyle/>
            <a:p>
              <a:pPr algn="ctr"/>
              <a:r>
                <a:rPr lang="en-GB">
                  <a:solidFill>
                    <a:schemeClr val="bg1"/>
                  </a:solidFill>
                </a:rPr>
                <a:t>Activity 5</a:t>
              </a:r>
            </a:p>
            <a:p>
              <a:pPr algn="ctr"/>
              <a:r>
                <a:rPr lang="en-GB">
                  <a:solidFill>
                    <a:schemeClr val="bg1"/>
                  </a:solidFill>
                </a:rPr>
                <a:t>Answers </a:t>
              </a:r>
            </a:p>
          </p:txBody>
        </p:sp>
      </p:grpSp>
    </p:spTree>
    <p:extLst>
      <p:ext uri="{BB962C8B-B14F-4D97-AF65-F5344CB8AC3E}">
        <p14:creationId xmlns:p14="http://schemas.microsoft.com/office/powerpoint/2010/main" val="20833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11" descr="A person in blue scrubs holding her head&#10;&#10;AI-generated content may be incorrect.">
            <a:extLst>
              <a:ext uri="{FF2B5EF4-FFF2-40B4-BE49-F238E27FC236}">
                <a16:creationId xmlns:a16="http://schemas.microsoft.com/office/drawing/2014/main" id="{7B42235C-B2F3-5B73-57AF-7316FBDE52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3878" y="384813"/>
            <a:ext cx="7178122" cy="6858000"/>
          </a:xfrm>
          <a:prstGeom prst="rect">
            <a:avLst/>
          </a:prstGeom>
        </p:spPr>
      </p:pic>
      <p:sp>
        <p:nvSpPr>
          <p:cNvPr id="67586" name="Rectangle 2">
            <a:extLst>
              <a:ext uri="{FF2B5EF4-FFF2-40B4-BE49-F238E27FC236}">
                <a16:creationId xmlns:a16="http://schemas.microsoft.com/office/drawing/2014/main" id="{3531C028-30C9-44BC-9C27-19DA67A17ED3}"/>
              </a:ext>
            </a:extLst>
          </p:cNvPr>
          <p:cNvSpPr>
            <a:spLocks noGrp="1" noChangeArrowheads="1"/>
          </p:cNvSpPr>
          <p:nvPr>
            <p:ph type="title"/>
          </p:nvPr>
        </p:nvSpPr>
        <p:spPr/>
        <p:txBody>
          <a:bodyPr>
            <a:normAutofit/>
          </a:bodyPr>
          <a:lstStyle/>
          <a:p>
            <a:pPr eaLnBrk="1" hangingPunct="1"/>
            <a:r>
              <a:rPr lang="en-GB" altLang="en-US" sz="3200" b="1">
                <a:solidFill>
                  <a:srgbClr val="00B050"/>
                </a:solidFill>
                <a:latin typeface="+mn-lt"/>
              </a:rPr>
              <a:t>RIGHT </a:t>
            </a:r>
            <a:r>
              <a:rPr lang="en-GB" altLang="en-US" sz="3200" b="1">
                <a:latin typeface="+mn-lt"/>
              </a:rPr>
              <a:t>ADMINISTRATION GONE </a:t>
            </a:r>
            <a:r>
              <a:rPr lang="en-GB" altLang="en-US" sz="3200" b="1">
                <a:solidFill>
                  <a:srgbClr val="FF0000"/>
                </a:solidFill>
                <a:latin typeface="+mn-lt"/>
              </a:rPr>
              <a:t>WRONG</a:t>
            </a:r>
          </a:p>
        </p:txBody>
      </p:sp>
      <p:sp>
        <p:nvSpPr>
          <p:cNvPr id="69635" name="Rectangle 3">
            <a:extLst>
              <a:ext uri="{FF2B5EF4-FFF2-40B4-BE49-F238E27FC236}">
                <a16:creationId xmlns:a16="http://schemas.microsoft.com/office/drawing/2014/main" id="{A66A9534-EE3E-4FC2-97DF-2C78713B4C43}"/>
              </a:ext>
            </a:extLst>
          </p:cNvPr>
          <p:cNvSpPr>
            <a:spLocks noGrp="1" noChangeArrowheads="1"/>
          </p:cNvSpPr>
          <p:nvPr>
            <p:ph idx="1"/>
          </p:nvPr>
        </p:nvSpPr>
        <p:spPr/>
        <p:txBody>
          <a:bodyPr rtlCol="0">
            <a:normAutofit/>
          </a:bodyPr>
          <a:lstStyle/>
          <a:p>
            <a:pPr marL="274320" indent="-274320" eaLnBrk="1" fontAlgn="auto" hangingPunct="1">
              <a:spcAft>
                <a:spcPts val="0"/>
              </a:spcAft>
              <a:buClr>
                <a:schemeClr val="accent3"/>
              </a:buClr>
              <a:buFont typeface="Wingdings 2"/>
              <a:buChar char=""/>
              <a:defRPr/>
            </a:pPr>
            <a:r>
              <a:rPr lang="en-GB" sz="3200" b="1">
                <a:solidFill>
                  <a:srgbClr val="FF0000"/>
                </a:solidFill>
                <a:latin typeface="+mj-lt"/>
              </a:rPr>
              <a:t>W</a:t>
            </a:r>
            <a:r>
              <a:rPr lang="en-GB" sz="3200">
                <a:latin typeface="+mj-lt"/>
              </a:rPr>
              <a:t>RONG  </a:t>
            </a:r>
            <a:r>
              <a:rPr lang="en-GB" sz="3200" b="1">
                <a:solidFill>
                  <a:srgbClr val="800000"/>
                </a:solidFill>
                <a:latin typeface="+mj-lt"/>
              </a:rPr>
              <a:t>PERSON</a:t>
            </a:r>
          </a:p>
          <a:p>
            <a:pPr marL="274320" indent="-274320">
              <a:buClr>
                <a:schemeClr val="accent3"/>
              </a:buClr>
              <a:buFont typeface="Wingdings 2"/>
              <a:buChar char=""/>
              <a:defRPr/>
            </a:pPr>
            <a:r>
              <a:rPr lang="en-GB" sz="3200" b="1">
                <a:solidFill>
                  <a:srgbClr val="FF0000"/>
                </a:solidFill>
              </a:rPr>
              <a:t>W</a:t>
            </a:r>
            <a:r>
              <a:rPr lang="en-GB" sz="3200"/>
              <a:t>RONG </a:t>
            </a:r>
            <a:r>
              <a:rPr lang="en-GB" sz="3200" b="1">
                <a:solidFill>
                  <a:srgbClr val="800000"/>
                </a:solidFill>
                <a:latin typeface="+mj-lt"/>
              </a:rPr>
              <a:t>MEDICINE</a:t>
            </a:r>
          </a:p>
          <a:p>
            <a:pPr marL="274320" indent="-274320">
              <a:buClr>
                <a:schemeClr val="accent3"/>
              </a:buClr>
              <a:buFont typeface="Wingdings 2"/>
              <a:buChar char=""/>
              <a:defRPr/>
            </a:pPr>
            <a:r>
              <a:rPr lang="en-GB" sz="3200" b="1">
                <a:solidFill>
                  <a:srgbClr val="FF0000"/>
                </a:solidFill>
              </a:rPr>
              <a:t>W</a:t>
            </a:r>
            <a:r>
              <a:rPr lang="en-GB" sz="3200"/>
              <a:t>RONG </a:t>
            </a:r>
            <a:r>
              <a:rPr lang="en-GB" sz="3200" b="1">
                <a:solidFill>
                  <a:srgbClr val="800000"/>
                </a:solidFill>
                <a:latin typeface="+mj-lt"/>
              </a:rPr>
              <a:t>DOSE</a:t>
            </a:r>
          </a:p>
          <a:p>
            <a:pPr marL="274320" indent="-274320">
              <a:buClr>
                <a:schemeClr val="accent3"/>
              </a:buClr>
              <a:buFont typeface="Wingdings 2"/>
              <a:buChar char=""/>
              <a:defRPr/>
            </a:pPr>
            <a:r>
              <a:rPr lang="en-GB" sz="3200" b="1">
                <a:solidFill>
                  <a:srgbClr val="FF0000"/>
                </a:solidFill>
              </a:rPr>
              <a:t>W</a:t>
            </a:r>
            <a:r>
              <a:rPr lang="en-GB" sz="3200"/>
              <a:t>RONG </a:t>
            </a:r>
            <a:r>
              <a:rPr lang="en-GB" sz="3200" b="1">
                <a:solidFill>
                  <a:srgbClr val="800000"/>
                </a:solidFill>
                <a:latin typeface="+mj-lt"/>
              </a:rPr>
              <a:t>TIME</a:t>
            </a:r>
          </a:p>
          <a:p>
            <a:pPr marL="274320" indent="-274320">
              <a:buClr>
                <a:schemeClr val="accent3"/>
              </a:buClr>
              <a:buFont typeface="Wingdings 2"/>
              <a:buChar char=""/>
              <a:defRPr/>
            </a:pPr>
            <a:r>
              <a:rPr lang="en-GB" sz="3200" b="1">
                <a:solidFill>
                  <a:srgbClr val="FF0000"/>
                </a:solidFill>
              </a:rPr>
              <a:t>W</a:t>
            </a:r>
            <a:r>
              <a:rPr lang="en-GB" sz="3200"/>
              <a:t>RONG</a:t>
            </a:r>
            <a:r>
              <a:rPr lang="en-GB" sz="3200">
                <a:latin typeface="+mj-lt"/>
              </a:rPr>
              <a:t> </a:t>
            </a:r>
            <a:r>
              <a:rPr lang="en-GB" sz="3200" b="1">
                <a:solidFill>
                  <a:srgbClr val="800000"/>
                </a:solidFill>
                <a:latin typeface="+mj-lt"/>
              </a:rPr>
              <a:t>ROUTE</a:t>
            </a:r>
          </a:p>
          <a:p>
            <a:pPr marL="274320" indent="-274320">
              <a:buClr>
                <a:schemeClr val="accent3"/>
              </a:buClr>
              <a:buFont typeface="Wingdings 2"/>
              <a:buChar char=""/>
              <a:defRPr/>
            </a:pPr>
            <a:r>
              <a:rPr lang="en-GB" sz="3200" b="1">
                <a:solidFill>
                  <a:srgbClr val="FF0000"/>
                </a:solidFill>
              </a:rPr>
              <a:t>W</a:t>
            </a:r>
            <a:r>
              <a:rPr lang="en-GB" sz="3200"/>
              <a:t>RONG R</a:t>
            </a:r>
            <a:r>
              <a:rPr lang="en-GB" sz="3200">
                <a:latin typeface="+mj-lt"/>
              </a:rPr>
              <a:t>IGHT to </a:t>
            </a:r>
            <a:r>
              <a:rPr lang="en-GB" sz="3200" b="1">
                <a:solidFill>
                  <a:srgbClr val="800000"/>
                </a:solidFill>
                <a:latin typeface="+mj-lt"/>
              </a:rPr>
              <a:t>REFUSE</a:t>
            </a:r>
            <a:r>
              <a:rPr lang="en-GB" sz="3200" b="1">
                <a:solidFill>
                  <a:srgbClr val="FF0000"/>
                </a:solidFill>
              </a:rPr>
              <a:t> </a:t>
            </a:r>
            <a:endParaRPr lang="en-GB" sz="3200" b="1">
              <a:latin typeface="+mj-lt"/>
            </a:endParaRPr>
          </a:p>
          <a:p>
            <a:pPr marL="274320" indent="-274320" eaLnBrk="1" fontAlgn="auto" hangingPunct="1">
              <a:spcAft>
                <a:spcPts val="0"/>
              </a:spcAft>
              <a:buClr>
                <a:schemeClr val="accent3"/>
              </a:buClr>
              <a:buFont typeface="Wingdings 2"/>
              <a:buChar char=""/>
              <a:defRPr/>
            </a:pPr>
            <a:endParaRPr lang="en-GB" sz="3200">
              <a:latin typeface="+mj-lt"/>
            </a:endParaRPr>
          </a:p>
        </p:txBody>
      </p:sp>
      <p:sp>
        <p:nvSpPr>
          <p:cNvPr id="2" name="TextBox 1">
            <a:extLst>
              <a:ext uri="{FF2B5EF4-FFF2-40B4-BE49-F238E27FC236}">
                <a16:creationId xmlns:a16="http://schemas.microsoft.com/office/drawing/2014/main" id="{586B1926-C6B3-36AB-318E-B944F41A542B}"/>
              </a:ext>
            </a:extLst>
          </p:cNvPr>
          <p:cNvSpPr txBox="1"/>
          <p:nvPr/>
        </p:nvSpPr>
        <p:spPr>
          <a:xfrm>
            <a:off x="583693" y="5616415"/>
            <a:ext cx="11346873" cy="523220"/>
          </a:xfrm>
          <a:prstGeom prst="rect">
            <a:avLst/>
          </a:prstGeom>
          <a:noFill/>
        </p:spPr>
        <p:txBody>
          <a:bodyPr wrap="square" rtlCol="0">
            <a:spAutoFit/>
          </a:bodyPr>
          <a:lstStyle/>
          <a:p>
            <a:r>
              <a:rPr lang="en-GB" sz="2800"/>
              <a:t>Let’s talk about errors and near misses </a:t>
            </a:r>
          </a:p>
        </p:txBody>
      </p:sp>
      <p:sp>
        <p:nvSpPr>
          <p:cNvPr id="3" name="TextBox 2">
            <a:extLst>
              <a:ext uri="{FF2B5EF4-FFF2-40B4-BE49-F238E27FC236}">
                <a16:creationId xmlns:a16="http://schemas.microsoft.com/office/drawing/2014/main" id="{3DDA37CE-B12F-252F-AC90-FFD8861DAED8}"/>
              </a:ext>
            </a:extLst>
          </p:cNvPr>
          <p:cNvSpPr txBox="1"/>
          <p:nvPr/>
        </p:nvSpPr>
        <p:spPr>
          <a:xfrm>
            <a:off x="1620982" y="6183860"/>
            <a:ext cx="5592115" cy="523220"/>
          </a:xfrm>
          <a:prstGeom prst="rect">
            <a:avLst/>
          </a:prstGeom>
          <a:noFill/>
        </p:spPr>
        <p:txBody>
          <a:bodyPr wrap="square" rtlCol="0">
            <a:spAutoFit/>
          </a:bodyPr>
          <a:lstStyle/>
          <a:p>
            <a:r>
              <a:rPr lang="en-GB" sz="2800" b="1"/>
              <a:t>What would we advise?</a:t>
            </a:r>
          </a:p>
        </p:txBody>
      </p:sp>
      <p:grpSp>
        <p:nvGrpSpPr>
          <p:cNvPr id="11" name="Group 10">
            <a:extLst>
              <a:ext uri="{FF2B5EF4-FFF2-40B4-BE49-F238E27FC236}">
                <a16:creationId xmlns:a16="http://schemas.microsoft.com/office/drawing/2014/main" id="{6E22E56E-5D61-FAC6-FA73-7C84EA1213E6}"/>
              </a:ext>
            </a:extLst>
          </p:cNvPr>
          <p:cNvGrpSpPr/>
          <p:nvPr/>
        </p:nvGrpSpPr>
        <p:grpSpPr>
          <a:xfrm>
            <a:off x="10288712" y="1115698"/>
            <a:ext cx="2042437" cy="768563"/>
            <a:chOff x="9033770" y="1663332"/>
            <a:chExt cx="1951778" cy="563566"/>
          </a:xfrm>
        </p:grpSpPr>
        <p:sp>
          <p:nvSpPr>
            <p:cNvPr id="9" name="Arrow: Pentagon 8">
              <a:extLst>
                <a:ext uri="{FF2B5EF4-FFF2-40B4-BE49-F238E27FC236}">
                  <a16:creationId xmlns:a16="http://schemas.microsoft.com/office/drawing/2014/main" id="{EE472F0D-C8DF-8178-FE9F-60AB6C45025B}"/>
                </a:ext>
              </a:extLst>
            </p:cNvPr>
            <p:cNvSpPr/>
            <p:nvPr/>
          </p:nvSpPr>
          <p:spPr>
            <a:xfrm rot="10800000">
              <a:off x="9033770" y="1663332"/>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6BF7888-8D87-384F-6C5D-E3F9DEE7C8CA}"/>
                </a:ext>
              </a:extLst>
            </p:cNvPr>
            <p:cNvSpPr txBox="1"/>
            <p:nvPr/>
          </p:nvSpPr>
          <p:spPr>
            <a:xfrm>
              <a:off x="9166740" y="1738472"/>
              <a:ext cx="1818808" cy="473937"/>
            </a:xfrm>
            <a:prstGeom prst="rect">
              <a:avLst/>
            </a:prstGeom>
            <a:noFill/>
          </p:spPr>
          <p:txBody>
            <a:bodyPr wrap="square" lIns="91440" tIns="45720" rIns="91440" bIns="45720" rtlCol="0" anchor="t">
              <a:spAutoFit/>
            </a:bodyPr>
            <a:lstStyle/>
            <a:p>
              <a:pPr algn="ctr"/>
              <a:r>
                <a:rPr lang="en-GB">
                  <a:solidFill>
                    <a:schemeClr val="bg1"/>
                  </a:solidFill>
                </a:rPr>
                <a:t>Group </a:t>
              </a:r>
            </a:p>
            <a:p>
              <a:pPr algn="ctr"/>
              <a:r>
                <a:rPr lang="en-GB">
                  <a:solidFill>
                    <a:schemeClr val="bg1"/>
                  </a:solidFill>
                </a:rPr>
                <a:t>Discussion</a:t>
              </a:r>
              <a:endParaRPr lang="en-US">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4" presetClass="entr" presetSubtype="0" fill="hold" grpId="0" nodeType="click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animEffect transition="in" filter="fade">
                                      <p:cBhvr>
                                        <p:cTn id="11" dur="500"/>
                                        <p:tgtEl>
                                          <p:spTgt spid="69635">
                                            <p:txEl>
                                              <p:pRg st="0" end="0"/>
                                            </p:txEl>
                                          </p:spTgt>
                                        </p:tgtEl>
                                      </p:cBhvr>
                                    </p:animEffect>
                                    <p:anim calcmode="lin" valueType="num">
                                      <p:cBhvr>
                                        <p:cTn id="12"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6963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4" presetClass="entr" presetSubtype="0" fill="hold" grpId="0" nodeType="clickEffect">
                                  <p:stCondLst>
                                    <p:cond delay="0"/>
                                  </p:stCondLst>
                                  <p:childTnLst>
                                    <p:set>
                                      <p:cBhvr>
                                        <p:cTn id="17" dur="1" fill="hold">
                                          <p:stCondLst>
                                            <p:cond delay="0"/>
                                          </p:stCondLst>
                                        </p:cTn>
                                        <p:tgtEl>
                                          <p:spTgt spid="69635">
                                            <p:txEl>
                                              <p:pRg st="1" end="1"/>
                                            </p:txEl>
                                          </p:spTgt>
                                        </p:tgtEl>
                                        <p:attrNameLst>
                                          <p:attrName>style.visibility</p:attrName>
                                        </p:attrNameLst>
                                      </p:cBhvr>
                                      <p:to>
                                        <p:strVal val="visible"/>
                                      </p:to>
                                    </p:set>
                                    <p:animEffect transition="in" filter="fade">
                                      <p:cBhvr>
                                        <p:cTn id="18" dur="500"/>
                                        <p:tgtEl>
                                          <p:spTgt spid="69635">
                                            <p:txEl>
                                              <p:pRg st="1" end="1"/>
                                            </p:txEl>
                                          </p:spTgt>
                                        </p:tgtEl>
                                      </p:cBhvr>
                                    </p:animEffect>
                                    <p:anim calcmode="lin" valueType="num">
                                      <p:cBhvr>
                                        <p:cTn id="19"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6963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4" presetClass="entr" presetSubtype="0" fill="hold" grpId="0" nodeType="clickEffect">
                                  <p:stCondLst>
                                    <p:cond delay="0"/>
                                  </p:stCondLst>
                                  <p:childTnLst>
                                    <p:set>
                                      <p:cBhvr>
                                        <p:cTn id="24" dur="1" fill="hold">
                                          <p:stCondLst>
                                            <p:cond delay="0"/>
                                          </p:stCondLst>
                                        </p:cTn>
                                        <p:tgtEl>
                                          <p:spTgt spid="69635">
                                            <p:txEl>
                                              <p:pRg st="2" end="2"/>
                                            </p:txEl>
                                          </p:spTgt>
                                        </p:tgtEl>
                                        <p:attrNameLst>
                                          <p:attrName>style.visibility</p:attrName>
                                        </p:attrNameLst>
                                      </p:cBhvr>
                                      <p:to>
                                        <p:strVal val="visible"/>
                                      </p:to>
                                    </p:set>
                                    <p:animEffect transition="in" filter="fade">
                                      <p:cBhvr>
                                        <p:cTn id="25" dur="500"/>
                                        <p:tgtEl>
                                          <p:spTgt spid="69635">
                                            <p:txEl>
                                              <p:pRg st="2" end="2"/>
                                            </p:txEl>
                                          </p:spTgt>
                                        </p:tgtEl>
                                      </p:cBhvr>
                                    </p:animEffect>
                                    <p:anim calcmode="lin" valueType="num">
                                      <p:cBhvr>
                                        <p:cTn id="26"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6963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4" presetClass="entr" presetSubtype="0" fill="hold" grpId="0" nodeType="clickEffect">
                                  <p:stCondLst>
                                    <p:cond delay="0"/>
                                  </p:stCondLst>
                                  <p:childTnLst>
                                    <p:set>
                                      <p:cBhvr>
                                        <p:cTn id="31" dur="1" fill="hold">
                                          <p:stCondLst>
                                            <p:cond delay="0"/>
                                          </p:stCondLst>
                                        </p:cTn>
                                        <p:tgtEl>
                                          <p:spTgt spid="69635">
                                            <p:txEl>
                                              <p:pRg st="3" end="3"/>
                                            </p:txEl>
                                          </p:spTgt>
                                        </p:tgtEl>
                                        <p:attrNameLst>
                                          <p:attrName>style.visibility</p:attrName>
                                        </p:attrNameLst>
                                      </p:cBhvr>
                                      <p:to>
                                        <p:strVal val="visible"/>
                                      </p:to>
                                    </p:set>
                                    <p:animEffect transition="in" filter="fade">
                                      <p:cBhvr>
                                        <p:cTn id="32" dur="500"/>
                                        <p:tgtEl>
                                          <p:spTgt spid="69635">
                                            <p:txEl>
                                              <p:pRg st="3" end="3"/>
                                            </p:txEl>
                                          </p:spTgt>
                                        </p:tgtEl>
                                      </p:cBhvr>
                                    </p:animEffect>
                                    <p:anim calcmode="lin" valueType="num">
                                      <p:cBhvr>
                                        <p:cTn id="33"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963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4" presetClass="entr" presetSubtype="0" fill="hold" grpId="0" nodeType="clickEffect">
                                  <p:stCondLst>
                                    <p:cond delay="0"/>
                                  </p:stCondLst>
                                  <p:childTnLst>
                                    <p:set>
                                      <p:cBhvr>
                                        <p:cTn id="38" dur="1" fill="hold">
                                          <p:stCondLst>
                                            <p:cond delay="0"/>
                                          </p:stCondLst>
                                        </p:cTn>
                                        <p:tgtEl>
                                          <p:spTgt spid="69635">
                                            <p:txEl>
                                              <p:pRg st="4" end="4"/>
                                            </p:txEl>
                                          </p:spTgt>
                                        </p:tgtEl>
                                        <p:attrNameLst>
                                          <p:attrName>style.visibility</p:attrName>
                                        </p:attrNameLst>
                                      </p:cBhvr>
                                      <p:to>
                                        <p:strVal val="visible"/>
                                      </p:to>
                                    </p:set>
                                    <p:animEffect transition="in" filter="fade">
                                      <p:cBhvr>
                                        <p:cTn id="39" dur="500"/>
                                        <p:tgtEl>
                                          <p:spTgt spid="69635">
                                            <p:txEl>
                                              <p:pRg st="4" end="4"/>
                                            </p:txEl>
                                          </p:spTgt>
                                        </p:tgtEl>
                                      </p:cBhvr>
                                    </p:animEffect>
                                    <p:anim calcmode="lin" valueType="num">
                                      <p:cBhvr>
                                        <p:cTn id="40"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6963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69635">
                                            <p:txEl>
                                              <p:pRg st="5" end="5"/>
                                            </p:txEl>
                                          </p:spTgt>
                                        </p:tgtEl>
                                        <p:attrNameLst>
                                          <p:attrName>style.visibility</p:attrName>
                                        </p:attrNameLst>
                                      </p:cBhvr>
                                      <p:to>
                                        <p:strVal val="visible"/>
                                      </p:to>
                                    </p:set>
                                    <p:animEffect transition="in" filter="fade">
                                      <p:cBhvr>
                                        <p:cTn id="46" dur="500"/>
                                        <p:tgtEl>
                                          <p:spTgt spid="69635">
                                            <p:txEl>
                                              <p:pRg st="5" end="5"/>
                                            </p:txEl>
                                          </p:spTgt>
                                        </p:tgtEl>
                                      </p:cBhvr>
                                    </p:animEffect>
                                    <p:anim calcmode="lin" valueType="num">
                                      <p:cBhvr>
                                        <p:cTn id="47" dur="5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69635">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963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E2A817-F771-9A06-B5B7-68F29417AAE8}"/>
              </a:ext>
            </a:extLst>
          </p:cNvPr>
          <p:cNvSpPr txBox="1"/>
          <p:nvPr/>
        </p:nvSpPr>
        <p:spPr>
          <a:xfrm>
            <a:off x="5137972" y="11575"/>
            <a:ext cx="2211952" cy="646331"/>
          </a:xfrm>
          <a:prstGeom prst="rect">
            <a:avLst/>
          </a:prstGeom>
          <a:noFill/>
        </p:spPr>
        <p:txBody>
          <a:bodyPr wrap="square" rtlCol="0">
            <a:spAutoFit/>
          </a:bodyPr>
          <a:lstStyle/>
          <a:p>
            <a:r>
              <a:rPr lang="en-GB" sz="3600" b="1"/>
              <a:t>Warfarin </a:t>
            </a:r>
          </a:p>
        </p:txBody>
      </p:sp>
      <p:pic>
        <p:nvPicPr>
          <p:cNvPr id="5130" name="Picture 10" descr="Oral Anticoagulent booklet">
            <a:extLst>
              <a:ext uri="{FF2B5EF4-FFF2-40B4-BE49-F238E27FC236}">
                <a16:creationId xmlns:a16="http://schemas.microsoft.com/office/drawing/2014/main" id="{306DD655-34ED-B876-05A6-10074B1B3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305" y="3695374"/>
            <a:ext cx="2122016" cy="3011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9ECFF5-DF9E-078B-0C2F-74FFC2F025E5}"/>
              </a:ext>
            </a:extLst>
          </p:cNvPr>
          <p:cNvSpPr txBox="1"/>
          <p:nvPr/>
        </p:nvSpPr>
        <p:spPr>
          <a:xfrm>
            <a:off x="6243948" y="3177396"/>
            <a:ext cx="7457850" cy="600164"/>
          </a:xfrm>
          <a:prstGeom prst="rect">
            <a:avLst/>
          </a:prstGeom>
          <a:noFill/>
        </p:spPr>
        <p:txBody>
          <a:bodyPr wrap="square" rtlCol="0">
            <a:spAutoFit/>
          </a:bodyPr>
          <a:lstStyle/>
          <a:p>
            <a:pPr algn="just"/>
            <a:r>
              <a:rPr lang="en-GB" sz="2400"/>
              <a:t>In UK  warfarin tablets are </a:t>
            </a:r>
            <a:r>
              <a:rPr lang="en-GB" sz="2400" b="1"/>
              <a:t>colour – coded</a:t>
            </a:r>
          </a:p>
          <a:p>
            <a:pPr algn="just"/>
            <a:endParaRPr lang="en-GB" sz="900"/>
          </a:p>
        </p:txBody>
      </p:sp>
      <p:sp>
        <p:nvSpPr>
          <p:cNvPr id="9" name="TextBox 8">
            <a:extLst>
              <a:ext uri="{FF2B5EF4-FFF2-40B4-BE49-F238E27FC236}">
                <a16:creationId xmlns:a16="http://schemas.microsoft.com/office/drawing/2014/main" id="{56736B38-F137-E835-BF19-15BED9FFF757}"/>
              </a:ext>
            </a:extLst>
          </p:cNvPr>
          <p:cNvSpPr txBox="1"/>
          <p:nvPr/>
        </p:nvSpPr>
        <p:spPr>
          <a:xfrm>
            <a:off x="162981" y="800072"/>
            <a:ext cx="7764059" cy="1200329"/>
          </a:xfrm>
          <a:prstGeom prst="rect">
            <a:avLst/>
          </a:prstGeom>
          <a:noFill/>
        </p:spPr>
        <p:txBody>
          <a:bodyPr wrap="square" rtlCol="0">
            <a:spAutoFit/>
          </a:bodyPr>
          <a:lstStyle/>
          <a:p>
            <a:r>
              <a:rPr lang="en-GB" sz="2400"/>
              <a:t>Warfarin is a </a:t>
            </a:r>
            <a:r>
              <a:rPr lang="en-GB" sz="2400" b="1"/>
              <a:t>blood – thinning </a:t>
            </a:r>
            <a:r>
              <a:rPr lang="en-GB" sz="2400"/>
              <a:t>medicine ( anticoagulant). It helps </a:t>
            </a:r>
            <a:r>
              <a:rPr lang="en-GB" sz="2400" b="1"/>
              <a:t>prevent blood clots </a:t>
            </a:r>
            <a:r>
              <a:rPr lang="en-GB" sz="2400"/>
              <a:t>that can cause stroke, heart attack or lungs problems.  </a:t>
            </a:r>
          </a:p>
        </p:txBody>
      </p:sp>
      <p:pic>
        <p:nvPicPr>
          <p:cNvPr id="5134" name="Picture 14" descr="Glucose Meter&quot; Images – Browse 40,100 Stock Photos, Vectors, and Video |  Adobe Stock">
            <a:extLst>
              <a:ext uri="{FF2B5EF4-FFF2-40B4-BE49-F238E27FC236}">
                <a16:creationId xmlns:a16="http://schemas.microsoft.com/office/drawing/2014/main" id="{93D91240-C738-2D6C-05D0-B856F299AF3A}"/>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10000" b="99167" l="1852" r="99259">
                        <a14:foregroundMark x1="3333" y1="63056" x2="2222" y2="76389"/>
                        <a14:foregroundMark x1="52407" y1="56111" x2="59630" y2="54167"/>
                        <a14:foregroundMark x1="63889" y1="51111" x2="63889" y2="51111"/>
                        <a14:foregroundMark x1="92037" y1="23056" x2="94074" y2="29722"/>
                        <a14:foregroundMark x1="97037" y1="18333" x2="97222" y2="29167"/>
                        <a14:foregroundMark x1="97222" y1="29167" x2="97593" y2="29167"/>
                        <a14:foregroundMark x1="63704" y1="90833" x2="77407" y2="96111"/>
                        <a14:foregroundMark x1="77407" y1="96111" x2="84444" y2="95556"/>
                        <a14:foregroundMark x1="84444" y1="95556" x2="86667" y2="95556"/>
                        <a14:foregroundMark x1="86111" y1="79722" x2="86296" y2="82222"/>
                        <a14:foregroundMark x1="88704" y1="87778" x2="99259" y2="99167"/>
                        <a14:foregroundMark x1="75556" y1="50278" x2="72037" y2="55278"/>
                        <a14:backgroundMark x1="6111" y1="50278" x2="25741" y2="49444"/>
                        <a14:backgroundMark x1="34259" y1="60278" x2="34259" y2="60278"/>
                      </a14:backgroundRemoval>
                    </a14:imgEffect>
                  </a14:imgLayer>
                </a14:imgProps>
              </a:ext>
              <a:ext uri="{28A0092B-C50C-407E-A947-70E740481C1C}">
                <a14:useLocalDpi xmlns:a14="http://schemas.microsoft.com/office/drawing/2010/main"/>
              </a:ext>
            </a:extLst>
          </a:blip>
          <a:srcRect l="4116" t="18848" r="6994"/>
          <a:stretch>
            <a:fillRect/>
          </a:stretch>
        </p:blipFill>
        <p:spPr bwMode="auto">
          <a:xfrm>
            <a:off x="540179" y="2132706"/>
            <a:ext cx="3894671" cy="2370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D6BE0A3-22CD-EB44-A18F-11454277C7DD}"/>
              </a:ext>
            </a:extLst>
          </p:cNvPr>
          <p:cNvSpPr txBox="1"/>
          <p:nvPr/>
        </p:nvSpPr>
        <p:spPr>
          <a:xfrm>
            <a:off x="183799" y="4773155"/>
            <a:ext cx="4970586" cy="1569660"/>
          </a:xfrm>
          <a:prstGeom prst="rect">
            <a:avLst/>
          </a:prstGeom>
          <a:noFill/>
        </p:spPr>
        <p:txBody>
          <a:bodyPr wrap="square">
            <a:spAutoFit/>
          </a:bodyPr>
          <a:lstStyle/>
          <a:p>
            <a:pPr algn="just"/>
            <a:r>
              <a:rPr lang="en-GB" sz="2400"/>
              <a:t>Daily dose of warfarin is based on  International normalised ration </a:t>
            </a:r>
            <a:r>
              <a:rPr lang="en-GB" sz="2400" b="1"/>
              <a:t>INR blood test </a:t>
            </a:r>
            <a:r>
              <a:rPr lang="en-GB" sz="2400"/>
              <a:t>and can be different every day.  </a:t>
            </a:r>
          </a:p>
        </p:txBody>
      </p:sp>
      <p:grpSp>
        <p:nvGrpSpPr>
          <p:cNvPr id="27" name="Group 26">
            <a:extLst>
              <a:ext uri="{FF2B5EF4-FFF2-40B4-BE49-F238E27FC236}">
                <a16:creationId xmlns:a16="http://schemas.microsoft.com/office/drawing/2014/main" id="{CE8D436A-9B07-0071-5C5B-65F13D4A07DB}"/>
              </a:ext>
            </a:extLst>
          </p:cNvPr>
          <p:cNvGrpSpPr/>
          <p:nvPr/>
        </p:nvGrpSpPr>
        <p:grpSpPr>
          <a:xfrm>
            <a:off x="7230603" y="541409"/>
            <a:ext cx="4529681" cy="2553219"/>
            <a:chOff x="50574" y="1795304"/>
            <a:chExt cx="4529681" cy="2553219"/>
          </a:xfrm>
        </p:grpSpPr>
        <p:grpSp>
          <p:nvGrpSpPr>
            <p:cNvPr id="10" name="Group 9">
              <a:extLst>
                <a:ext uri="{FF2B5EF4-FFF2-40B4-BE49-F238E27FC236}">
                  <a16:creationId xmlns:a16="http://schemas.microsoft.com/office/drawing/2014/main" id="{36E9087A-31B1-65D9-1A05-A299BC315154}"/>
                </a:ext>
              </a:extLst>
            </p:cNvPr>
            <p:cNvGrpSpPr/>
            <p:nvPr/>
          </p:nvGrpSpPr>
          <p:grpSpPr>
            <a:xfrm>
              <a:off x="198555" y="2121061"/>
              <a:ext cx="4381700" cy="2227462"/>
              <a:chOff x="4652215" y="1747383"/>
              <a:chExt cx="5083140" cy="2500072"/>
            </a:xfrm>
          </p:grpSpPr>
          <p:pic>
            <p:nvPicPr>
              <p:cNvPr id="8" name="Picture 7">
                <a:extLst>
                  <a:ext uri="{FF2B5EF4-FFF2-40B4-BE49-F238E27FC236}">
                    <a16:creationId xmlns:a16="http://schemas.microsoft.com/office/drawing/2014/main" id="{57B92AD2-B9C0-7A4D-6970-402345B6ED87}"/>
                  </a:ext>
                </a:extLst>
              </p:cNvPr>
              <p:cNvPicPr>
                <a:picLocks noChangeAspect="1"/>
              </p:cNvPicPr>
              <p:nvPr/>
            </p:nvPicPr>
            <p:blipFill>
              <a:blip r:embed="rId6" cstate="email">
                <a:extLst>
                  <a:ext uri="{28A0092B-C50C-407E-A947-70E740481C1C}">
                    <a14:useLocalDpi xmlns:a14="http://schemas.microsoft.com/office/drawing/2010/main"/>
                  </a:ext>
                </a:extLst>
              </a:blip>
              <a:srcRect l="8230" t="5838" r="2457" b="14768"/>
              <a:stretch>
                <a:fillRect/>
              </a:stretch>
            </p:blipFill>
            <p:spPr>
              <a:xfrm>
                <a:off x="7246798" y="1747383"/>
                <a:ext cx="2488557" cy="1180100"/>
              </a:xfrm>
              <a:prstGeom prst="rect">
                <a:avLst/>
              </a:prstGeom>
            </p:spPr>
          </p:pic>
          <p:grpSp>
            <p:nvGrpSpPr>
              <p:cNvPr id="3" name="Group 2">
                <a:extLst>
                  <a:ext uri="{FF2B5EF4-FFF2-40B4-BE49-F238E27FC236}">
                    <a16:creationId xmlns:a16="http://schemas.microsoft.com/office/drawing/2014/main" id="{EAEC24BC-F182-7856-EBA1-FD7D4FC181B7}"/>
                  </a:ext>
                </a:extLst>
              </p:cNvPr>
              <p:cNvGrpSpPr/>
              <p:nvPr/>
            </p:nvGrpSpPr>
            <p:grpSpPr>
              <a:xfrm>
                <a:off x="4652215" y="2254392"/>
                <a:ext cx="4104718" cy="1993063"/>
                <a:chOff x="-3959880" y="-345039"/>
                <a:chExt cx="5324876" cy="2764536"/>
              </a:xfrm>
            </p:grpSpPr>
            <p:pic>
              <p:nvPicPr>
                <p:cNvPr id="5126" name="Picture 6" descr="Warfarin 1mg Tablets – Crescent Pharma">
                  <a:extLst>
                    <a:ext uri="{FF2B5EF4-FFF2-40B4-BE49-F238E27FC236}">
                      <a16:creationId xmlns:a16="http://schemas.microsoft.com/office/drawing/2014/main" id="{8372221A-D068-70AD-C56E-E351ADCF864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328" t="32603" r="10942" b="32917"/>
                <a:stretch>
                  <a:fillRect/>
                </a:stretch>
              </p:blipFill>
              <p:spPr bwMode="auto">
                <a:xfrm>
                  <a:off x="-2061113" y="-345039"/>
                  <a:ext cx="3426109" cy="1500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Warfarin 3mg Tablets – Crescent Pharma">
                  <a:extLst>
                    <a:ext uri="{FF2B5EF4-FFF2-40B4-BE49-F238E27FC236}">
                      <a16:creationId xmlns:a16="http://schemas.microsoft.com/office/drawing/2014/main" id="{8BDF3AC8-EA48-4F8C-59AF-A080F493E45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0939" t="31544" r="9801" b="32662"/>
                <a:stretch>
                  <a:fillRect/>
                </a:stretch>
              </p:blipFill>
              <p:spPr bwMode="auto">
                <a:xfrm>
                  <a:off x="-2912068" y="254066"/>
                  <a:ext cx="3410671" cy="154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Warfarin 5mg Tablets – Crescent Pharma">
                  <a:extLst>
                    <a:ext uri="{FF2B5EF4-FFF2-40B4-BE49-F238E27FC236}">
                      <a16:creationId xmlns:a16="http://schemas.microsoft.com/office/drawing/2014/main" id="{937A2F22-073A-7749-ED2E-B725CA1FFF0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0087" t="31521" r="10585" b="32259"/>
                <a:stretch>
                  <a:fillRect/>
                </a:stretch>
              </p:blipFill>
              <p:spPr bwMode="auto">
                <a:xfrm>
                  <a:off x="-3959880" y="843336"/>
                  <a:ext cx="3452114" cy="1576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pic>
          <p:nvPicPr>
            <p:cNvPr id="5144" name="Picture 24" descr="REVISED Anticoagulation module 4: clinical aspects of anticoagulation - The  British Journal of Cardiology">
              <a:extLst>
                <a:ext uri="{FF2B5EF4-FFF2-40B4-BE49-F238E27FC236}">
                  <a16:creationId xmlns:a16="http://schemas.microsoft.com/office/drawing/2014/main" id="{EA4E3FFB-68F1-ED01-6A48-55720ABB7DFA}"/>
                </a:ext>
              </a:extLst>
            </p:cNvPr>
            <p:cNvPicPr>
              <a:picLocks noChangeAspect="1" noChangeArrowheads="1"/>
            </p:cNvPicPr>
            <p:nvPr/>
          </p:nvPicPr>
          <p:blipFill rotWithShape="1">
            <a:blip r:embed="rId10" cstate="email">
              <a:clrChange>
                <a:clrFrom>
                  <a:srgbClr val="FEF8E8"/>
                </a:clrFrom>
                <a:clrTo>
                  <a:srgbClr val="FEF8E8">
                    <a:alpha val="0"/>
                  </a:srgbClr>
                </a:clrTo>
              </a:clrChange>
              <a:extLst>
                <a:ext uri="{28A0092B-C50C-407E-A947-70E740481C1C}">
                  <a14:useLocalDpi xmlns:a14="http://schemas.microsoft.com/office/drawing/2010/main"/>
                </a:ext>
              </a:extLst>
            </a:blip>
            <a:srcRect l="77623" t="67425" r="3367" b="16010"/>
            <a:stretch>
              <a:fillRect/>
            </a:stretch>
          </p:blipFill>
          <p:spPr bwMode="auto">
            <a:xfrm>
              <a:off x="50574" y="2984043"/>
              <a:ext cx="548639" cy="444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24" descr="REVISED Anticoagulation module 4: clinical aspects of anticoagulation - The  British Journal of Cardiology">
              <a:extLst>
                <a:ext uri="{FF2B5EF4-FFF2-40B4-BE49-F238E27FC236}">
                  <a16:creationId xmlns:a16="http://schemas.microsoft.com/office/drawing/2014/main" id="{D42103F3-FB88-B65E-51CC-C0A8DE63B9EE}"/>
                </a:ext>
              </a:extLst>
            </p:cNvPr>
            <p:cNvPicPr>
              <a:picLocks noChangeAspect="1" noChangeArrowheads="1"/>
            </p:cNvPicPr>
            <p:nvPr/>
          </p:nvPicPr>
          <p:blipFill rotWithShape="1">
            <a:blip r:embed="rId10" cstate="email">
              <a:clrChange>
                <a:clrFrom>
                  <a:srgbClr val="FEF8E8"/>
                </a:clrFrom>
                <a:clrTo>
                  <a:srgbClr val="FEF8E8">
                    <a:alpha val="0"/>
                  </a:srgbClr>
                </a:clrTo>
              </a:clrChange>
              <a:extLst>
                <a:ext uri="{28A0092B-C50C-407E-A947-70E740481C1C}">
                  <a14:useLocalDpi xmlns:a14="http://schemas.microsoft.com/office/drawing/2010/main"/>
                </a:ext>
              </a:extLst>
            </a:blip>
            <a:srcRect l="77623" t="44596" r="4071" b="38705"/>
            <a:stretch>
              <a:fillRect/>
            </a:stretch>
          </p:blipFill>
          <p:spPr bwMode="auto">
            <a:xfrm>
              <a:off x="785265" y="2449290"/>
              <a:ext cx="528319" cy="448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4" descr="REVISED Anticoagulation module 4: clinical aspects of anticoagulation - The  British Journal of Cardiology">
              <a:extLst>
                <a:ext uri="{FF2B5EF4-FFF2-40B4-BE49-F238E27FC236}">
                  <a16:creationId xmlns:a16="http://schemas.microsoft.com/office/drawing/2014/main" id="{4FD65087-404D-82C0-E1DF-58173B8BEA68}"/>
                </a:ext>
              </a:extLst>
            </p:cNvPr>
            <p:cNvPicPr>
              <a:picLocks noChangeAspect="1" noChangeArrowheads="1"/>
            </p:cNvPicPr>
            <p:nvPr/>
          </p:nvPicPr>
          <p:blipFill rotWithShape="1">
            <a:blip r:embed="rId10">
              <a:clrChange>
                <a:clrFrom>
                  <a:srgbClr val="FEF8E8"/>
                </a:clrFrom>
                <a:clrTo>
                  <a:srgbClr val="FEF8E8">
                    <a:alpha val="0"/>
                  </a:srgbClr>
                </a:clrTo>
              </a:clrChange>
              <a:extLst>
                <a:ext uri="{28A0092B-C50C-407E-A947-70E740481C1C}">
                  <a14:useLocalDpi xmlns:a14="http://schemas.microsoft.com/office/drawing/2010/main"/>
                </a:ext>
              </a:extLst>
            </a:blip>
            <a:srcRect l="74703" t="23255" r="3015" b="58760"/>
            <a:stretch>
              <a:fillRect/>
            </a:stretch>
          </p:blipFill>
          <p:spPr bwMode="auto">
            <a:xfrm>
              <a:off x="1368792" y="2067664"/>
              <a:ext cx="643068" cy="483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4" descr="REVISED Anticoagulation module 4: clinical aspects of anticoagulation - The  British Journal of Cardiology">
              <a:extLst>
                <a:ext uri="{FF2B5EF4-FFF2-40B4-BE49-F238E27FC236}">
                  <a16:creationId xmlns:a16="http://schemas.microsoft.com/office/drawing/2014/main" id="{29D35B89-EE6F-1185-568B-6C49A47D0FA4}"/>
                </a:ext>
              </a:extLst>
            </p:cNvPr>
            <p:cNvPicPr>
              <a:picLocks noChangeAspect="1" noChangeArrowheads="1"/>
            </p:cNvPicPr>
            <p:nvPr/>
          </p:nvPicPr>
          <p:blipFill rotWithShape="1">
            <a:blip r:embed="rId10" cstate="email">
              <a:clrChange>
                <a:clrFrom>
                  <a:srgbClr val="FEF8E8"/>
                </a:clrFrom>
                <a:clrTo>
                  <a:srgbClr val="FEF8E8">
                    <a:alpha val="0"/>
                  </a:srgbClr>
                </a:clrTo>
              </a:clrChange>
              <a:extLst>
                <a:ext uri="{28A0092B-C50C-407E-A947-70E740481C1C}">
                  <a14:useLocalDpi xmlns:a14="http://schemas.microsoft.com/office/drawing/2010/main"/>
                </a:ext>
              </a:extLst>
            </a:blip>
            <a:srcRect l="77623" r="3367" b="81483"/>
            <a:stretch>
              <a:fillRect/>
            </a:stretch>
          </p:blipFill>
          <p:spPr bwMode="auto">
            <a:xfrm>
              <a:off x="2155812" y="1795304"/>
              <a:ext cx="548639" cy="497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A2A85D4A-8926-6557-F470-49EE6094E713}"/>
              </a:ext>
            </a:extLst>
          </p:cNvPr>
          <p:cNvPicPr>
            <a:picLocks noChangeAspect="1"/>
          </p:cNvPicPr>
          <p:nvPr/>
        </p:nvPicPr>
        <p:blipFill>
          <a:blip r:embed="rId11" cstate="email">
            <a:extLst>
              <a:ext uri="{BEBA8EAE-BF5A-486C-A8C5-ECC9F3942E4B}">
                <a14:imgProps xmlns:a14="http://schemas.microsoft.com/office/drawing/2010/main">
                  <a14:imgLayer r:embed="rId12">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l="31596" t="10182" r="26391" b="24764"/>
          <a:stretch>
            <a:fillRect/>
          </a:stretch>
        </p:blipFill>
        <p:spPr>
          <a:xfrm>
            <a:off x="3525709" y="2003407"/>
            <a:ext cx="6220589" cy="4339408"/>
          </a:xfrm>
          <a:prstGeom prst="rect">
            <a:avLst/>
          </a:prstGeom>
        </p:spPr>
      </p:pic>
      <p:grpSp>
        <p:nvGrpSpPr>
          <p:cNvPr id="28" name="Group 27">
            <a:extLst>
              <a:ext uri="{FF2B5EF4-FFF2-40B4-BE49-F238E27FC236}">
                <a16:creationId xmlns:a16="http://schemas.microsoft.com/office/drawing/2014/main" id="{2F4C6D57-5727-2EA6-37BD-8DEFEE625FB7}"/>
              </a:ext>
            </a:extLst>
          </p:cNvPr>
          <p:cNvGrpSpPr/>
          <p:nvPr/>
        </p:nvGrpSpPr>
        <p:grpSpPr>
          <a:xfrm>
            <a:off x="7741035" y="3606613"/>
            <a:ext cx="4151665" cy="3139321"/>
            <a:chOff x="7741035" y="3606613"/>
            <a:chExt cx="4151665" cy="3139321"/>
          </a:xfrm>
        </p:grpSpPr>
        <p:pic>
          <p:nvPicPr>
            <p:cNvPr id="24" name="Picture 23" descr="A yellow and blue triangle with a exclamation mark&#10;&#10;AI-generated content may be incorrect.">
              <a:extLst>
                <a:ext uri="{FF2B5EF4-FFF2-40B4-BE49-F238E27FC236}">
                  <a16:creationId xmlns:a16="http://schemas.microsoft.com/office/drawing/2014/main" id="{7E56110C-36F0-7E17-420B-7C552321DEE6}"/>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1035" y="3695374"/>
              <a:ext cx="634942" cy="634942"/>
            </a:xfrm>
            <a:prstGeom prst="rect">
              <a:avLst/>
            </a:prstGeom>
          </p:spPr>
        </p:pic>
        <p:sp>
          <p:nvSpPr>
            <p:cNvPr id="25" name="TextBox 24">
              <a:extLst>
                <a:ext uri="{FF2B5EF4-FFF2-40B4-BE49-F238E27FC236}">
                  <a16:creationId xmlns:a16="http://schemas.microsoft.com/office/drawing/2014/main" id="{40D475AF-6F08-A26E-7BFC-6839224ED563}"/>
                </a:ext>
              </a:extLst>
            </p:cNvPr>
            <p:cNvSpPr txBox="1"/>
            <p:nvPr/>
          </p:nvSpPr>
          <p:spPr>
            <a:xfrm>
              <a:off x="8356462" y="3606613"/>
              <a:ext cx="3536238" cy="3139321"/>
            </a:xfrm>
            <a:prstGeom prst="rect">
              <a:avLst/>
            </a:prstGeom>
            <a:noFill/>
          </p:spPr>
          <p:txBody>
            <a:bodyPr wrap="square" rtlCol="0">
              <a:spAutoFit/>
            </a:bodyPr>
            <a:lstStyle/>
            <a:p>
              <a:pPr>
                <a:lnSpc>
                  <a:spcPct val="150000"/>
                </a:lnSpc>
              </a:pPr>
              <a:r>
                <a:rPr lang="en-GB" b="1"/>
                <a:t>Important considerations</a:t>
              </a:r>
              <a:r>
                <a:rPr lang="en-GB"/>
                <a:t>:</a:t>
              </a:r>
            </a:p>
            <a:p>
              <a:pPr>
                <a:lnSpc>
                  <a:spcPct val="150000"/>
                </a:lnSpc>
              </a:pPr>
              <a:r>
                <a:rPr lang="en-GB"/>
                <a:t> Monitor for sign of </a:t>
              </a:r>
            </a:p>
            <a:p>
              <a:pPr marL="285750" indent="-285750">
                <a:buFont typeface="Arial" panose="020B0604020202020204" pitchFamily="34" charset="0"/>
                <a:buChar char="•"/>
              </a:pPr>
              <a:r>
                <a:rPr lang="en-GB" b="1">
                  <a:solidFill>
                    <a:srgbClr val="990000"/>
                  </a:solidFill>
                </a:rPr>
                <a:t>Bruising, </a:t>
              </a:r>
            </a:p>
            <a:p>
              <a:pPr marL="285750" indent="-285750">
                <a:buFont typeface="Arial" panose="020B0604020202020204" pitchFamily="34" charset="0"/>
                <a:buChar char="•"/>
              </a:pPr>
              <a:r>
                <a:rPr lang="en-GB" b="1">
                  <a:solidFill>
                    <a:srgbClr val="990000"/>
                  </a:solidFill>
                </a:rPr>
                <a:t>Nosebleed</a:t>
              </a:r>
            </a:p>
            <a:p>
              <a:pPr marL="285750" indent="-285750">
                <a:buFont typeface="Arial" panose="020B0604020202020204" pitchFamily="34" charset="0"/>
                <a:buChar char="•"/>
              </a:pPr>
              <a:r>
                <a:rPr lang="en-GB" b="1">
                  <a:solidFill>
                    <a:srgbClr val="990000"/>
                  </a:solidFill>
                </a:rPr>
                <a:t>Prolonged bleeding. </a:t>
              </a:r>
            </a:p>
            <a:p>
              <a:endParaRPr lang="en-GB"/>
            </a:p>
            <a:p>
              <a:r>
                <a:rPr lang="en-GB"/>
                <a:t>If someone on warfarin </a:t>
              </a:r>
              <a:r>
                <a:rPr lang="en-GB" b="1">
                  <a:solidFill>
                    <a:srgbClr val="990000"/>
                  </a:solidFill>
                </a:rPr>
                <a:t>falls</a:t>
              </a:r>
              <a:r>
                <a:rPr lang="en-GB"/>
                <a:t>, they may </a:t>
              </a:r>
              <a:r>
                <a:rPr lang="en-GB" b="1">
                  <a:solidFill>
                    <a:srgbClr val="990000"/>
                  </a:solidFill>
                </a:rPr>
                <a:t>bleed inside </a:t>
              </a:r>
              <a:r>
                <a:rPr lang="en-GB"/>
                <a:t>without showing sign, you need to seek for </a:t>
              </a:r>
              <a:r>
                <a:rPr lang="en-GB" b="1">
                  <a:solidFill>
                    <a:srgbClr val="990000"/>
                  </a:solidFill>
                </a:rPr>
                <a:t>medical advice</a:t>
              </a:r>
              <a:r>
                <a:rPr lang="en-GB"/>
                <a:t>. </a:t>
              </a:r>
            </a:p>
          </p:txBody>
        </p:sp>
      </p:grpSp>
      <p:pic>
        <p:nvPicPr>
          <p:cNvPr id="6" name="Picture 5" descr="A close-up of a mouse&#10;&#10;AI-generated content may be incorrect.">
            <a:extLst>
              <a:ext uri="{FF2B5EF4-FFF2-40B4-BE49-F238E27FC236}">
                <a16:creationId xmlns:a16="http://schemas.microsoft.com/office/drawing/2014/main" id="{1A17A93A-F899-12D6-3551-837132195DE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11157" y="1703712"/>
            <a:ext cx="3079262" cy="910391"/>
          </a:xfrm>
          <a:prstGeom prst="rect">
            <a:avLst/>
          </a:prstGeom>
        </p:spPr>
      </p:pic>
      <p:pic>
        <p:nvPicPr>
          <p:cNvPr id="14" name="Picture 13" descr="A close-up of a mouse&#10;&#10;AI-generated content may be incorrect.">
            <a:extLst>
              <a:ext uri="{FF2B5EF4-FFF2-40B4-BE49-F238E27FC236}">
                <a16:creationId xmlns:a16="http://schemas.microsoft.com/office/drawing/2014/main" id="{3FABD7B8-04D1-6F50-D8AF-8799F1AD83D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12731828" y="1641015"/>
            <a:ext cx="3612958" cy="1068179"/>
          </a:xfrm>
          <a:prstGeom prst="rect">
            <a:avLst/>
          </a:prstGeom>
        </p:spPr>
      </p:pic>
    </p:spTree>
    <p:extLst>
      <p:ext uri="{BB962C8B-B14F-4D97-AF65-F5344CB8AC3E}">
        <p14:creationId xmlns:p14="http://schemas.microsoft.com/office/powerpoint/2010/main" val="23637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63" presetClass="path" presetSubtype="0" accel="50000" decel="50000" fill="hold" nodeType="afterEffect">
                                  <p:stCondLst>
                                    <p:cond delay="0"/>
                                  </p:stCondLst>
                                  <p:childTnLst>
                                    <p:animMotion origin="layout" path="M -1.25E-6 -4.81481E-6 L 1.28555 -0.01435 " pathEditMode="relative" rAng="0" ptsTypes="AA">
                                      <p:cBhvr>
                                        <p:cTn id="13" dur="6000" fill="hold"/>
                                        <p:tgtEl>
                                          <p:spTgt spid="6"/>
                                        </p:tgtEl>
                                        <p:attrNameLst>
                                          <p:attrName>ppt_x</p:attrName>
                                          <p:attrName>ppt_y</p:attrName>
                                        </p:attrNameLst>
                                      </p:cBhvr>
                                      <p:rCtr x="64271" y="-718"/>
                                    </p:animMotion>
                                  </p:childTnLst>
                                </p:cTn>
                              </p:par>
                            </p:childTnLst>
                          </p:cTn>
                        </p:par>
                        <p:par>
                          <p:cTn id="14" fill="hold">
                            <p:stCondLst>
                              <p:cond delay="60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6000"/>
                            </p:stCondLst>
                            <p:childTnLst>
                              <p:par>
                                <p:cTn id="18" presetID="35" presetClass="path" presetSubtype="0" accel="50000" decel="50000" fill="hold" nodeType="afterEffect">
                                  <p:stCondLst>
                                    <p:cond delay="0"/>
                                  </p:stCondLst>
                                  <p:childTnLst>
                                    <p:animMotion origin="layout" path="M 2.08333E-6 3.7037E-7 L -1.35417 -0.00232 " pathEditMode="relative" rAng="0" ptsTypes="AA">
                                      <p:cBhvr>
                                        <p:cTn id="19" dur="6000" fill="hold"/>
                                        <p:tgtEl>
                                          <p:spTgt spid="14"/>
                                        </p:tgtEl>
                                        <p:attrNameLst>
                                          <p:attrName>ppt_x</p:attrName>
                                          <p:attrName>ppt_y</p:attrName>
                                        </p:attrNameLst>
                                      </p:cBhvr>
                                      <p:rCtr x="-67604" y="-833"/>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13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AC3AB4-15E3-6A8A-302A-DEA49D238E6D}"/>
              </a:ext>
            </a:extLst>
          </p:cNvPr>
          <p:cNvSpPr txBox="1"/>
          <p:nvPr/>
        </p:nvSpPr>
        <p:spPr>
          <a:xfrm>
            <a:off x="290393" y="1990834"/>
            <a:ext cx="6098344" cy="3862596"/>
          </a:xfrm>
          <a:prstGeom prst="rect">
            <a:avLst/>
          </a:prstGeom>
          <a:noFill/>
        </p:spPr>
        <p:txBody>
          <a:bodyPr wrap="square" lIns="91440" tIns="45720" rIns="91440" bIns="45720" anchor="t">
            <a:spAutoFit/>
          </a:bodyPr>
          <a:lstStyle/>
          <a:p>
            <a:pPr algn="l">
              <a:spcBef>
                <a:spcPts val="300"/>
              </a:spcBef>
              <a:spcAft>
                <a:spcPts val="300"/>
              </a:spcAft>
              <a:buFont typeface="+mj-lt"/>
              <a:buAutoNum type="arabicPeriod"/>
            </a:pPr>
            <a:r>
              <a:rPr lang="en-GB" sz="2000" b="1" i="0">
                <a:effectLst/>
                <a:latin typeface="Segoe Sans"/>
              </a:rPr>
              <a:t>Purpose</a:t>
            </a:r>
            <a:r>
              <a:rPr lang="en-GB" sz="2000" b="0" i="0">
                <a:effectLst/>
                <a:latin typeface="Segoe Sans"/>
              </a:rPr>
              <a:t>: What the medication is used for.</a:t>
            </a:r>
          </a:p>
          <a:p>
            <a:pPr algn="l">
              <a:spcBef>
                <a:spcPts val="300"/>
              </a:spcBef>
              <a:spcAft>
                <a:spcPts val="300"/>
              </a:spcAft>
              <a:buFont typeface="+mj-lt"/>
              <a:buAutoNum type="arabicPeriod"/>
            </a:pPr>
            <a:r>
              <a:rPr lang="en-GB" sz="2000" b="1" i="0">
                <a:effectLst/>
                <a:latin typeface="Segoe Sans"/>
              </a:rPr>
              <a:t>Usage Instructions</a:t>
            </a:r>
            <a:r>
              <a:rPr lang="en-GB" sz="2000" b="0" i="0">
                <a:effectLst/>
                <a:latin typeface="Segoe Sans"/>
              </a:rPr>
              <a:t>: How to take the medication, including dosage and frequency.</a:t>
            </a:r>
          </a:p>
          <a:p>
            <a:pPr algn="l">
              <a:spcBef>
                <a:spcPts val="300"/>
              </a:spcBef>
              <a:spcAft>
                <a:spcPts val="300"/>
              </a:spcAft>
              <a:buFont typeface="+mj-lt"/>
              <a:buAutoNum type="arabicPeriod"/>
            </a:pPr>
            <a:r>
              <a:rPr lang="en-GB" sz="2000" b="1" i="0">
                <a:effectLst/>
                <a:latin typeface="Segoe Sans"/>
              </a:rPr>
              <a:t>Warnings</a:t>
            </a:r>
            <a:r>
              <a:rPr lang="en-GB" sz="2000" b="0" i="0">
                <a:effectLst/>
                <a:latin typeface="Segoe Sans"/>
              </a:rPr>
              <a:t>: Situations when you should not use the medication.</a:t>
            </a:r>
          </a:p>
          <a:p>
            <a:pPr algn="l">
              <a:spcBef>
                <a:spcPts val="300"/>
              </a:spcBef>
              <a:spcAft>
                <a:spcPts val="300"/>
              </a:spcAft>
              <a:buFont typeface="+mj-lt"/>
              <a:buAutoNum type="arabicPeriod"/>
            </a:pPr>
            <a:r>
              <a:rPr lang="en-GB" sz="2000" b="1" i="0">
                <a:effectLst/>
                <a:latin typeface="Segoe Sans"/>
              </a:rPr>
              <a:t>Precautions</a:t>
            </a:r>
            <a:r>
              <a:rPr lang="en-GB" sz="2000" b="0" i="0">
                <a:effectLst/>
                <a:latin typeface="Segoe Sans"/>
              </a:rPr>
              <a:t>: When to be careful while using the medication.</a:t>
            </a:r>
          </a:p>
          <a:p>
            <a:pPr algn="l">
              <a:spcBef>
                <a:spcPts val="300"/>
              </a:spcBef>
              <a:spcAft>
                <a:spcPts val="300"/>
              </a:spcAft>
              <a:buFont typeface="+mj-lt"/>
              <a:buAutoNum type="arabicPeriod"/>
            </a:pPr>
            <a:r>
              <a:rPr lang="en-GB" sz="2000" b="1" i="0">
                <a:effectLst/>
                <a:latin typeface="Segoe Sans"/>
              </a:rPr>
              <a:t>Side Effects</a:t>
            </a:r>
            <a:r>
              <a:rPr lang="en-GB" sz="2000" b="0" i="0">
                <a:effectLst/>
                <a:latin typeface="Segoe Sans"/>
              </a:rPr>
              <a:t>: Possible adverse effects that may occur.</a:t>
            </a:r>
          </a:p>
          <a:p>
            <a:pPr algn="l">
              <a:spcBef>
                <a:spcPts val="300"/>
              </a:spcBef>
              <a:spcAft>
                <a:spcPts val="300"/>
              </a:spcAft>
              <a:buFont typeface="+mj-lt"/>
              <a:buAutoNum type="arabicPeriod"/>
            </a:pPr>
            <a:r>
              <a:rPr lang="en-GB" sz="2000" b="1" i="0">
                <a:effectLst/>
                <a:latin typeface="Segoe Sans"/>
              </a:rPr>
              <a:t>Ingredients</a:t>
            </a:r>
            <a:r>
              <a:rPr lang="en-GB" sz="2000" b="0" i="0">
                <a:effectLst/>
                <a:latin typeface="Segoe Sans"/>
              </a:rPr>
              <a:t>: Active and inactive substances contained in the medication.</a:t>
            </a:r>
          </a:p>
        </p:txBody>
      </p:sp>
      <p:sp>
        <p:nvSpPr>
          <p:cNvPr id="10" name="TextBox 9">
            <a:extLst>
              <a:ext uri="{FF2B5EF4-FFF2-40B4-BE49-F238E27FC236}">
                <a16:creationId xmlns:a16="http://schemas.microsoft.com/office/drawing/2014/main" id="{76EB440B-EBEE-35B7-1DC0-E2B33FA0F6EF}"/>
              </a:ext>
            </a:extLst>
          </p:cNvPr>
          <p:cNvSpPr txBox="1"/>
          <p:nvPr/>
        </p:nvSpPr>
        <p:spPr>
          <a:xfrm>
            <a:off x="8215039" y="6438036"/>
            <a:ext cx="6092456" cy="461665"/>
          </a:xfrm>
          <a:prstGeom prst="rect">
            <a:avLst/>
          </a:prstGeom>
          <a:noFill/>
        </p:spPr>
        <p:txBody>
          <a:bodyPr wrap="square">
            <a:spAutoFit/>
          </a:bodyPr>
          <a:lstStyle/>
          <a:p>
            <a:r>
              <a:rPr lang="en-GB" sz="2400">
                <a:hlinkClick r:id="rId3"/>
              </a:rPr>
              <a:t>MHRA Products | Home</a:t>
            </a:r>
            <a:endParaRPr lang="en-GB" sz="2400"/>
          </a:p>
        </p:txBody>
      </p:sp>
      <p:sp>
        <p:nvSpPr>
          <p:cNvPr id="14" name="TextBox 13">
            <a:extLst>
              <a:ext uri="{FF2B5EF4-FFF2-40B4-BE49-F238E27FC236}">
                <a16:creationId xmlns:a16="http://schemas.microsoft.com/office/drawing/2014/main" id="{AA3E57F6-8854-2AD7-1378-76FEF3B0F464}"/>
              </a:ext>
            </a:extLst>
          </p:cNvPr>
          <p:cNvSpPr txBox="1"/>
          <p:nvPr/>
        </p:nvSpPr>
        <p:spPr>
          <a:xfrm>
            <a:off x="290393" y="265906"/>
            <a:ext cx="6636027" cy="1477328"/>
          </a:xfrm>
          <a:prstGeom prst="rect">
            <a:avLst/>
          </a:prstGeom>
          <a:noFill/>
        </p:spPr>
        <p:txBody>
          <a:bodyPr wrap="square" lIns="91440" tIns="45720" rIns="91440" bIns="45720" rtlCol="0" anchor="t">
            <a:spAutoFit/>
          </a:bodyPr>
          <a:lstStyle/>
          <a:p>
            <a:r>
              <a:rPr lang="en-GB" sz="2400" b="1" i="0">
                <a:effectLst/>
                <a:latin typeface="Segoe Sans"/>
              </a:rPr>
              <a:t>A medication leaflet inside a medication box </a:t>
            </a:r>
            <a:r>
              <a:rPr lang="en-GB" sz="2400">
                <a:latin typeface="Segoe Sans"/>
              </a:rPr>
              <a:t>T</a:t>
            </a:r>
            <a:r>
              <a:rPr lang="en-GB" sz="2400" b="0" i="0">
                <a:effectLst/>
                <a:latin typeface="Segoe Sans"/>
              </a:rPr>
              <a:t>ypically contains important information about the medicine, including:</a:t>
            </a:r>
          </a:p>
          <a:p>
            <a:endParaRPr lang="en-GB"/>
          </a:p>
        </p:txBody>
      </p:sp>
      <p:pic>
        <p:nvPicPr>
          <p:cNvPr id="16" name="Picture 15">
            <a:extLst>
              <a:ext uri="{FF2B5EF4-FFF2-40B4-BE49-F238E27FC236}">
                <a16:creationId xmlns:a16="http://schemas.microsoft.com/office/drawing/2014/main" id="{5059411C-5E60-2665-9E85-9CD455FEE486}"/>
              </a:ext>
            </a:extLst>
          </p:cNvPr>
          <p:cNvPicPr>
            <a:picLocks noChangeAspect="1"/>
          </p:cNvPicPr>
          <p:nvPr/>
        </p:nvPicPr>
        <p:blipFill>
          <a:blip r:embed="rId4"/>
          <a:stretch>
            <a:fillRect/>
          </a:stretch>
        </p:blipFill>
        <p:spPr>
          <a:xfrm>
            <a:off x="7522942" y="86930"/>
            <a:ext cx="4318997" cy="6027494"/>
          </a:xfrm>
          <a:prstGeom prst="rect">
            <a:avLst/>
          </a:prstGeom>
        </p:spPr>
      </p:pic>
      <p:pic>
        <p:nvPicPr>
          <p:cNvPr id="18" name="Picture 17">
            <a:extLst>
              <a:ext uri="{FF2B5EF4-FFF2-40B4-BE49-F238E27FC236}">
                <a16:creationId xmlns:a16="http://schemas.microsoft.com/office/drawing/2014/main" id="{57BBCBAC-1A01-9BCA-4324-6580774D802E}"/>
              </a:ext>
            </a:extLst>
          </p:cNvPr>
          <p:cNvPicPr>
            <a:picLocks noChangeAspect="1"/>
          </p:cNvPicPr>
          <p:nvPr/>
        </p:nvPicPr>
        <p:blipFill>
          <a:blip r:embed="rId5"/>
          <a:stretch>
            <a:fillRect/>
          </a:stretch>
        </p:blipFill>
        <p:spPr>
          <a:xfrm rot="10800000">
            <a:off x="6439740" y="1432556"/>
            <a:ext cx="5477639" cy="3696216"/>
          </a:xfrm>
          <a:prstGeom prst="rect">
            <a:avLst/>
          </a:prstGeom>
        </p:spPr>
      </p:pic>
      <p:pic>
        <p:nvPicPr>
          <p:cNvPr id="20" name="Picture 19">
            <a:extLst>
              <a:ext uri="{FF2B5EF4-FFF2-40B4-BE49-F238E27FC236}">
                <a16:creationId xmlns:a16="http://schemas.microsoft.com/office/drawing/2014/main" id="{6FB88535-206C-ACB9-F143-D16DECB4B267}"/>
              </a:ext>
            </a:extLst>
          </p:cNvPr>
          <p:cNvPicPr>
            <a:picLocks noChangeAspect="1"/>
          </p:cNvPicPr>
          <p:nvPr/>
        </p:nvPicPr>
        <p:blipFill>
          <a:blip r:embed="rId6"/>
          <a:stretch>
            <a:fillRect/>
          </a:stretch>
        </p:blipFill>
        <p:spPr>
          <a:xfrm>
            <a:off x="6529434" y="1373505"/>
            <a:ext cx="5582299" cy="3696216"/>
          </a:xfrm>
          <a:prstGeom prst="rect">
            <a:avLst/>
          </a:prstGeom>
        </p:spPr>
      </p:pic>
      <p:pic>
        <p:nvPicPr>
          <p:cNvPr id="24" name="Picture 23">
            <a:extLst>
              <a:ext uri="{FF2B5EF4-FFF2-40B4-BE49-F238E27FC236}">
                <a16:creationId xmlns:a16="http://schemas.microsoft.com/office/drawing/2014/main" id="{7CDC1162-E3E5-F472-910E-F0EDBA6EB6CA}"/>
              </a:ext>
            </a:extLst>
          </p:cNvPr>
          <p:cNvPicPr>
            <a:picLocks noChangeAspect="1"/>
          </p:cNvPicPr>
          <p:nvPr/>
        </p:nvPicPr>
        <p:blipFill>
          <a:blip r:embed="rId7"/>
          <a:stretch>
            <a:fillRect/>
          </a:stretch>
        </p:blipFill>
        <p:spPr>
          <a:xfrm rot="16200000">
            <a:off x="7657718" y="474919"/>
            <a:ext cx="3953427" cy="4667901"/>
          </a:xfrm>
          <a:prstGeom prst="rect">
            <a:avLst/>
          </a:prstGeom>
        </p:spPr>
      </p:pic>
      <p:pic>
        <p:nvPicPr>
          <p:cNvPr id="22" name="Picture 21">
            <a:extLst>
              <a:ext uri="{FF2B5EF4-FFF2-40B4-BE49-F238E27FC236}">
                <a16:creationId xmlns:a16="http://schemas.microsoft.com/office/drawing/2014/main" id="{8F05FF1D-7A82-864B-1F9D-1733386912D4}"/>
              </a:ext>
            </a:extLst>
          </p:cNvPr>
          <p:cNvPicPr>
            <a:picLocks noChangeAspect="1"/>
          </p:cNvPicPr>
          <p:nvPr/>
        </p:nvPicPr>
        <p:blipFill>
          <a:blip r:embed="rId8"/>
          <a:stretch>
            <a:fillRect/>
          </a:stretch>
        </p:blipFill>
        <p:spPr>
          <a:xfrm>
            <a:off x="7794141" y="1092327"/>
            <a:ext cx="4091556" cy="4190625"/>
          </a:xfrm>
          <a:prstGeom prst="rect">
            <a:avLst/>
          </a:prstGeom>
        </p:spPr>
      </p:pic>
      <p:pic>
        <p:nvPicPr>
          <p:cNvPr id="28" name="Picture 27">
            <a:extLst>
              <a:ext uri="{FF2B5EF4-FFF2-40B4-BE49-F238E27FC236}">
                <a16:creationId xmlns:a16="http://schemas.microsoft.com/office/drawing/2014/main" id="{F3FCBC6C-9F83-391E-8794-B21AFFCAD66B}"/>
              </a:ext>
            </a:extLst>
          </p:cNvPr>
          <p:cNvPicPr>
            <a:picLocks noChangeAspect="1"/>
          </p:cNvPicPr>
          <p:nvPr/>
        </p:nvPicPr>
        <p:blipFill>
          <a:blip r:embed="rId9"/>
          <a:stretch>
            <a:fillRect/>
          </a:stretch>
        </p:blipFill>
        <p:spPr>
          <a:xfrm>
            <a:off x="8358964" y="425219"/>
            <a:ext cx="3183975" cy="5524840"/>
          </a:xfrm>
          <a:prstGeom prst="rect">
            <a:avLst/>
          </a:prstGeom>
        </p:spPr>
      </p:pic>
      <p:pic>
        <p:nvPicPr>
          <p:cNvPr id="26" name="Picture 25">
            <a:extLst>
              <a:ext uri="{FF2B5EF4-FFF2-40B4-BE49-F238E27FC236}">
                <a16:creationId xmlns:a16="http://schemas.microsoft.com/office/drawing/2014/main" id="{3E3A8CB6-1005-9F2E-BF6D-C70E496EF502}"/>
              </a:ext>
            </a:extLst>
          </p:cNvPr>
          <p:cNvPicPr>
            <a:picLocks noChangeAspect="1"/>
          </p:cNvPicPr>
          <p:nvPr/>
        </p:nvPicPr>
        <p:blipFill>
          <a:blip r:embed="rId10"/>
          <a:stretch>
            <a:fillRect/>
          </a:stretch>
        </p:blipFill>
        <p:spPr>
          <a:xfrm>
            <a:off x="6674990" y="1809586"/>
            <a:ext cx="5007138" cy="2218353"/>
          </a:xfrm>
          <a:prstGeom prst="rect">
            <a:avLst/>
          </a:prstGeom>
        </p:spPr>
      </p:pic>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D940857B-B43A-ADC2-DEBA-328E4A162515}"/>
                  </a:ext>
                </a:extLst>
              </p14:cNvPr>
              <p14:cNvContentPartPr/>
              <p14:nvPr/>
            </p14:nvContentPartPr>
            <p14:xfrm>
              <a:off x="7873232" y="4524893"/>
              <a:ext cx="846720" cy="360"/>
            </p14:xfrm>
          </p:contentPart>
        </mc:Choice>
        <mc:Fallback xmlns="">
          <p:pic>
            <p:nvPicPr>
              <p:cNvPr id="3" name="Ink 2">
                <a:extLst>
                  <a:ext uri="{FF2B5EF4-FFF2-40B4-BE49-F238E27FC236}">
                    <a16:creationId xmlns:a16="http://schemas.microsoft.com/office/drawing/2014/main" id="{D940857B-B43A-ADC2-DEBA-328E4A162515}"/>
                  </a:ext>
                </a:extLst>
              </p:cNvPr>
              <p:cNvPicPr/>
              <p:nvPr/>
            </p:nvPicPr>
            <p:blipFill>
              <a:blip r:embed="rId12"/>
              <a:stretch>
                <a:fillRect/>
              </a:stretch>
            </p:blipFill>
            <p:spPr>
              <a:xfrm>
                <a:off x="7837232" y="4452893"/>
                <a:ext cx="9183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A17A45EE-7979-88D8-1084-DC43A4230C05}"/>
                  </a:ext>
                </a:extLst>
              </p14:cNvPr>
              <p14:cNvContentPartPr/>
              <p14:nvPr/>
            </p14:nvContentPartPr>
            <p14:xfrm>
              <a:off x="7899872" y="5035892"/>
              <a:ext cx="1735560" cy="720"/>
            </p14:xfrm>
          </p:contentPart>
        </mc:Choice>
        <mc:Fallback xmlns="">
          <p:pic>
            <p:nvPicPr>
              <p:cNvPr id="6" name="Ink 5">
                <a:extLst>
                  <a:ext uri="{FF2B5EF4-FFF2-40B4-BE49-F238E27FC236}">
                    <a16:creationId xmlns:a16="http://schemas.microsoft.com/office/drawing/2014/main" id="{A17A45EE-7979-88D8-1084-DC43A4230C05}"/>
                  </a:ext>
                </a:extLst>
              </p:cNvPr>
              <p:cNvPicPr/>
              <p:nvPr/>
            </p:nvPicPr>
            <p:blipFill>
              <a:blip r:embed="rId14"/>
              <a:stretch>
                <a:fillRect/>
              </a:stretch>
            </p:blipFill>
            <p:spPr>
              <a:xfrm>
                <a:off x="7863872" y="4891892"/>
                <a:ext cx="18072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21D38DBB-FA77-52C3-1127-5A46A3B60958}"/>
                  </a:ext>
                </a:extLst>
              </p14:cNvPr>
              <p14:cNvContentPartPr/>
              <p14:nvPr/>
            </p14:nvContentPartPr>
            <p14:xfrm>
              <a:off x="7852712" y="5721692"/>
              <a:ext cx="1775520" cy="27360"/>
            </p14:xfrm>
          </p:contentPart>
        </mc:Choice>
        <mc:Fallback xmlns="">
          <p:pic>
            <p:nvPicPr>
              <p:cNvPr id="12" name="Ink 11">
                <a:extLst>
                  <a:ext uri="{FF2B5EF4-FFF2-40B4-BE49-F238E27FC236}">
                    <a16:creationId xmlns:a16="http://schemas.microsoft.com/office/drawing/2014/main" id="{21D38DBB-FA77-52C3-1127-5A46A3B60958}"/>
                  </a:ext>
                </a:extLst>
              </p:cNvPr>
              <p:cNvPicPr/>
              <p:nvPr/>
            </p:nvPicPr>
            <p:blipFill>
              <a:blip r:embed="rId16"/>
              <a:stretch>
                <a:fillRect/>
              </a:stretch>
            </p:blipFill>
            <p:spPr>
              <a:xfrm>
                <a:off x="7816712" y="5649692"/>
                <a:ext cx="18471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8CEA1AFD-C4CE-FF2B-DF60-66F46FF41540}"/>
                  </a:ext>
                </a:extLst>
              </p14:cNvPr>
              <p14:cNvContentPartPr/>
              <p14:nvPr/>
            </p14:nvContentPartPr>
            <p14:xfrm>
              <a:off x="9781244" y="483927"/>
              <a:ext cx="1273680" cy="15480"/>
            </p14:xfrm>
          </p:contentPart>
        </mc:Choice>
        <mc:Fallback xmlns="">
          <p:pic>
            <p:nvPicPr>
              <p:cNvPr id="15" name="Ink 14">
                <a:extLst>
                  <a:ext uri="{FF2B5EF4-FFF2-40B4-BE49-F238E27FC236}">
                    <a16:creationId xmlns:a16="http://schemas.microsoft.com/office/drawing/2014/main" id="{8CEA1AFD-C4CE-FF2B-DF60-66F46FF41540}"/>
                  </a:ext>
                </a:extLst>
              </p:cNvPr>
              <p:cNvPicPr/>
              <p:nvPr/>
            </p:nvPicPr>
            <p:blipFill>
              <a:blip r:embed="rId18"/>
              <a:stretch>
                <a:fillRect/>
              </a:stretch>
            </p:blipFill>
            <p:spPr>
              <a:xfrm>
                <a:off x="9745244" y="411927"/>
                <a:ext cx="13453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33CBCB60-86FD-37CE-7F0D-3E87293D5EE9}"/>
                  </a:ext>
                </a:extLst>
              </p14:cNvPr>
              <p14:cNvContentPartPr/>
              <p14:nvPr/>
            </p14:nvContentPartPr>
            <p14:xfrm>
              <a:off x="9808604" y="774807"/>
              <a:ext cx="1190520" cy="42840"/>
            </p14:xfrm>
          </p:contentPart>
        </mc:Choice>
        <mc:Fallback xmlns="">
          <p:pic>
            <p:nvPicPr>
              <p:cNvPr id="17" name="Ink 16">
                <a:extLst>
                  <a:ext uri="{FF2B5EF4-FFF2-40B4-BE49-F238E27FC236}">
                    <a16:creationId xmlns:a16="http://schemas.microsoft.com/office/drawing/2014/main" id="{33CBCB60-86FD-37CE-7F0D-3E87293D5EE9}"/>
                  </a:ext>
                </a:extLst>
              </p:cNvPr>
              <p:cNvPicPr/>
              <p:nvPr/>
            </p:nvPicPr>
            <p:blipFill>
              <a:blip r:embed="rId20"/>
              <a:stretch>
                <a:fillRect/>
              </a:stretch>
            </p:blipFill>
            <p:spPr>
              <a:xfrm>
                <a:off x="9772593" y="703407"/>
                <a:ext cx="1262182" cy="185283"/>
              </a:xfrm>
              <a:prstGeom prst="rect">
                <a:avLst/>
              </a:prstGeom>
            </p:spPr>
          </p:pic>
        </mc:Fallback>
      </mc:AlternateContent>
      <p:pic>
        <p:nvPicPr>
          <p:cNvPr id="21" name="Picture 20">
            <a:extLst>
              <a:ext uri="{FF2B5EF4-FFF2-40B4-BE49-F238E27FC236}">
                <a16:creationId xmlns:a16="http://schemas.microsoft.com/office/drawing/2014/main" id="{A73A4504-00BF-0977-C6E9-B0089E12FDD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78048" y="6328192"/>
            <a:ext cx="6758511" cy="490429"/>
          </a:xfrm>
          <a:prstGeom prst="rect">
            <a:avLst/>
          </a:prstGeom>
        </p:spPr>
      </p:pic>
    </p:spTree>
    <p:extLst>
      <p:ext uri="{BB962C8B-B14F-4D97-AF65-F5344CB8AC3E}">
        <p14:creationId xmlns:p14="http://schemas.microsoft.com/office/powerpoint/2010/main" val="366040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1000" fill="hold"/>
                                        <p:tgtEl>
                                          <p:spTgt spid="18"/>
                                        </p:tgtEl>
                                        <p:attrNameLst>
                                          <p:attrName>ppt_w</p:attrName>
                                        </p:attrNameLst>
                                      </p:cBhvr>
                                      <p:tavLst>
                                        <p:tav tm="0">
                                          <p:val>
                                            <p:fltVal val="0"/>
                                          </p:val>
                                        </p:tav>
                                        <p:tav tm="100000">
                                          <p:val>
                                            <p:strVal val="#ppt_w"/>
                                          </p:val>
                                        </p:tav>
                                      </p:tavLst>
                                    </p:anim>
                                    <p:anim calcmode="lin" valueType="num">
                                      <p:cBhvr>
                                        <p:cTn id="10" dur="1000" fill="hold"/>
                                        <p:tgtEl>
                                          <p:spTgt spid="18"/>
                                        </p:tgtEl>
                                        <p:attrNameLst>
                                          <p:attrName>ppt_h</p:attrName>
                                        </p:attrNameLst>
                                      </p:cBhvr>
                                      <p:tavLst>
                                        <p:tav tm="0">
                                          <p:val>
                                            <p:fltVal val="0"/>
                                          </p:val>
                                        </p:tav>
                                        <p:tav tm="100000">
                                          <p:val>
                                            <p:strVal val="#ppt_h"/>
                                          </p:val>
                                        </p:tav>
                                      </p:tavLst>
                                    </p:anim>
                                    <p:anim calcmode="lin" valueType="num">
                                      <p:cBhvr>
                                        <p:cTn id="11" dur="1000" fill="hold"/>
                                        <p:tgtEl>
                                          <p:spTgt spid="18"/>
                                        </p:tgtEl>
                                        <p:attrNameLst>
                                          <p:attrName>style.rotation</p:attrName>
                                        </p:attrNameLst>
                                      </p:cBhvr>
                                      <p:tavLst>
                                        <p:tav tm="0">
                                          <p:val>
                                            <p:fltVal val="90"/>
                                          </p:val>
                                        </p:tav>
                                        <p:tav tm="100000">
                                          <p:val>
                                            <p:fltVal val="0"/>
                                          </p:val>
                                        </p:tav>
                                      </p:tavLst>
                                    </p:anim>
                                    <p:animEffect transition="in" filter="fade">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18"/>
                                        </p:tgtEl>
                                        <p:attrNameLst>
                                          <p:attrName>ppt_w</p:attrName>
                                        </p:attrNameLst>
                                      </p:cBhvr>
                                      <p:tavLst>
                                        <p:tav tm="0">
                                          <p:val>
                                            <p:strVal val="ppt_w"/>
                                          </p:val>
                                        </p:tav>
                                        <p:tav tm="100000">
                                          <p:val>
                                            <p:fltVal val="0"/>
                                          </p:val>
                                        </p:tav>
                                      </p:tavLst>
                                    </p:anim>
                                    <p:anim calcmode="lin" valueType="num">
                                      <p:cBhvr>
                                        <p:cTn id="17" dur="1000"/>
                                        <p:tgtEl>
                                          <p:spTgt spid="18"/>
                                        </p:tgtEl>
                                        <p:attrNameLst>
                                          <p:attrName>ppt_h</p:attrName>
                                        </p:attrNameLst>
                                      </p:cBhvr>
                                      <p:tavLst>
                                        <p:tav tm="0">
                                          <p:val>
                                            <p:strVal val="ppt_h"/>
                                          </p:val>
                                        </p:tav>
                                        <p:tav tm="100000">
                                          <p:val>
                                            <p:fltVal val="0"/>
                                          </p:val>
                                        </p:tav>
                                      </p:tavLst>
                                    </p:anim>
                                    <p:anim calcmode="lin" valueType="num">
                                      <p:cBhvr>
                                        <p:cTn id="18" dur="1000"/>
                                        <p:tgtEl>
                                          <p:spTgt spid="18"/>
                                        </p:tgtEl>
                                        <p:attrNameLst>
                                          <p:attrName>style.rotation</p:attrName>
                                        </p:attrNameLst>
                                      </p:cBhvr>
                                      <p:tavLst>
                                        <p:tav tm="0">
                                          <p:val>
                                            <p:fltVal val="0"/>
                                          </p:val>
                                        </p:tav>
                                        <p:tav tm="100000">
                                          <p:val>
                                            <p:fltVal val="90"/>
                                          </p:val>
                                        </p:tav>
                                      </p:tavLst>
                                    </p:anim>
                                    <p:animEffect transition="out" filter="fade">
                                      <p:cBhvr>
                                        <p:cTn id="19" dur="1000"/>
                                        <p:tgtEl>
                                          <p:spTgt spid="18"/>
                                        </p:tgtEl>
                                      </p:cBhvr>
                                    </p:animEffect>
                                    <p:set>
                                      <p:cBhvr>
                                        <p:cTn id="20" dur="1" fill="hold">
                                          <p:stCondLst>
                                            <p:cond delay="9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3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style.rotation</p:attrName>
                                        </p:attrNameLst>
                                      </p:cBhvr>
                                      <p:tavLst>
                                        <p:tav tm="0">
                                          <p:val>
                                            <p:fltVal val="90"/>
                                          </p:val>
                                        </p:tav>
                                        <p:tav tm="100000">
                                          <p:val>
                                            <p:fltVal val="0"/>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20"/>
                                        </p:tgtEl>
                                        <p:attrNameLst>
                                          <p:attrName>ppt_w</p:attrName>
                                        </p:attrNameLst>
                                      </p:cBhvr>
                                      <p:tavLst>
                                        <p:tav tm="0">
                                          <p:val>
                                            <p:strVal val="ppt_w"/>
                                          </p:val>
                                        </p:tav>
                                        <p:tav tm="100000">
                                          <p:val>
                                            <p:fltVal val="0"/>
                                          </p:val>
                                        </p:tav>
                                      </p:tavLst>
                                    </p:anim>
                                    <p:anim calcmode="lin" valueType="num">
                                      <p:cBhvr>
                                        <p:cTn id="35" dur="1000"/>
                                        <p:tgtEl>
                                          <p:spTgt spid="20"/>
                                        </p:tgtEl>
                                        <p:attrNameLst>
                                          <p:attrName>ppt_h</p:attrName>
                                        </p:attrNameLst>
                                      </p:cBhvr>
                                      <p:tavLst>
                                        <p:tav tm="0">
                                          <p:val>
                                            <p:strVal val="ppt_h"/>
                                          </p:val>
                                        </p:tav>
                                        <p:tav tm="100000">
                                          <p:val>
                                            <p:fltVal val="0"/>
                                          </p:val>
                                        </p:tav>
                                      </p:tavLst>
                                    </p:anim>
                                    <p:anim calcmode="lin" valueType="num">
                                      <p:cBhvr>
                                        <p:cTn id="36" dur="1000"/>
                                        <p:tgtEl>
                                          <p:spTgt spid="20"/>
                                        </p:tgtEl>
                                        <p:attrNameLst>
                                          <p:attrName>style.rotation</p:attrName>
                                        </p:attrNameLst>
                                      </p:cBhvr>
                                      <p:tavLst>
                                        <p:tav tm="0">
                                          <p:val>
                                            <p:fltVal val="0"/>
                                          </p:val>
                                        </p:tav>
                                        <p:tav tm="100000">
                                          <p:val>
                                            <p:fltVal val="90"/>
                                          </p:val>
                                        </p:tav>
                                      </p:tavLst>
                                    </p:anim>
                                    <p:animEffect transition="out" filter="fade">
                                      <p:cBhvr>
                                        <p:cTn id="37" dur="1000"/>
                                        <p:tgtEl>
                                          <p:spTgt spid="20"/>
                                        </p:tgtEl>
                                      </p:cBhvr>
                                    </p:animEffect>
                                    <p:set>
                                      <p:cBhvr>
                                        <p:cTn id="38" dur="1" fill="hold">
                                          <p:stCondLst>
                                            <p:cond delay="9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3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1000" fill="hold"/>
                                        <p:tgtEl>
                                          <p:spTgt spid="24"/>
                                        </p:tgtEl>
                                        <p:attrNameLst>
                                          <p:attrName>ppt_w</p:attrName>
                                        </p:attrNameLst>
                                      </p:cBhvr>
                                      <p:tavLst>
                                        <p:tav tm="0">
                                          <p:val>
                                            <p:fltVal val="0"/>
                                          </p:val>
                                        </p:tav>
                                        <p:tav tm="100000">
                                          <p:val>
                                            <p:strVal val="#ppt_w"/>
                                          </p:val>
                                        </p:tav>
                                      </p:tavLst>
                                    </p:anim>
                                    <p:anim calcmode="lin" valueType="num">
                                      <p:cBhvr>
                                        <p:cTn id="46" dur="1000" fill="hold"/>
                                        <p:tgtEl>
                                          <p:spTgt spid="24"/>
                                        </p:tgtEl>
                                        <p:attrNameLst>
                                          <p:attrName>ppt_h</p:attrName>
                                        </p:attrNameLst>
                                      </p:cBhvr>
                                      <p:tavLst>
                                        <p:tav tm="0">
                                          <p:val>
                                            <p:fltVal val="0"/>
                                          </p:val>
                                        </p:tav>
                                        <p:tav tm="100000">
                                          <p:val>
                                            <p:strVal val="#ppt_h"/>
                                          </p:val>
                                        </p:tav>
                                      </p:tavLst>
                                    </p:anim>
                                    <p:anim calcmode="lin" valueType="num">
                                      <p:cBhvr>
                                        <p:cTn id="47" dur="1000" fill="hold"/>
                                        <p:tgtEl>
                                          <p:spTgt spid="24"/>
                                        </p:tgtEl>
                                        <p:attrNameLst>
                                          <p:attrName>style.rotation</p:attrName>
                                        </p:attrNameLst>
                                      </p:cBhvr>
                                      <p:tavLst>
                                        <p:tav tm="0">
                                          <p:val>
                                            <p:fltVal val="90"/>
                                          </p:val>
                                        </p:tav>
                                        <p:tav tm="100000">
                                          <p:val>
                                            <p:fltVal val="0"/>
                                          </p:val>
                                        </p:tav>
                                      </p:tavLst>
                                    </p:anim>
                                    <p:animEffect transition="in" filter="fade">
                                      <p:cBhvr>
                                        <p:cTn id="48" dur="1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24"/>
                                        </p:tgtEl>
                                        <p:attrNameLst>
                                          <p:attrName>ppt_w</p:attrName>
                                        </p:attrNameLst>
                                      </p:cBhvr>
                                      <p:tavLst>
                                        <p:tav tm="0">
                                          <p:val>
                                            <p:strVal val="ppt_w"/>
                                          </p:val>
                                        </p:tav>
                                        <p:tav tm="100000">
                                          <p:val>
                                            <p:fltVal val="0"/>
                                          </p:val>
                                        </p:tav>
                                      </p:tavLst>
                                    </p:anim>
                                    <p:anim calcmode="lin" valueType="num">
                                      <p:cBhvr>
                                        <p:cTn id="53" dur="1000"/>
                                        <p:tgtEl>
                                          <p:spTgt spid="24"/>
                                        </p:tgtEl>
                                        <p:attrNameLst>
                                          <p:attrName>ppt_h</p:attrName>
                                        </p:attrNameLst>
                                      </p:cBhvr>
                                      <p:tavLst>
                                        <p:tav tm="0">
                                          <p:val>
                                            <p:strVal val="ppt_h"/>
                                          </p:val>
                                        </p:tav>
                                        <p:tav tm="100000">
                                          <p:val>
                                            <p:fltVal val="0"/>
                                          </p:val>
                                        </p:tav>
                                      </p:tavLst>
                                    </p:anim>
                                    <p:anim calcmode="lin" valueType="num">
                                      <p:cBhvr>
                                        <p:cTn id="54" dur="1000"/>
                                        <p:tgtEl>
                                          <p:spTgt spid="24"/>
                                        </p:tgtEl>
                                        <p:attrNameLst>
                                          <p:attrName>style.rotation</p:attrName>
                                        </p:attrNameLst>
                                      </p:cBhvr>
                                      <p:tavLst>
                                        <p:tav tm="0">
                                          <p:val>
                                            <p:fltVal val="0"/>
                                          </p:val>
                                        </p:tav>
                                        <p:tav tm="100000">
                                          <p:val>
                                            <p:fltVal val="90"/>
                                          </p:val>
                                        </p:tav>
                                      </p:tavLst>
                                    </p:anim>
                                    <p:animEffect transition="out" filter="fade">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par>
                                <p:cTn id="66" presetID="22" presetClass="entr" presetSubtype="8"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par>
                                <p:cTn id="69" presetID="22" presetClass="entr" presetSubtype="8"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500"/>
                                        <p:tgtEl>
                                          <p:spTgt spid="3"/>
                                        </p:tgtEl>
                                      </p:cBhvr>
                                    </p:animEffect>
                                  </p:childTnLst>
                                </p:cTn>
                              </p:par>
                              <p:par>
                                <p:cTn id="72" presetID="22" presetClass="entr" presetSubtype="8"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par>
                                <p:cTn id="75" presetID="22" presetClass="entr" presetSubtype="8"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6"/>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7"/>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1000" fill="hold"/>
                                        <p:tgtEl>
                                          <p:spTgt spid="28"/>
                                        </p:tgtEl>
                                        <p:attrNameLst>
                                          <p:attrName>ppt_w</p:attrName>
                                        </p:attrNameLst>
                                      </p:cBhvr>
                                      <p:tavLst>
                                        <p:tav tm="0">
                                          <p:val>
                                            <p:fltVal val="0"/>
                                          </p:val>
                                        </p:tav>
                                        <p:tav tm="100000">
                                          <p:val>
                                            <p:strVal val="#ppt_w"/>
                                          </p:val>
                                        </p:tav>
                                      </p:tavLst>
                                    </p:anim>
                                    <p:anim calcmode="lin" valueType="num">
                                      <p:cBhvr>
                                        <p:cTn id="99" dur="1000" fill="hold"/>
                                        <p:tgtEl>
                                          <p:spTgt spid="28"/>
                                        </p:tgtEl>
                                        <p:attrNameLst>
                                          <p:attrName>ppt_h</p:attrName>
                                        </p:attrNameLst>
                                      </p:cBhvr>
                                      <p:tavLst>
                                        <p:tav tm="0">
                                          <p:val>
                                            <p:fltVal val="0"/>
                                          </p:val>
                                        </p:tav>
                                        <p:tav tm="100000">
                                          <p:val>
                                            <p:strVal val="#ppt_h"/>
                                          </p:val>
                                        </p:tav>
                                      </p:tavLst>
                                    </p:anim>
                                    <p:anim calcmode="lin" valueType="num">
                                      <p:cBhvr>
                                        <p:cTn id="100" dur="1000" fill="hold"/>
                                        <p:tgtEl>
                                          <p:spTgt spid="28"/>
                                        </p:tgtEl>
                                        <p:attrNameLst>
                                          <p:attrName>style.rotation</p:attrName>
                                        </p:attrNameLst>
                                      </p:cBhvr>
                                      <p:tavLst>
                                        <p:tav tm="0">
                                          <p:val>
                                            <p:fltVal val="90"/>
                                          </p:val>
                                        </p:tav>
                                        <p:tav tm="100000">
                                          <p:val>
                                            <p:fltVal val="0"/>
                                          </p:val>
                                        </p:tav>
                                      </p:tavLst>
                                    </p:anim>
                                    <p:animEffect transition="in" filter="fade">
                                      <p:cBhvr>
                                        <p:cTn id="101" dur="1000"/>
                                        <p:tgtEl>
                                          <p:spTgt spid="28"/>
                                        </p:tgtEl>
                                      </p:cBhvr>
                                    </p:animEffect>
                                  </p:childTnLst>
                                </p:cTn>
                              </p:par>
                            </p:childTnLst>
                          </p:cTn>
                        </p:par>
                      </p:childTnLst>
                    </p:cTn>
                  </p:par>
                  <p:par>
                    <p:cTn id="102" fill="hold">
                      <p:stCondLst>
                        <p:cond delay="indefinite"/>
                      </p:stCondLst>
                      <p:childTnLst>
                        <p:par>
                          <p:cTn id="103" fill="hold">
                            <p:stCondLst>
                              <p:cond delay="0"/>
                            </p:stCondLst>
                            <p:childTnLst>
                              <p:par>
                                <p:cTn id="104" presetID="31" presetClass="exit" presetSubtype="0" fill="hold" nodeType="clickEffect">
                                  <p:stCondLst>
                                    <p:cond delay="0"/>
                                  </p:stCondLst>
                                  <p:childTnLst>
                                    <p:anim calcmode="lin" valueType="num">
                                      <p:cBhvr>
                                        <p:cTn id="105" dur="1000"/>
                                        <p:tgtEl>
                                          <p:spTgt spid="28"/>
                                        </p:tgtEl>
                                        <p:attrNameLst>
                                          <p:attrName>ppt_w</p:attrName>
                                        </p:attrNameLst>
                                      </p:cBhvr>
                                      <p:tavLst>
                                        <p:tav tm="0">
                                          <p:val>
                                            <p:strVal val="ppt_w"/>
                                          </p:val>
                                        </p:tav>
                                        <p:tav tm="100000">
                                          <p:val>
                                            <p:fltVal val="0"/>
                                          </p:val>
                                        </p:tav>
                                      </p:tavLst>
                                    </p:anim>
                                    <p:anim calcmode="lin" valueType="num">
                                      <p:cBhvr>
                                        <p:cTn id="106" dur="1000"/>
                                        <p:tgtEl>
                                          <p:spTgt spid="28"/>
                                        </p:tgtEl>
                                        <p:attrNameLst>
                                          <p:attrName>ppt_h</p:attrName>
                                        </p:attrNameLst>
                                      </p:cBhvr>
                                      <p:tavLst>
                                        <p:tav tm="0">
                                          <p:val>
                                            <p:strVal val="ppt_h"/>
                                          </p:val>
                                        </p:tav>
                                        <p:tav tm="100000">
                                          <p:val>
                                            <p:fltVal val="0"/>
                                          </p:val>
                                        </p:tav>
                                      </p:tavLst>
                                    </p:anim>
                                    <p:anim calcmode="lin" valueType="num">
                                      <p:cBhvr>
                                        <p:cTn id="107" dur="1000"/>
                                        <p:tgtEl>
                                          <p:spTgt spid="28"/>
                                        </p:tgtEl>
                                        <p:attrNameLst>
                                          <p:attrName>style.rotation</p:attrName>
                                        </p:attrNameLst>
                                      </p:cBhvr>
                                      <p:tavLst>
                                        <p:tav tm="0">
                                          <p:val>
                                            <p:fltVal val="0"/>
                                          </p:val>
                                        </p:tav>
                                        <p:tav tm="100000">
                                          <p:val>
                                            <p:fltVal val="90"/>
                                          </p:val>
                                        </p:tav>
                                      </p:tavLst>
                                    </p:anim>
                                    <p:animEffect transition="out" filter="fade">
                                      <p:cBhvr>
                                        <p:cTn id="108" dur="1000"/>
                                        <p:tgtEl>
                                          <p:spTgt spid="28"/>
                                        </p:tgtEl>
                                      </p:cBhvr>
                                    </p:animEffect>
                                    <p:set>
                                      <p:cBhvr>
                                        <p:cTn id="109" dur="1" fill="hold">
                                          <p:stCondLst>
                                            <p:cond delay="999"/>
                                          </p:stCondLst>
                                        </p:cTn>
                                        <p:tgtEl>
                                          <p:spTgt spid="28"/>
                                        </p:tgtEl>
                                        <p:attrNameLst>
                                          <p:attrName>style.visibility</p:attrName>
                                        </p:attrNameLst>
                                      </p:cBhvr>
                                      <p:to>
                                        <p:strVal val="hidden"/>
                                      </p:to>
                                    </p:set>
                                  </p:childTnLst>
                                </p:cTn>
                              </p:par>
                              <p:par>
                                <p:cTn id="110" presetID="31" presetClass="entr" presetSubtype="0" fill="hold"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1000" fill="hold"/>
                                        <p:tgtEl>
                                          <p:spTgt spid="22"/>
                                        </p:tgtEl>
                                        <p:attrNameLst>
                                          <p:attrName>ppt_w</p:attrName>
                                        </p:attrNameLst>
                                      </p:cBhvr>
                                      <p:tavLst>
                                        <p:tav tm="0">
                                          <p:val>
                                            <p:fltVal val="0"/>
                                          </p:val>
                                        </p:tav>
                                        <p:tav tm="100000">
                                          <p:val>
                                            <p:strVal val="#ppt_w"/>
                                          </p:val>
                                        </p:tav>
                                      </p:tavLst>
                                    </p:anim>
                                    <p:anim calcmode="lin" valueType="num">
                                      <p:cBhvr>
                                        <p:cTn id="113" dur="1000" fill="hold"/>
                                        <p:tgtEl>
                                          <p:spTgt spid="22"/>
                                        </p:tgtEl>
                                        <p:attrNameLst>
                                          <p:attrName>ppt_h</p:attrName>
                                        </p:attrNameLst>
                                      </p:cBhvr>
                                      <p:tavLst>
                                        <p:tav tm="0">
                                          <p:val>
                                            <p:fltVal val="0"/>
                                          </p:val>
                                        </p:tav>
                                        <p:tav tm="100000">
                                          <p:val>
                                            <p:strVal val="#ppt_h"/>
                                          </p:val>
                                        </p:tav>
                                      </p:tavLst>
                                    </p:anim>
                                    <p:anim calcmode="lin" valueType="num">
                                      <p:cBhvr>
                                        <p:cTn id="114" dur="1000" fill="hold"/>
                                        <p:tgtEl>
                                          <p:spTgt spid="22"/>
                                        </p:tgtEl>
                                        <p:attrNameLst>
                                          <p:attrName>style.rotation</p:attrName>
                                        </p:attrNameLst>
                                      </p:cBhvr>
                                      <p:tavLst>
                                        <p:tav tm="0">
                                          <p:val>
                                            <p:fltVal val="90"/>
                                          </p:val>
                                        </p:tav>
                                        <p:tav tm="100000">
                                          <p:val>
                                            <p:fltVal val="0"/>
                                          </p:val>
                                        </p:tav>
                                      </p:tavLst>
                                    </p:anim>
                                    <p:animEffect transition="in" filter="fade">
                                      <p:cBhvr>
                                        <p:cTn id="115" dur="1000"/>
                                        <p:tgtEl>
                                          <p:spTgt spid="22"/>
                                        </p:tgtEl>
                                      </p:cBhvr>
                                    </p:animEffect>
                                  </p:childTnLst>
                                </p:cTn>
                              </p:par>
                            </p:childTnLst>
                          </p:cTn>
                        </p:par>
                      </p:childTnLst>
                    </p:cTn>
                  </p:par>
                  <p:par>
                    <p:cTn id="116" fill="hold">
                      <p:stCondLst>
                        <p:cond delay="indefinite"/>
                      </p:stCondLst>
                      <p:childTnLst>
                        <p:par>
                          <p:cTn id="117" fill="hold">
                            <p:stCondLst>
                              <p:cond delay="0"/>
                            </p:stCondLst>
                            <p:childTnLst>
                              <p:par>
                                <p:cTn id="118" presetID="31" presetClass="exit" presetSubtype="0" fill="hold" nodeType="clickEffect">
                                  <p:stCondLst>
                                    <p:cond delay="0"/>
                                  </p:stCondLst>
                                  <p:childTnLst>
                                    <p:anim calcmode="lin" valueType="num">
                                      <p:cBhvr>
                                        <p:cTn id="119" dur="1000"/>
                                        <p:tgtEl>
                                          <p:spTgt spid="22"/>
                                        </p:tgtEl>
                                        <p:attrNameLst>
                                          <p:attrName>ppt_w</p:attrName>
                                        </p:attrNameLst>
                                      </p:cBhvr>
                                      <p:tavLst>
                                        <p:tav tm="0">
                                          <p:val>
                                            <p:strVal val="ppt_w"/>
                                          </p:val>
                                        </p:tav>
                                        <p:tav tm="100000">
                                          <p:val>
                                            <p:fltVal val="0"/>
                                          </p:val>
                                        </p:tav>
                                      </p:tavLst>
                                    </p:anim>
                                    <p:anim calcmode="lin" valueType="num">
                                      <p:cBhvr>
                                        <p:cTn id="120" dur="1000"/>
                                        <p:tgtEl>
                                          <p:spTgt spid="22"/>
                                        </p:tgtEl>
                                        <p:attrNameLst>
                                          <p:attrName>ppt_h</p:attrName>
                                        </p:attrNameLst>
                                      </p:cBhvr>
                                      <p:tavLst>
                                        <p:tav tm="0">
                                          <p:val>
                                            <p:strVal val="ppt_h"/>
                                          </p:val>
                                        </p:tav>
                                        <p:tav tm="100000">
                                          <p:val>
                                            <p:fltVal val="0"/>
                                          </p:val>
                                        </p:tav>
                                      </p:tavLst>
                                    </p:anim>
                                    <p:anim calcmode="lin" valueType="num">
                                      <p:cBhvr>
                                        <p:cTn id="121" dur="1000"/>
                                        <p:tgtEl>
                                          <p:spTgt spid="22"/>
                                        </p:tgtEl>
                                        <p:attrNameLst>
                                          <p:attrName>style.rotation</p:attrName>
                                        </p:attrNameLst>
                                      </p:cBhvr>
                                      <p:tavLst>
                                        <p:tav tm="0">
                                          <p:val>
                                            <p:fltVal val="0"/>
                                          </p:val>
                                        </p:tav>
                                        <p:tav tm="100000">
                                          <p:val>
                                            <p:fltVal val="90"/>
                                          </p:val>
                                        </p:tav>
                                      </p:tavLst>
                                    </p:anim>
                                    <p:animEffect transition="out" filter="fade">
                                      <p:cBhvr>
                                        <p:cTn id="122" dur="1000"/>
                                        <p:tgtEl>
                                          <p:spTgt spid="22"/>
                                        </p:tgtEl>
                                      </p:cBhvr>
                                    </p:animEffect>
                                    <p:set>
                                      <p:cBhvr>
                                        <p:cTn id="123" dur="1" fill="hold">
                                          <p:stCondLst>
                                            <p:cond delay="999"/>
                                          </p:stCondLst>
                                        </p:cTn>
                                        <p:tgtEl>
                                          <p:spTgt spid="2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31" presetClass="entr" presetSubtype="0" fill="hold" nodeType="click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1000" fill="hold"/>
                                        <p:tgtEl>
                                          <p:spTgt spid="26"/>
                                        </p:tgtEl>
                                        <p:attrNameLst>
                                          <p:attrName>ppt_w</p:attrName>
                                        </p:attrNameLst>
                                      </p:cBhvr>
                                      <p:tavLst>
                                        <p:tav tm="0">
                                          <p:val>
                                            <p:fltVal val="0"/>
                                          </p:val>
                                        </p:tav>
                                        <p:tav tm="100000">
                                          <p:val>
                                            <p:strVal val="#ppt_w"/>
                                          </p:val>
                                        </p:tav>
                                      </p:tavLst>
                                    </p:anim>
                                    <p:anim calcmode="lin" valueType="num">
                                      <p:cBhvr>
                                        <p:cTn id="133" dur="1000" fill="hold"/>
                                        <p:tgtEl>
                                          <p:spTgt spid="26"/>
                                        </p:tgtEl>
                                        <p:attrNameLst>
                                          <p:attrName>ppt_h</p:attrName>
                                        </p:attrNameLst>
                                      </p:cBhvr>
                                      <p:tavLst>
                                        <p:tav tm="0">
                                          <p:val>
                                            <p:fltVal val="0"/>
                                          </p:val>
                                        </p:tav>
                                        <p:tav tm="100000">
                                          <p:val>
                                            <p:strVal val="#ppt_h"/>
                                          </p:val>
                                        </p:tav>
                                      </p:tavLst>
                                    </p:anim>
                                    <p:anim calcmode="lin" valueType="num">
                                      <p:cBhvr>
                                        <p:cTn id="134" dur="1000" fill="hold"/>
                                        <p:tgtEl>
                                          <p:spTgt spid="26"/>
                                        </p:tgtEl>
                                        <p:attrNameLst>
                                          <p:attrName>style.rotation</p:attrName>
                                        </p:attrNameLst>
                                      </p:cBhvr>
                                      <p:tavLst>
                                        <p:tav tm="0">
                                          <p:val>
                                            <p:fltVal val="90"/>
                                          </p:val>
                                        </p:tav>
                                        <p:tav tm="100000">
                                          <p:val>
                                            <p:fltVal val="0"/>
                                          </p:val>
                                        </p:tav>
                                      </p:tavLst>
                                    </p:anim>
                                    <p:animEffect transition="in" filter="fade">
                                      <p:cBhvr>
                                        <p:cTn id="135" dur="1000"/>
                                        <p:tgtEl>
                                          <p:spTgt spid="26"/>
                                        </p:tgtEl>
                                      </p:cBhvr>
                                    </p:animEffect>
                                  </p:childTnLst>
                                </p:cTn>
                              </p:par>
                            </p:childTnLst>
                          </p:cTn>
                        </p:par>
                      </p:childTnLst>
                    </p:cTn>
                  </p:par>
                  <p:par>
                    <p:cTn id="136" fill="hold">
                      <p:stCondLst>
                        <p:cond delay="indefinite"/>
                      </p:stCondLst>
                      <p:childTnLst>
                        <p:par>
                          <p:cTn id="137" fill="hold">
                            <p:stCondLst>
                              <p:cond delay="0"/>
                            </p:stCondLst>
                            <p:childTnLst>
                              <p:par>
                                <p:cTn id="138" presetID="31" presetClass="exit" presetSubtype="0" fill="hold" nodeType="clickEffect">
                                  <p:stCondLst>
                                    <p:cond delay="0"/>
                                  </p:stCondLst>
                                  <p:childTnLst>
                                    <p:anim calcmode="lin" valueType="num">
                                      <p:cBhvr>
                                        <p:cTn id="139" dur="1000"/>
                                        <p:tgtEl>
                                          <p:spTgt spid="26"/>
                                        </p:tgtEl>
                                        <p:attrNameLst>
                                          <p:attrName>ppt_w</p:attrName>
                                        </p:attrNameLst>
                                      </p:cBhvr>
                                      <p:tavLst>
                                        <p:tav tm="0">
                                          <p:val>
                                            <p:strVal val="ppt_w"/>
                                          </p:val>
                                        </p:tav>
                                        <p:tav tm="100000">
                                          <p:val>
                                            <p:fltVal val="0"/>
                                          </p:val>
                                        </p:tav>
                                      </p:tavLst>
                                    </p:anim>
                                    <p:anim calcmode="lin" valueType="num">
                                      <p:cBhvr>
                                        <p:cTn id="140" dur="1000"/>
                                        <p:tgtEl>
                                          <p:spTgt spid="26"/>
                                        </p:tgtEl>
                                        <p:attrNameLst>
                                          <p:attrName>ppt_h</p:attrName>
                                        </p:attrNameLst>
                                      </p:cBhvr>
                                      <p:tavLst>
                                        <p:tav tm="0">
                                          <p:val>
                                            <p:strVal val="ppt_h"/>
                                          </p:val>
                                        </p:tav>
                                        <p:tav tm="100000">
                                          <p:val>
                                            <p:fltVal val="0"/>
                                          </p:val>
                                        </p:tav>
                                      </p:tavLst>
                                    </p:anim>
                                    <p:anim calcmode="lin" valueType="num">
                                      <p:cBhvr>
                                        <p:cTn id="141" dur="1000"/>
                                        <p:tgtEl>
                                          <p:spTgt spid="26"/>
                                        </p:tgtEl>
                                        <p:attrNameLst>
                                          <p:attrName>style.rotation</p:attrName>
                                        </p:attrNameLst>
                                      </p:cBhvr>
                                      <p:tavLst>
                                        <p:tav tm="0">
                                          <p:val>
                                            <p:fltVal val="0"/>
                                          </p:val>
                                        </p:tav>
                                        <p:tav tm="100000">
                                          <p:val>
                                            <p:fltVal val="90"/>
                                          </p:val>
                                        </p:tav>
                                      </p:tavLst>
                                    </p:anim>
                                    <p:animEffect transition="out" filter="fade">
                                      <p:cBhvr>
                                        <p:cTn id="142" dur="1000"/>
                                        <p:tgtEl>
                                          <p:spTgt spid="26"/>
                                        </p:tgtEl>
                                      </p:cBhvr>
                                    </p:animEffect>
                                    <p:set>
                                      <p:cBhvr>
                                        <p:cTn id="143" dur="1" fill="hold">
                                          <p:stCondLst>
                                            <p:cond delay="999"/>
                                          </p:stCondLst>
                                        </p:cTn>
                                        <p:tgtEl>
                                          <p:spTgt spid="2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pel organizacji pacjentów w sprawie ciągłości decyzji refundacyjnych - Warto wiedzieć – Termedia">
            <a:extLst>
              <a:ext uri="{FF2B5EF4-FFF2-40B4-BE49-F238E27FC236}">
                <a16:creationId xmlns:a16="http://schemas.microsoft.com/office/drawing/2014/main" id="{F7C30491-513A-F297-98DD-35D0ACEDE166}"/>
              </a:ext>
            </a:extLst>
          </p:cNvPr>
          <p:cNvPicPr>
            <a:picLocks noChangeAspect="1" noChangeArrowheads="1"/>
          </p:cNvPicPr>
          <p:nvPr/>
        </p:nvPicPr>
        <p:blipFill>
          <a:blip r:embed="rId3">
            <a:alphaModFix amt="70000"/>
            <a:extLst>
              <a:ext uri="{28A0092B-C50C-407E-A947-70E740481C1C}">
                <a14:useLocalDpi xmlns:a14="http://schemas.microsoft.com/office/drawing/2010/main"/>
              </a:ext>
            </a:extLst>
          </a:blip>
          <a:srcRect/>
          <a:stretch>
            <a:fillRect/>
          </a:stretch>
        </p:blipFill>
        <p:spPr bwMode="auto">
          <a:xfrm>
            <a:off x="1471106" y="1015930"/>
            <a:ext cx="9450893" cy="56403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B38982-4F23-5DE4-485E-DF02A57E43EF}"/>
              </a:ext>
            </a:extLst>
          </p:cNvPr>
          <p:cNvSpPr txBox="1"/>
          <p:nvPr/>
        </p:nvSpPr>
        <p:spPr>
          <a:xfrm>
            <a:off x="342536" y="1857682"/>
            <a:ext cx="5682344" cy="3600986"/>
          </a:xfrm>
          <a:prstGeom prst="rect">
            <a:avLst/>
          </a:prstGeom>
          <a:solidFill>
            <a:schemeClr val="tx2">
              <a:lumMod val="25000"/>
              <a:lumOff val="75000"/>
              <a:alpha val="8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spcAft>
                <a:spcPts val="600"/>
              </a:spcAft>
            </a:pPr>
            <a:r>
              <a:rPr lang="en-GB" sz="2800" b="1"/>
              <a:t>Side Effects</a:t>
            </a:r>
          </a:p>
          <a:p>
            <a:pPr algn="just">
              <a:spcBef>
                <a:spcPts val="600"/>
              </a:spcBef>
              <a:spcAft>
                <a:spcPts val="600"/>
              </a:spcAft>
            </a:pPr>
            <a:r>
              <a:rPr lang="en-GB" sz="2800"/>
              <a:t>Are usually expected and non-serious consequences of taking certain medicines. They’re typically mild to moderate in intensity, not harmful or life-threatening, but can still be unpleasant or unwanted.</a:t>
            </a:r>
            <a:r>
              <a:rPr lang="en-US" sz="2800"/>
              <a:t> </a:t>
            </a:r>
          </a:p>
          <a:p>
            <a:pPr algn="just">
              <a:spcBef>
                <a:spcPts val="600"/>
              </a:spcBef>
              <a:spcAft>
                <a:spcPts val="600"/>
              </a:spcAft>
            </a:pPr>
            <a:endParaRPr lang="en-GB" sz="1200"/>
          </a:p>
        </p:txBody>
      </p:sp>
      <p:sp>
        <p:nvSpPr>
          <p:cNvPr id="4" name="TextBox 3">
            <a:extLst>
              <a:ext uri="{FF2B5EF4-FFF2-40B4-BE49-F238E27FC236}">
                <a16:creationId xmlns:a16="http://schemas.microsoft.com/office/drawing/2014/main" id="{EF1466CC-538D-982C-ACA4-C0B3E940D7BE}"/>
              </a:ext>
            </a:extLst>
          </p:cNvPr>
          <p:cNvSpPr txBox="1"/>
          <p:nvPr/>
        </p:nvSpPr>
        <p:spPr>
          <a:xfrm>
            <a:off x="6355382" y="1857682"/>
            <a:ext cx="5753439" cy="4011243"/>
          </a:xfrm>
          <a:prstGeom prst="rect">
            <a:avLst/>
          </a:prstGeom>
          <a:solidFill>
            <a:schemeClr val="tx2">
              <a:lumMod val="25000"/>
              <a:lumOff val="75000"/>
              <a:alpha val="8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noAutofit/>
          </a:bodyPr>
          <a:lstStyle/>
          <a:p>
            <a:pPr algn="ctr">
              <a:spcAft>
                <a:spcPts val="600"/>
              </a:spcAft>
            </a:pPr>
            <a:r>
              <a:rPr lang="en-GB" sz="2800" b="1"/>
              <a:t>Adverse  Reactions</a:t>
            </a:r>
          </a:p>
          <a:p>
            <a:pPr algn="ctr">
              <a:spcAft>
                <a:spcPts val="600"/>
              </a:spcAft>
            </a:pPr>
            <a:r>
              <a:rPr lang="en-GB" sz="2800"/>
              <a:t>Are unwanted or harmful responses that occur after taking a medication at the correct dose. They can range from mild discomfort to serious health problems, and often require medical attention, a dose change, or stopping the medicine altogether to prevent further harm.</a:t>
            </a:r>
            <a:endParaRPr lang="en-GB" sz="2800" b="1"/>
          </a:p>
        </p:txBody>
      </p:sp>
      <p:sp>
        <p:nvSpPr>
          <p:cNvPr id="7" name="TextBox 6">
            <a:extLst>
              <a:ext uri="{FF2B5EF4-FFF2-40B4-BE49-F238E27FC236}">
                <a16:creationId xmlns:a16="http://schemas.microsoft.com/office/drawing/2014/main" id="{4528A7EC-1882-B6F2-89E5-8CC3BB33937B}"/>
              </a:ext>
            </a:extLst>
          </p:cNvPr>
          <p:cNvSpPr txBox="1"/>
          <p:nvPr/>
        </p:nvSpPr>
        <p:spPr>
          <a:xfrm>
            <a:off x="255494" y="201706"/>
            <a:ext cx="11936506" cy="646331"/>
          </a:xfrm>
          <a:prstGeom prst="rect">
            <a:avLst/>
          </a:prstGeom>
          <a:noFill/>
        </p:spPr>
        <p:txBody>
          <a:bodyPr wrap="square" rtlCol="0">
            <a:spAutoFit/>
          </a:bodyPr>
          <a:lstStyle/>
          <a:p>
            <a:pPr algn="ctr"/>
            <a:r>
              <a:rPr lang="en-GB" sz="3600" b="1"/>
              <a:t>Medication Side Effect and Adverse Reaction </a:t>
            </a:r>
          </a:p>
        </p:txBody>
      </p:sp>
      <p:pic>
        <p:nvPicPr>
          <p:cNvPr id="3074" name="Picture 2" descr="2+ Thousand Adverse Reaction Royalty-Free Images, Stock Photos &amp; Pictures |  Shutterstock">
            <a:extLst>
              <a:ext uri="{FF2B5EF4-FFF2-40B4-BE49-F238E27FC236}">
                <a16:creationId xmlns:a16="http://schemas.microsoft.com/office/drawing/2014/main" id="{E14A6CE1-EEA3-C397-25C9-675BA21741DE}"/>
              </a:ext>
            </a:extLst>
          </p:cNvPr>
          <p:cNvPicPr>
            <a:picLocks noChangeAspect="1" noChangeArrowheads="1"/>
          </p:cNvPicPr>
          <p:nvPr/>
        </p:nvPicPr>
        <p:blipFill rotWithShape="1">
          <a:blip r:embed="rId4">
            <a:clrChange>
              <a:clrFrom>
                <a:srgbClr val="F7F7F7"/>
              </a:clrFrom>
              <a:clrTo>
                <a:srgbClr val="F7F7F7">
                  <a:alpha val="0"/>
                </a:srgbClr>
              </a:clrTo>
            </a:clrChange>
            <a:extLst>
              <a:ext uri="{BEBA8EAE-BF5A-486C-A8C5-ECC9F3942E4B}">
                <a14:imgProps xmlns:a14="http://schemas.microsoft.com/office/drawing/2010/main">
                  <a14:imgLayer r:embed="rId5">
                    <a14:imgEffect>
                      <a14:backgroundRemoval t="10000" b="90000" l="10000" r="90000">
                        <a14:foregroundMark x1="21282" y1="71429" x2="21282" y2="71429"/>
                        <a14:foregroundMark x1="77949" y1="77500" x2="77949" y2="77500"/>
                        <a14:foregroundMark x1="77436" y1="77500" x2="71538" y2="77857"/>
                        <a14:foregroundMark x1="47179" y1="31429" x2="53077" y2="53571"/>
                        <a14:foregroundMark x1="53077" y1="53571" x2="53077" y2="56071"/>
                        <a14:foregroundMark x1="50000" y1="46071" x2="50513" y2="56786"/>
                        <a14:foregroundMark x1="45641" y1="30714" x2="47692" y2="45000"/>
                        <a14:foregroundMark x1="44615" y1="66786" x2="47436" y2="78214"/>
                        <a14:foregroundMark x1="45897" y1="67857" x2="45641" y2="73929"/>
                        <a14:foregroundMark x1="48462" y1="67857" x2="48205" y2="80714"/>
                      </a14:backgroundRemoval>
                    </a14:imgEffect>
                  </a14:imgLayer>
                </a14:imgProps>
              </a:ext>
              <a:ext uri="{28A0092B-C50C-407E-A947-70E740481C1C}">
                <a14:useLocalDpi xmlns:a14="http://schemas.microsoft.com/office/drawing/2010/main"/>
              </a:ext>
            </a:extLst>
          </a:blip>
          <a:srcRect l="14121" r="39830"/>
          <a:stretch/>
        </p:blipFill>
        <p:spPr bwMode="auto">
          <a:xfrm>
            <a:off x="10205459" y="-396547"/>
            <a:ext cx="1811922" cy="282495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A05ED0D-EF25-9402-45C2-4CDA3FB03F3C}"/>
              </a:ext>
            </a:extLst>
          </p:cNvPr>
          <p:cNvGrpSpPr/>
          <p:nvPr/>
        </p:nvGrpSpPr>
        <p:grpSpPr>
          <a:xfrm>
            <a:off x="-52699" y="2666623"/>
            <a:ext cx="12192000" cy="1798320"/>
            <a:chOff x="0" y="3837511"/>
            <a:chExt cx="12192000" cy="1798320"/>
          </a:xfrm>
        </p:grpSpPr>
        <p:sp>
          <p:nvSpPr>
            <p:cNvPr id="11" name="Rectangle 10">
              <a:extLst>
                <a:ext uri="{FF2B5EF4-FFF2-40B4-BE49-F238E27FC236}">
                  <a16:creationId xmlns:a16="http://schemas.microsoft.com/office/drawing/2014/main" id="{FFFDB9C8-592C-0A13-FFDD-1C93A7D01CBA}"/>
                </a:ext>
              </a:extLst>
            </p:cNvPr>
            <p:cNvSpPr/>
            <p:nvPr/>
          </p:nvSpPr>
          <p:spPr>
            <a:xfrm>
              <a:off x="0"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D3D48CA-318C-0EAE-EE0A-B30819460D47}"/>
                </a:ext>
              </a:extLst>
            </p:cNvPr>
            <p:cNvSpPr txBox="1"/>
            <p:nvPr/>
          </p:nvSpPr>
          <p:spPr>
            <a:xfrm>
              <a:off x="506853" y="4300589"/>
              <a:ext cx="1143378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4800">
                  <a:latin typeface="Arial" panose="020B0604020202020204" pitchFamily="34" charset="0"/>
                  <a:cs typeface="Arial" panose="020B0604020202020204" pitchFamily="34" charset="0"/>
                </a:rPr>
                <a:t>Are they the same thing ? </a:t>
              </a:r>
            </a:p>
          </p:txBody>
        </p:sp>
      </p:grpSp>
      <p:pic>
        <p:nvPicPr>
          <p:cNvPr id="3078" name="Picture 6" descr="8 Tips for Reducing Medication Side Effects | PainScale">
            <a:extLst>
              <a:ext uri="{FF2B5EF4-FFF2-40B4-BE49-F238E27FC236}">
                <a16:creationId xmlns:a16="http://schemas.microsoft.com/office/drawing/2014/main" id="{41979955-83CD-454F-6361-040A86838FFC}"/>
              </a:ext>
            </a:extLst>
          </p:cNvPr>
          <p:cNvPicPr>
            <a:picLocks noChangeAspect="1" noChangeArrowheads="1"/>
          </p:cNvPicPr>
          <p:nvPr/>
        </p:nvPicPr>
        <p:blipFill rotWithShape="1">
          <a:blip r:embed="rId6" cstate="email">
            <a:clrChange>
              <a:clrFrom>
                <a:srgbClr val="91DDF4"/>
              </a:clrFrom>
              <a:clrTo>
                <a:srgbClr val="91DDF4">
                  <a:alpha val="0"/>
                </a:srgbClr>
              </a:clrTo>
            </a:clrChange>
            <a:extLst>
              <a:ext uri="{BEBA8EAE-BF5A-486C-A8C5-ECC9F3942E4B}">
                <a14:imgProps xmlns:a14="http://schemas.microsoft.com/office/drawing/2010/main">
                  <a14:imgLayer r:embed="rId7">
                    <a14:imgEffect>
                      <a14:backgroundRemoval t="10000" b="90000" l="10000" r="90000">
                        <a14:foregroundMark x1="36923" y1="34228" x2="36923" y2="34228"/>
                        <a14:foregroundMark x1="21538" y1="46756" x2="28846" y2="45414"/>
                        <a14:foregroundMark x1="28846" y1="45414" x2="37821" y2="48546"/>
                        <a14:foregroundMark x1="37821" y1="48546" x2="49487" y2="46980"/>
                        <a14:foregroundMark x1="36923" y1="35794" x2="36795" y2="43400"/>
                        <a14:foregroundMark x1="33974" y1="80984" x2="40769" y2="77629"/>
                        <a14:foregroundMark x1="40769" y1="77629" x2="42179" y2="78747"/>
                        <a14:foregroundMark x1="38333" y1="81655" x2="38333" y2="81655"/>
                        <a14:foregroundMark x1="47436" y1="81432" x2="47436" y2="81432"/>
                        <a14:foregroundMark x1="50128" y1="82103" x2="50641" y2="81655"/>
                      </a14:backgroundRemoval>
                    </a14:imgEffect>
                  </a14:imgLayer>
                </a14:imgProps>
              </a:ext>
              <a:ext uri="{28A0092B-C50C-407E-A947-70E740481C1C}">
                <a14:useLocalDpi xmlns:a14="http://schemas.microsoft.com/office/drawing/2010/main"/>
              </a:ext>
            </a:extLst>
          </a:blip>
          <a:srcRect l="33590" t="62055" r="33624" b="19153"/>
          <a:stretch/>
        </p:blipFill>
        <p:spPr bwMode="auto">
          <a:xfrm>
            <a:off x="365884" y="6231198"/>
            <a:ext cx="1645796" cy="5405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8 Tips for Reducing Medication Side Effects | PainScale">
            <a:extLst>
              <a:ext uri="{FF2B5EF4-FFF2-40B4-BE49-F238E27FC236}">
                <a16:creationId xmlns:a16="http://schemas.microsoft.com/office/drawing/2014/main" id="{795C162B-D273-D253-46EB-6548B3DBDE0F}"/>
              </a:ext>
            </a:extLst>
          </p:cNvPr>
          <p:cNvPicPr>
            <a:picLocks noChangeAspect="1" noChangeArrowheads="1"/>
          </p:cNvPicPr>
          <p:nvPr/>
        </p:nvPicPr>
        <p:blipFill rotWithShape="1">
          <a:blip r:embed="rId6" cstate="email">
            <a:clrChange>
              <a:clrFrom>
                <a:srgbClr val="91DDF4"/>
              </a:clrFrom>
              <a:clrTo>
                <a:srgbClr val="91DDF4">
                  <a:alpha val="0"/>
                </a:srgbClr>
              </a:clrTo>
            </a:clrChange>
            <a:extLst>
              <a:ext uri="{BEBA8EAE-BF5A-486C-A8C5-ECC9F3942E4B}">
                <a14:imgProps xmlns:a14="http://schemas.microsoft.com/office/drawing/2010/main">
                  <a14:imgLayer r:embed="rId7">
                    <a14:imgEffect>
                      <a14:backgroundRemoval t="10000" b="90000" l="10000" r="90000">
                        <a14:foregroundMark x1="36923" y1="34228" x2="36923" y2="34228"/>
                        <a14:foregroundMark x1="21538" y1="46756" x2="28846" y2="45414"/>
                        <a14:foregroundMark x1="28846" y1="45414" x2="37821" y2="48546"/>
                        <a14:foregroundMark x1="37821" y1="48546" x2="49487" y2="46980"/>
                        <a14:foregroundMark x1="36923" y1="35794" x2="36795" y2="43400"/>
                        <a14:foregroundMark x1="33974" y1="80984" x2="40769" y2="77629"/>
                        <a14:foregroundMark x1="40769" y1="77629" x2="42179" y2="78747"/>
                        <a14:foregroundMark x1="38333" y1="81655" x2="38333" y2="81655"/>
                        <a14:foregroundMark x1="47436" y1="81432" x2="47436" y2="81432"/>
                        <a14:foregroundMark x1="50128" y1="82103" x2="50641" y2="81655"/>
                      </a14:backgroundRemoval>
                    </a14:imgEffect>
                  </a14:imgLayer>
                </a14:imgProps>
              </a:ext>
              <a:ext uri="{28A0092B-C50C-407E-A947-70E740481C1C}">
                <a14:useLocalDpi xmlns:a14="http://schemas.microsoft.com/office/drawing/2010/main"/>
              </a:ext>
            </a:extLst>
          </a:blip>
          <a:srcRect l="18129" t="29596" r="47970" b="51612"/>
          <a:stretch/>
        </p:blipFill>
        <p:spPr bwMode="auto">
          <a:xfrm rot="20965989">
            <a:off x="-63531" y="5696011"/>
            <a:ext cx="1701752" cy="54058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97E4EDA-A71F-AE18-4AA0-425B8DDF93CE}"/>
              </a:ext>
            </a:extLst>
          </p:cNvPr>
          <p:cNvGrpSpPr/>
          <p:nvPr/>
        </p:nvGrpSpPr>
        <p:grpSpPr>
          <a:xfrm>
            <a:off x="-156538" y="2682903"/>
            <a:ext cx="12192000" cy="1798320"/>
            <a:chOff x="0" y="3837511"/>
            <a:chExt cx="12192000" cy="1798320"/>
          </a:xfrm>
        </p:grpSpPr>
        <p:sp>
          <p:nvSpPr>
            <p:cNvPr id="18" name="Rectangle 17">
              <a:extLst>
                <a:ext uri="{FF2B5EF4-FFF2-40B4-BE49-F238E27FC236}">
                  <a16:creationId xmlns:a16="http://schemas.microsoft.com/office/drawing/2014/main" id="{3D88A3B7-9EB0-9EB4-123B-D5B6E7EC6DA5}"/>
                </a:ext>
              </a:extLst>
            </p:cNvPr>
            <p:cNvSpPr/>
            <p:nvPr/>
          </p:nvSpPr>
          <p:spPr>
            <a:xfrm>
              <a:off x="0"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E078E88-AA84-57E8-ADB0-D1663286E7AC}"/>
                </a:ext>
              </a:extLst>
            </p:cNvPr>
            <p:cNvSpPr txBox="1"/>
            <p:nvPr/>
          </p:nvSpPr>
          <p:spPr>
            <a:xfrm>
              <a:off x="506853" y="4300589"/>
              <a:ext cx="1143378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4800">
                  <a:latin typeface="Arial" panose="020B0604020202020204" pitchFamily="34" charset="0"/>
                  <a:cs typeface="Arial" panose="020B0604020202020204" pitchFamily="34" charset="0"/>
                </a:rPr>
                <a:t>No!</a:t>
              </a:r>
            </a:p>
          </p:txBody>
        </p:sp>
      </p:grpSp>
    </p:spTree>
    <p:extLst>
      <p:ext uri="{BB962C8B-B14F-4D97-AF65-F5344CB8AC3E}">
        <p14:creationId xmlns:p14="http://schemas.microsoft.com/office/powerpoint/2010/main" val="23557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678096-70D4-7D32-F1A5-969C8E1D563F}"/>
              </a:ext>
            </a:extLst>
          </p:cNvPr>
          <p:cNvSpPr txBox="1"/>
          <p:nvPr/>
        </p:nvSpPr>
        <p:spPr>
          <a:xfrm>
            <a:off x="262355" y="84311"/>
            <a:ext cx="11936506" cy="646331"/>
          </a:xfrm>
          <a:prstGeom prst="rect">
            <a:avLst/>
          </a:prstGeom>
          <a:noFill/>
        </p:spPr>
        <p:txBody>
          <a:bodyPr wrap="square" rtlCol="0">
            <a:spAutoFit/>
          </a:bodyPr>
          <a:lstStyle/>
          <a:p>
            <a:pPr algn="ctr"/>
            <a:r>
              <a:rPr lang="en-GB" sz="3600" b="1"/>
              <a:t>Side Effects – examples </a:t>
            </a:r>
          </a:p>
        </p:txBody>
      </p:sp>
      <p:pic>
        <p:nvPicPr>
          <p:cNvPr id="2056" name="Picture 8" descr="Naproxen 250mg &amp; 500mg Tablets">
            <a:extLst>
              <a:ext uri="{FF2B5EF4-FFF2-40B4-BE49-F238E27FC236}">
                <a16:creationId xmlns:a16="http://schemas.microsoft.com/office/drawing/2014/main" id="{8325841F-63C2-E944-E23C-6DA62C6D9E43}"/>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0000" l="7667" r="94000">
                        <a14:foregroundMark x1="8333" y1="45000" x2="7833" y2="52667"/>
                        <a14:foregroundMark x1="7667" y1="59667" x2="7667" y2="59667"/>
                        <a14:foregroundMark x1="7833" y1="63000" x2="7833" y2="63000"/>
                        <a14:foregroundMark x1="71333" y1="70000" x2="87333" y2="67667"/>
                        <a14:foregroundMark x1="91000" y1="51333" x2="94000" y2="69167"/>
                      </a14:backgroundRemoval>
                    </a14:imgEffect>
                  </a14:imgLayer>
                </a14:imgProps>
              </a:ext>
              <a:ext uri="{28A0092B-C50C-407E-A947-70E740481C1C}">
                <a14:useLocalDpi xmlns:a14="http://schemas.microsoft.com/office/drawing/2010/main"/>
              </a:ext>
            </a:extLst>
          </a:blip>
          <a:srcRect l="8134" t="30371" r="9560" b="29238"/>
          <a:stretch/>
        </p:blipFill>
        <p:spPr bwMode="auto">
          <a:xfrm>
            <a:off x="9370978" y="5056843"/>
            <a:ext cx="2422849" cy="1188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7B9F87-5C57-247E-138A-0BCBC73A8A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255" y="2248245"/>
            <a:ext cx="2534258" cy="2534258"/>
          </a:xfrm>
          <a:prstGeom prst="rect">
            <a:avLst/>
          </a:prstGeom>
          <a:ln>
            <a:noFill/>
          </a:ln>
          <a:effectLst>
            <a:outerShdw blurRad="292100" dist="139700" dir="2700000" algn="tl" rotWithShape="0">
              <a:srgbClr val="333333">
                <a:alpha val="65000"/>
              </a:srgbClr>
            </a:outerShdw>
          </a:effectLst>
        </p:spPr>
      </p:pic>
      <p:pic>
        <p:nvPicPr>
          <p:cNvPr id="2060" name="Picture 12" descr="Prednisolone 5mg Tablets BP x 28 – RelonChem">
            <a:extLst>
              <a:ext uri="{FF2B5EF4-FFF2-40B4-BE49-F238E27FC236}">
                <a16:creationId xmlns:a16="http://schemas.microsoft.com/office/drawing/2014/main" id="{E2A65A38-CD7A-60CA-D8E3-23C73C61CA64}"/>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10000" b="90000" l="3533" r="98200">
                        <a14:foregroundMark x1="6867" y1="38267" x2="11533" y2="52267"/>
                        <a14:foregroundMark x1="11533" y1="52267" x2="11533" y2="52733"/>
                        <a14:foregroundMark x1="8667" y1="66067" x2="26000" y2="64933"/>
                        <a14:foregroundMark x1="30000" y1="64533" x2="55467" y2="66533"/>
                        <a14:foregroundMark x1="55467" y1="66533" x2="60667" y2="66267"/>
                        <a14:foregroundMark x1="91533" y1="36733" x2="98200" y2="57600"/>
                        <a14:foregroundMark x1="8200" y1="33400" x2="16667" y2="33867"/>
                        <a14:foregroundMark x1="4000" y1="39867" x2="3533" y2="55200"/>
                      </a14:backgroundRemoval>
                    </a14:imgEffect>
                  </a14:imgLayer>
                </a14:imgProps>
              </a:ext>
              <a:ext uri="{28A0092B-C50C-407E-A947-70E740481C1C}">
                <a14:useLocalDpi xmlns:a14="http://schemas.microsoft.com/office/drawing/2010/main"/>
              </a:ext>
            </a:extLst>
          </a:blip>
          <a:srcRect l="3794" t="32868" r="4095" b="32533"/>
          <a:stretch/>
        </p:blipFill>
        <p:spPr bwMode="auto">
          <a:xfrm>
            <a:off x="4615465" y="667823"/>
            <a:ext cx="3146565" cy="11819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uy Cetirizine Hayfever &amp; Allergy Tablets 30 Tablets Online | Daily Chemist">
            <a:extLst>
              <a:ext uri="{FF2B5EF4-FFF2-40B4-BE49-F238E27FC236}">
                <a16:creationId xmlns:a16="http://schemas.microsoft.com/office/drawing/2014/main" id="{9A9F6AE7-14AE-11B4-DB65-3C78F3FACC70}"/>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7735" y="4489396"/>
            <a:ext cx="2511613" cy="25116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OFLOXACIN 200 mg - Công Ty Cổ Phần Dược Trung Ương 3">
            <a:extLst>
              <a:ext uri="{FF2B5EF4-FFF2-40B4-BE49-F238E27FC236}">
                <a16:creationId xmlns:a16="http://schemas.microsoft.com/office/drawing/2014/main" id="{B1B98E58-C74F-05E3-4B26-9855655BB879}"/>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foregroundMark x1="21094" y1="32813" x2="20547" y2="56299"/>
                        <a14:foregroundMark x1="26016" y1="36719" x2="31797" y2="69775"/>
                        <a14:foregroundMark x1="32109" y1="43652" x2="75781" y2="35156"/>
                        <a14:foregroundMark x1="43008" y1="48340" x2="74219" y2="44043"/>
                        <a14:foregroundMark x1="36016" y1="35156" x2="32656" y2="40771"/>
                        <a14:foregroundMark x1="32656" y1="40771" x2="32578" y2="59424"/>
                        <a14:foregroundMark x1="32578" y1="59424" x2="45267" y2="78017"/>
                        <a14:foregroundMark x1="72933" y1="71403" x2="80273" y2="65137"/>
                        <a14:foregroundMark x1="80273" y1="65137" x2="82891" y2="52295"/>
                        <a14:foregroundMark x1="82891" y1="52295" x2="80000" y2="36768"/>
                        <a14:foregroundMark x1="80000" y1="36768" x2="73281" y2="28955"/>
                        <a14:foregroundMark x1="73281" y1="28955" x2="31797" y2="32959"/>
                        <a14:foregroundMark x1="31797" y1="32959" x2="28438" y2="35449"/>
                        <a14:foregroundMark x1="40547" y1="34473" x2="48086" y2="41406"/>
                        <a14:foregroundMark x1="48086" y1="41406" x2="47969" y2="29346"/>
                        <a14:foregroundMark x1="47969" y1="29346" x2="33984" y2="30322"/>
                        <a14:foregroundMark x1="34219" y1="41260" x2="45508" y2="49365"/>
                        <a14:foregroundMark x1="45508" y1="49365" x2="39531" y2="38574"/>
                        <a14:foregroundMark x1="39531" y1="38574" x2="31563" y2="38623"/>
                        <a14:foregroundMark x1="46563" y1="43652" x2="45938" y2="50830"/>
                        <a14:foregroundMark x1="45938" y1="50830" x2="54688" y2="50928"/>
                        <a14:foregroundMark x1="54688" y1="50928" x2="58125" y2="44775"/>
                        <a14:foregroundMark x1="63906" y1="45166" x2="63789" y2="57275"/>
                        <a14:foregroundMark x1="63789" y1="57275" x2="63789" y2="57275"/>
                        <a14:foregroundMark x1="75781" y1="41260" x2="80430" y2="60156"/>
                        <a14:foregroundMark x1="80430" y1="60156" x2="80430" y2="60449"/>
                        <a14:foregroundMark x1="80352" y1="32373" x2="80664" y2="43896"/>
                        <a14:foregroundMark x1="40898" y1="50879" x2="53438" y2="60010"/>
                        <a14:foregroundMark x1="53438" y1="60010" x2="53438" y2="60010"/>
                        <a14:foregroundMark x1="38203" y1="48926" x2="41445" y2="63623"/>
                        <a14:foregroundMark x1="41445" y1="63623" x2="41797" y2="63916"/>
                        <a14:foregroundMark x1="36680" y1="48096" x2="37109" y2="64209"/>
                        <a14:foregroundMark x1="37109" y1="64209" x2="37109" y2="64209"/>
                        <a14:foregroundMark x1="43672" y1="46289" x2="67461" y2="42383"/>
                        <a14:foregroundMark x1="42461" y1="64453" x2="61211" y2="69043"/>
                        <a14:foregroundMark x1="61211" y1="69043" x2="61445" y2="68506"/>
                        <a14:foregroundMark x1="43203" y1="63086" x2="65430" y2="56152"/>
                        <a14:foregroundMark x1="65430" y1="56152" x2="65781" y2="55566"/>
                        <a14:foregroundMark x1="52539" y1="54492" x2="53984" y2="59180"/>
                        <a14:foregroundMark x1="25352" y1="33643" x2="24336" y2="57275"/>
                        <a14:foregroundMark x1="28438" y1="40430" x2="29570" y2="50439"/>
                        <a14:foregroundMark x1="21211" y1="71533" x2="27227" y2="75293"/>
                        <a14:foregroundMark x1="20234" y1="69775" x2="21211" y2="70459"/>
                        <a14:foregroundMark x1="19648" y1="70703" x2="20898" y2="71533"/>
                        <a14:foregroundMark x1="21211" y1="69775" x2="22227" y2="57666"/>
                        <a14:foregroundMark x1="20781" y1="68359" x2="22891" y2="55469"/>
                        <a14:foregroundMark x1="20352" y1="69189" x2="22109" y2="57275"/>
                        <a14:foregroundMark x1="20664" y1="56396" x2="21328" y2="62793"/>
                        <a14:foregroundMark x1="20234" y1="30469" x2="23906" y2="31689"/>
                        <a14:foregroundMark x1="20000" y1="29736" x2="20664" y2="42383"/>
                        <a14:foregroundMark x1="19883" y1="29883" x2="19063" y2="54980"/>
                        <a14:foregroundMark x1="19063" y1="54980" x2="19219" y2="55029"/>
                        <a14:foregroundMark x1="20117" y1="55322" x2="19883" y2="70020"/>
                        <a14:foregroundMark x1="18984" y1="56689" x2="20000" y2="66699"/>
                        <a14:foregroundMark x1="82461" y1="29736" x2="80234" y2="64600"/>
                        <a14:foregroundMark x1="81328" y1="28369" x2="82930" y2="63770"/>
                        <a14:foregroundMark x1="82930" y1="63770" x2="81563" y2="68506"/>
                        <a14:foregroundMark x1="81094" y1="27393" x2="83008" y2="32275"/>
                        <a14:backgroundMark x1="67344" y1="75195" x2="67344" y2="75195"/>
                        <a14:backgroundMark x1="60781" y1="77441" x2="66758" y2="73730"/>
                        <a14:backgroundMark x1="65859" y1="76709" x2="72383" y2="77441"/>
                        <a14:backgroundMark x1="69102" y1="75928" x2="75664" y2="75195"/>
                        <a14:backgroundMark x1="56641" y1="78174" x2="70234" y2="74902"/>
                        <a14:backgroundMark x1="70234" y1="74902" x2="72109" y2="75195"/>
                        <a14:backgroundMark x1="66445" y1="76709" x2="65234" y2="78564"/>
                        <a14:backgroundMark x1="66758" y1="75928" x2="72969" y2="72949"/>
                        <a14:backgroundMark x1="69414" y1="73340" x2="73867" y2="71875"/>
                        <a14:backgroundMark x1="50391" y1="78906" x2="57813" y2="76709"/>
                        <a14:backgroundMark x1="48281" y1="80762" x2="57227" y2="75586"/>
                        <a14:backgroundMark x1="47695" y1="78174" x2="56328" y2="78906"/>
                        <a14:backgroundMark x1="55742" y1="78174" x2="58711" y2="77783"/>
                        <a14:backgroundMark x1="45625" y1="79297" x2="57813" y2="78564"/>
                        <a14:backgroundMark x1="58945" y1="91162" x2="53203" y2="77441"/>
                        <a14:backgroundMark x1="46914" y1="78418" x2="46133" y2="78760"/>
                        <a14:backgroundMark x1="56602" y1="78125" x2="47188" y2="78125"/>
                        <a14:backgroundMark x1="44570" y1="79102" x2="47188" y2="77783"/>
                      </a14:backgroundRemoval>
                    </a14:imgEffect>
                  </a14:imgLayer>
                </a14:imgProps>
              </a:ext>
              <a:ext uri="{28A0092B-C50C-407E-A947-70E740481C1C}">
                <a14:useLocalDpi xmlns:a14="http://schemas.microsoft.com/office/drawing/2010/main"/>
              </a:ext>
            </a:extLst>
          </a:blip>
          <a:srcRect l="19058" t="22762" r="18386" b="19393"/>
          <a:stretch/>
        </p:blipFill>
        <p:spPr bwMode="auto">
          <a:xfrm>
            <a:off x="9129836" y="2615924"/>
            <a:ext cx="2227928" cy="1648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8" name="Picture 20" descr="temazepam 20mg Archives - Next Day Meds UK | UK Meds Online | UK Online Pharmacy">
            <a:extLst>
              <a:ext uri="{FF2B5EF4-FFF2-40B4-BE49-F238E27FC236}">
                <a16:creationId xmlns:a16="http://schemas.microsoft.com/office/drawing/2014/main" id="{7421BB48-5944-B6E3-17A8-87C95E748A8F}"/>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0010" y="4387111"/>
            <a:ext cx="3121891" cy="192116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ᐅ Buy Atorvastatin Tablets For High Cholestrol | E-Surgery">
            <a:extLst>
              <a:ext uri="{FF2B5EF4-FFF2-40B4-BE49-F238E27FC236}">
                <a16:creationId xmlns:a16="http://schemas.microsoft.com/office/drawing/2014/main" id="{1BBEED34-B936-B847-1498-0361C8036CF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370978" y="151218"/>
            <a:ext cx="1959701" cy="1545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9EBA437-548B-531C-7971-881118C90277}"/>
              </a:ext>
            </a:extLst>
          </p:cNvPr>
          <p:cNvGrpSpPr/>
          <p:nvPr/>
        </p:nvGrpSpPr>
        <p:grpSpPr>
          <a:xfrm>
            <a:off x="4615465" y="2390189"/>
            <a:ext cx="3298037" cy="1936772"/>
            <a:chOff x="4208795" y="2886634"/>
            <a:chExt cx="3602299" cy="2447637"/>
          </a:xfrm>
        </p:grpSpPr>
        <p:pic>
          <p:nvPicPr>
            <p:cNvPr id="24" name="Picture 2" descr="Buy Ibuprofen 600mg | 84 Pain Relief Tablets for £12.99">
              <a:extLst>
                <a:ext uri="{FF2B5EF4-FFF2-40B4-BE49-F238E27FC236}">
                  <a16:creationId xmlns:a16="http://schemas.microsoft.com/office/drawing/2014/main" id="{B43DCE55-F31A-8DC2-3E3A-716348DD426F}"/>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l="12478" t="21400" r="10676" b="23534"/>
            <a:stretch/>
          </p:blipFill>
          <p:spPr bwMode="auto">
            <a:xfrm>
              <a:off x="4208795" y="3067501"/>
              <a:ext cx="2207691" cy="158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7C6FB35-FFCF-D18E-4DBE-7F083B78029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363457" y="2886634"/>
              <a:ext cx="2447637" cy="2447637"/>
            </a:xfrm>
            <a:prstGeom prst="rect">
              <a:avLst/>
            </a:prstGeom>
            <a:ln>
              <a:noFill/>
            </a:ln>
            <a:effectLst>
              <a:outerShdw blurRad="292100" dist="139700" dir="2700000" algn="tl" rotWithShape="0">
                <a:srgbClr val="333333">
                  <a:alpha val="65000"/>
                </a:srgbClr>
              </a:outerShdw>
            </a:effectLst>
          </p:spPr>
        </p:pic>
      </p:grpSp>
      <p:sp>
        <p:nvSpPr>
          <p:cNvPr id="18" name="TextBox 17">
            <a:extLst>
              <a:ext uri="{FF2B5EF4-FFF2-40B4-BE49-F238E27FC236}">
                <a16:creationId xmlns:a16="http://schemas.microsoft.com/office/drawing/2014/main" id="{CE4CE6E3-9854-91B0-C4C8-068F70F4B10D}"/>
              </a:ext>
            </a:extLst>
          </p:cNvPr>
          <p:cNvSpPr txBox="1"/>
          <p:nvPr/>
        </p:nvSpPr>
        <p:spPr>
          <a:xfrm>
            <a:off x="4252051" y="3809163"/>
            <a:ext cx="4213392"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Relieve pain and reduce inflammation</a:t>
            </a:r>
          </a:p>
        </p:txBody>
      </p:sp>
      <p:sp>
        <p:nvSpPr>
          <p:cNvPr id="19" name="TextBox 18">
            <a:extLst>
              <a:ext uri="{FF2B5EF4-FFF2-40B4-BE49-F238E27FC236}">
                <a16:creationId xmlns:a16="http://schemas.microsoft.com/office/drawing/2014/main" id="{9E46C45F-FB98-ACDF-F1F4-772BF6D63F13}"/>
              </a:ext>
            </a:extLst>
          </p:cNvPr>
          <p:cNvSpPr txBox="1"/>
          <p:nvPr/>
        </p:nvSpPr>
        <p:spPr>
          <a:xfrm>
            <a:off x="4252051" y="4289248"/>
            <a:ext cx="4266323" cy="369332"/>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t>
            </a:r>
            <a:r>
              <a:rPr lang="en-GB" sz="1600" b="1" i="0">
                <a:solidFill>
                  <a:srgbClr val="C00000"/>
                </a:solidFill>
                <a:effectLst/>
                <a:latin typeface="MingLiU_HKSCS-ExtB" panose="02020500000000000000" pitchFamily="18" charset="-120"/>
                <a:ea typeface="MingLiU_HKSCS-ExtB" panose="02020500000000000000" pitchFamily="18" charset="-120"/>
                <a:cs typeface="Roboto" panose="02000000000000000000" pitchFamily="2" charset="0"/>
              </a:rPr>
              <a:t>an cause gastric ulcers and bleeding</a:t>
            </a:r>
            <a:endParaRPr lang="en-GB" sz="1600" b="1">
              <a:solidFill>
                <a:srgbClr val="C00000"/>
              </a:solidFill>
              <a:latin typeface="MingLiU_HKSCS-ExtB" panose="02020500000000000000" pitchFamily="18" charset="-120"/>
              <a:ea typeface="MingLiU_HKSCS-ExtB" panose="02020500000000000000" pitchFamily="18" charset="-120"/>
            </a:endParaRPr>
          </a:p>
        </p:txBody>
      </p:sp>
      <p:pic>
        <p:nvPicPr>
          <p:cNvPr id="2074" name="Picture 26" descr="Aspirin 75mg Gastro-Resistant Tablets - 56 tablets - PillSorted">
            <a:extLst>
              <a:ext uri="{FF2B5EF4-FFF2-40B4-BE49-F238E27FC236}">
                <a16:creationId xmlns:a16="http://schemas.microsoft.com/office/drawing/2014/main" id="{E663B2C6-B1F7-0906-552E-61EF427E247B}"/>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10000" b="90000" l="10000" r="90000">
                        <a14:foregroundMark x1="17625" y1="35433" x2="19650" y2="45900"/>
                        <a14:foregroundMark x1="19650" y1="45900" x2="19800" y2="45900"/>
                        <a14:foregroundMark x1="18150" y1="63967" x2="19650" y2="71067"/>
                        <a14:foregroundMark x1="87000" y1="35767" x2="87000" y2="35767"/>
                        <a14:foregroundMark x1="87000" y1="37633" x2="87000" y2="38467"/>
                        <a14:foregroundMark x1="86875" y1="48267" x2="86875" y2="48267"/>
                        <a14:foregroundMark x1="87250" y1="39833" x2="86725" y2="47533"/>
                        <a14:foregroundMark x1="86725" y1="47533" x2="86625" y2="47767"/>
                        <a14:foregroundMark x1="87250" y1="39500" x2="87250" y2="39500"/>
                        <a14:foregroundMark x1="87500" y1="38633" x2="87500" y2="38633"/>
                        <a14:foregroundMark x1="87000" y1="38833" x2="87375" y2="41533"/>
                        <a14:foregroundMark x1="18025" y1="72567" x2="20300" y2="78133"/>
                        <a14:backgroundMark x1="14350" y1="72233" x2="14350" y2="72233"/>
                      </a14:backgroundRemoval>
                    </a14:imgEffect>
                  </a14:imgLayer>
                </a14:imgProps>
              </a:ext>
              <a:ext uri="{28A0092B-C50C-407E-A947-70E740481C1C}">
                <a14:useLocalDpi xmlns:a14="http://schemas.microsoft.com/office/drawing/2010/main"/>
              </a:ext>
            </a:extLst>
          </a:blip>
          <a:srcRect/>
          <a:stretch>
            <a:fillRect/>
          </a:stretch>
        </p:blipFill>
        <p:spPr bwMode="auto">
          <a:xfrm>
            <a:off x="-45311" y="-489519"/>
            <a:ext cx="3514688" cy="2636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7557CC6-28AA-A373-4B82-AA2033B2D49E}"/>
              </a:ext>
            </a:extLst>
          </p:cNvPr>
          <p:cNvSpPr txBox="1"/>
          <p:nvPr/>
        </p:nvSpPr>
        <p:spPr>
          <a:xfrm>
            <a:off x="202545" y="1113255"/>
            <a:ext cx="3801129" cy="646331"/>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Relieve pain: reduce inflammation </a:t>
            </a:r>
          </a:p>
          <a:p>
            <a:pPr algn="ct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and prevent blood clots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3" name="TextBox 32">
            <a:extLst>
              <a:ext uri="{FF2B5EF4-FFF2-40B4-BE49-F238E27FC236}">
                <a16:creationId xmlns:a16="http://schemas.microsoft.com/office/drawing/2014/main" id="{93849834-0A25-575B-AEF2-4AB836D9FB7C}"/>
              </a:ext>
            </a:extLst>
          </p:cNvPr>
          <p:cNvSpPr txBox="1"/>
          <p:nvPr/>
        </p:nvSpPr>
        <p:spPr>
          <a:xfrm>
            <a:off x="74236" y="3748914"/>
            <a:ext cx="4014614"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P</a:t>
            </a: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rescribed for people with diabetes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4" name="TextBox 33">
            <a:extLst>
              <a:ext uri="{FF2B5EF4-FFF2-40B4-BE49-F238E27FC236}">
                <a16:creationId xmlns:a16="http://schemas.microsoft.com/office/drawing/2014/main" id="{5BC08F0E-FC64-8540-8C4F-C5ECCCC44F9A}"/>
              </a:ext>
            </a:extLst>
          </p:cNvPr>
          <p:cNvSpPr txBox="1"/>
          <p:nvPr/>
        </p:nvSpPr>
        <p:spPr>
          <a:xfrm>
            <a:off x="4615465" y="1274732"/>
            <a:ext cx="3369901"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T</a:t>
            </a:r>
            <a:r>
              <a:rPr lang="en-US"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reat asthma and allergies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5" name="TextBox 34">
            <a:extLst>
              <a:ext uri="{FF2B5EF4-FFF2-40B4-BE49-F238E27FC236}">
                <a16:creationId xmlns:a16="http://schemas.microsoft.com/office/drawing/2014/main" id="{C2F5227F-30DF-5DB5-023D-B637A8803577}"/>
              </a:ext>
            </a:extLst>
          </p:cNvPr>
          <p:cNvSpPr txBox="1"/>
          <p:nvPr/>
        </p:nvSpPr>
        <p:spPr>
          <a:xfrm>
            <a:off x="150338" y="5928256"/>
            <a:ext cx="3692961"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Antihistamines: treat allergies</a:t>
            </a:r>
          </a:p>
        </p:txBody>
      </p:sp>
      <p:sp>
        <p:nvSpPr>
          <p:cNvPr id="36" name="TextBox 35">
            <a:extLst>
              <a:ext uri="{FF2B5EF4-FFF2-40B4-BE49-F238E27FC236}">
                <a16:creationId xmlns:a16="http://schemas.microsoft.com/office/drawing/2014/main" id="{ABE00DBF-DA60-4DD5-3406-D8E91F88369C}"/>
              </a:ext>
            </a:extLst>
          </p:cNvPr>
          <p:cNvSpPr txBox="1"/>
          <p:nvPr/>
        </p:nvSpPr>
        <p:spPr>
          <a:xfrm>
            <a:off x="4799428" y="5965831"/>
            <a:ext cx="3092473" cy="338554"/>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Used to induce sleep</a:t>
            </a:r>
            <a:endParaRPr lang="en-GB" sz="12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7" name="TextBox 36">
            <a:extLst>
              <a:ext uri="{FF2B5EF4-FFF2-40B4-BE49-F238E27FC236}">
                <a16:creationId xmlns:a16="http://schemas.microsoft.com/office/drawing/2014/main" id="{8023361F-C256-CA20-C17C-D493C999D123}"/>
              </a:ext>
            </a:extLst>
          </p:cNvPr>
          <p:cNvSpPr txBox="1"/>
          <p:nvPr/>
        </p:nvSpPr>
        <p:spPr>
          <a:xfrm>
            <a:off x="8518374" y="5915947"/>
            <a:ext cx="3569749"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GB"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Relieve pain tenderness swelling</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8" name="TextBox 37">
            <a:extLst>
              <a:ext uri="{FF2B5EF4-FFF2-40B4-BE49-F238E27FC236}">
                <a16:creationId xmlns:a16="http://schemas.microsoft.com/office/drawing/2014/main" id="{D602A4CB-E68A-B4AD-111B-09EBC883D018}"/>
              </a:ext>
            </a:extLst>
          </p:cNvPr>
          <p:cNvSpPr txBox="1"/>
          <p:nvPr/>
        </p:nvSpPr>
        <p:spPr>
          <a:xfrm>
            <a:off x="8907615" y="3759532"/>
            <a:ext cx="3044079" cy="338554"/>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Treat bacterial infection</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39" name="TextBox 38">
            <a:extLst>
              <a:ext uri="{FF2B5EF4-FFF2-40B4-BE49-F238E27FC236}">
                <a16:creationId xmlns:a16="http://schemas.microsoft.com/office/drawing/2014/main" id="{1E4B1954-D814-E911-014F-F687A656170A}"/>
              </a:ext>
            </a:extLst>
          </p:cNvPr>
          <p:cNvSpPr txBox="1"/>
          <p:nvPr/>
        </p:nvSpPr>
        <p:spPr>
          <a:xfrm>
            <a:off x="8648182" y="1281992"/>
            <a:ext cx="3484936" cy="400110"/>
          </a:xfrm>
          <a:prstGeom prst="rect">
            <a:avLst/>
          </a:prstGeom>
          <a:solidFill>
            <a:schemeClr val="accent3">
              <a:lumMod val="40000"/>
              <a:lumOff val="60000"/>
              <a:alpha val="91000"/>
            </a:schemeClr>
          </a:solidFill>
          <a:effectLst>
            <a:outerShdw blurRad="50800" dist="38100" dir="5400000" algn="t" rotWithShape="0">
              <a:prstClr val="black">
                <a:alpha val="40000"/>
              </a:prstClr>
            </a:outerShdw>
          </a:effectLst>
        </p:spPr>
        <p:txBody>
          <a:bodyPr wrap="square" rtlCol="0">
            <a:spAutoFit/>
          </a:bodyPr>
          <a:lstStyle/>
          <a:p>
            <a:pPr algn="ctr"/>
            <a:r>
              <a:rPr lang="en-GB" sz="20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rPr>
              <a:t> </a:t>
            </a:r>
            <a:r>
              <a:rPr lang="en-US" sz="1600">
                <a:solidFill>
                  <a:srgbClr val="282828"/>
                </a:solidFill>
                <a:latin typeface="MingLiU_HKSCS-ExtB" panose="02020500000000000000" pitchFamily="18" charset="-120"/>
                <a:ea typeface="MingLiU_HKSCS-ExtB" panose="02020500000000000000" pitchFamily="18" charset="-120"/>
                <a:cs typeface="Roboto" panose="02000000000000000000" pitchFamily="2" charset="0"/>
              </a:rPr>
              <a:t>Treats high cholesterol levels</a:t>
            </a:r>
            <a:endParaRPr lang="en-GB" sz="1600" i="0">
              <a:solidFill>
                <a:srgbClr val="282828"/>
              </a:solidFill>
              <a:effectLst/>
              <a:latin typeface="MingLiU_HKSCS-ExtB" panose="02020500000000000000" pitchFamily="18" charset="-120"/>
              <a:ea typeface="MingLiU_HKSCS-ExtB" panose="02020500000000000000" pitchFamily="18" charset="-120"/>
              <a:cs typeface="Roboto" panose="02000000000000000000" pitchFamily="2" charset="0"/>
            </a:endParaRPr>
          </a:p>
        </p:txBody>
      </p:sp>
      <p:sp>
        <p:nvSpPr>
          <p:cNvPr id="41" name="TextBox 40">
            <a:extLst>
              <a:ext uri="{FF2B5EF4-FFF2-40B4-BE49-F238E27FC236}">
                <a16:creationId xmlns:a16="http://schemas.microsoft.com/office/drawing/2014/main" id="{9F6226E3-386B-916D-13E8-B51B6A5EF401}"/>
              </a:ext>
            </a:extLst>
          </p:cNvPr>
          <p:cNvSpPr txBox="1"/>
          <p:nvPr/>
        </p:nvSpPr>
        <p:spPr>
          <a:xfrm>
            <a:off x="94384" y="1855016"/>
            <a:ext cx="4052867"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rPr>
              <a:t>Indigestion or stomach discomfort</a:t>
            </a:r>
            <a:r>
              <a:rPr lang="en-GB" sz="1600">
                <a:solidFill>
                  <a:srgbClr val="C00000"/>
                </a:solidFill>
                <a:latin typeface="MingLiU_HKSCS-ExtB" panose="02020500000000000000" pitchFamily="18" charset="-120"/>
                <a:ea typeface="MingLiU_HKSCS-ExtB" panose="02020500000000000000" pitchFamily="18" charset="-120"/>
              </a:rPr>
              <a:t>. </a:t>
            </a:r>
            <a:r>
              <a:rPr lang="en-GB" sz="1600" b="1">
                <a:solidFill>
                  <a:srgbClr val="C00000"/>
                </a:solidFill>
                <a:latin typeface="MingLiU_HKSCS-ExtB" panose="02020500000000000000" pitchFamily="18" charset="-120"/>
                <a:ea typeface="MingLiU_HKSCS-ExtB" panose="02020500000000000000" pitchFamily="18" charset="-120"/>
              </a:rPr>
              <a:t>Can</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 </a:t>
            </a:r>
            <a:r>
              <a:rPr lang="en-US" sz="1600" b="1" i="0">
                <a:solidFill>
                  <a:srgbClr val="C00000"/>
                </a:solidFill>
                <a:effectLst/>
                <a:latin typeface="MingLiU_HKSCS-ExtB" panose="02020500000000000000" pitchFamily="18" charset="-120"/>
                <a:ea typeface="MingLiU_HKSCS-ExtB" panose="02020500000000000000" pitchFamily="18" charset="-120"/>
                <a:cs typeface="Roboto" panose="02000000000000000000" pitchFamily="2" charset="0"/>
              </a:rPr>
              <a:t>leave random bruises on your body</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2" name="TextBox 41">
            <a:extLst>
              <a:ext uri="{FF2B5EF4-FFF2-40B4-BE49-F238E27FC236}">
                <a16:creationId xmlns:a16="http://schemas.microsoft.com/office/drawing/2014/main" id="{34BDE14F-433D-136F-CFE8-3B6253C23D0B}"/>
              </a:ext>
            </a:extLst>
          </p:cNvPr>
          <p:cNvSpPr txBox="1"/>
          <p:nvPr/>
        </p:nvSpPr>
        <p:spPr>
          <a:xfrm>
            <a:off x="4407270" y="1714587"/>
            <a:ext cx="3670608"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rPr>
              <a:t>Indigestion, Insomnia, Mood changes, </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weight gain</a:t>
            </a:r>
          </a:p>
        </p:txBody>
      </p:sp>
      <p:sp>
        <p:nvSpPr>
          <p:cNvPr id="43" name="TextBox 42">
            <a:extLst>
              <a:ext uri="{FF2B5EF4-FFF2-40B4-BE49-F238E27FC236}">
                <a16:creationId xmlns:a16="http://schemas.microsoft.com/office/drawing/2014/main" id="{1E6E1AE4-0815-989F-AF6A-4BE539E35EC6}"/>
              </a:ext>
            </a:extLst>
          </p:cNvPr>
          <p:cNvSpPr txBox="1"/>
          <p:nvPr/>
        </p:nvSpPr>
        <p:spPr>
          <a:xfrm>
            <a:off x="14596" y="4182950"/>
            <a:ext cx="4071712"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Diarrhoea, </a:t>
            </a:r>
            <a:r>
              <a:rPr lang="en-GB" sz="1600" b="1">
                <a:solidFill>
                  <a:srgbClr val="C00000"/>
                </a:solidFill>
                <a:latin typeface="MingLiU_HKSCS-ExtB" panose="02020500000000000000" pitchFamily="18" charset="-120"/>
                <a:ea typeface="MingLiU_HKSCS-ExtB" panose="02020500000000000000" pitchFamily="18" charset="-120"/>
              </a:rPr>
              <a:t>Stomach-ache</a:t>
            </a:r>
            <a:r>
              <a:rPr lang="en-GB" sz="1600">
                <a:solidFill>
                  <a:srgbClr val="C00000"/>
                </a:solidFill>
                <a:latin typeface="MingLiU_HKSCS-ExtB" panose="02020500000000000000" pitchFamily="18" charset="-120"/>
                <a:ea typeface="MingLiU_HKSCS-ExtB" panose="02020500000000000000" pitchFamily="18" charset="-120"/>
              </a:rPr>
              <a:t>, </a:t>
            </a:r>
            <a:r>
              <a:rPr lang="en-GB" sz="1600" b="1">
                <a:solidFill>
                  <a:srgbClr val="C00000"/>
                </a:solidFill>
                <a:latin typeface="MingLiU_HKSCS-ExtB" panose="02020500000000000000" pitchFamily="18" charset="-120"/>
                <a:ea typeface="MingLiU_HKSCS-ExtB" panose="02020500000000000000" pitchFamily="18" charset="-120"/>
              </a:rPr>
              <a:t>Loss of appetite</a:t>
            </a:r>
            <a:endParaRPr lang="en-GB" sz="1600">
              <a:solidFill>
                <a:srgbClr val="C00000"/>
              </a:solidFill>
              <a:latin typeface="MingLiU_HKSCS-ExtB" panose="02020500000000000000" pitchFamily="18" charset="-120"/>
              <a:ea typeface="MingLiU_HKSCS-ExtB" panose="02020500000000000000" pitchFamily="18" charset="-120"/>
            </a:endParaRPr>
          </a:p>
        </p:txBody>
      </p:sp>
      <p:sp>
        <p:nvSpPr>
          <p:cNvPr id="44" name="TextBox 43">
            <a:extLst>
              <a:ext uri="{FF2B5EF4-FFF2-40B4-BE49-F238E27FC236}">
                <a16:creationId xmlns:a16="http://schemas.microsoft.com/office/drawing/2014/main" id="{BA1851CB-7245-AD55-D823-6B56FE7D5698}"/>
              </a:ext>
            </a:extLst>
          </p:cNvPr>
          <p:cNvSpPr txBox="1"/>
          <p:nvPr/>
        </p:nvSpPr>
        <p:spPr>
          <a:xfrm>
            <a:off x="4252051" y="6366613"/>
            <a:ext cx="4313476" cy="369332"/>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cause vivid dreams and nightmares </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5" name="TextBox 44">
            <a:extLst>
              <a:ext uri="{FF2B5EF4-FFF2-40B4-BE49-F238E27FC236}">
                <a16:creationId xmlns:a16="http://schemas.microsoft.com/office/drawing/2014/main" id="{95DEF353-4950-B58A-CC83-8C732CE6C23A}"/>
              </a:ext>
            </a:extLst>
          </p:cNvPr>
          <p:cNvSpPr txBox="1"/>
          <p:nvPr/>
        </p:nvSpPr>
        <p:spPr>
          <a:xfrm>
            <a:off x="73597" y="6371500"/>
            <a:ext cx="3801129" cy="369332"/>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cause dry mouth, drowsiness</a:t>
            </a:r>
          </a:p>
        </p:txBody>
      </p:sp>
      <p:sp>
        <p:nvSpPr>
          <p:cNvPr id="46" name="TextBox 45">
            <a:extLst>
              <a:ext uri="{FF2B5EF4-FFF2-40B4-BE49-F238E27FC236}">
                <a16:creationId xmlns:a16="http://schemas.microsoft.com/office/drawing/2014/main" id="{AC438946-C046-51D7-256D-C92FED5314EA}"/>
              </a:ext>
            </a:extLst>
          </p:cNvPr>
          <p:cNvSpPr txBox="1"/>
          <p:nvPr/>
        </p:nvSpPr>
        <p:spPr>
          <a:xfrm>
            <a:off x="8619470" y="6251219"/>
            <a:ext cx="3530816"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give you a tingling sensation and headache</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7" name="TextBox 46">
            <a:extLst>
              <a:ext uri="{FF2B5EF4-FFF2-40B4-BE49-F238E27FC236}">
                <a16:creationId xmlns:a16="http://schemas.microsoft.com/office/drawing/2014/main" id="{7E51C8BE-C6A4-8651-8D3D-387608C9CF83}"/>
              </a:ext>
            </a:extLst>
          </p:cNvPr>
          <p:cNvSpPr txBox="1"/>
          <p:nvPr/>
        </p:nvSpPr>
        <p:spPr>
          <a:xfrm>
            <a:off x="8974396" y="4142274"/>
            <a:ext cx="2977298"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Can cause dizziness and </a:t>
            </a:r>
          </a:p>
          <a:p>
            <a:pPr algn="ctr"/>
            <a:r>
              <a:rPr lang="en-US"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lightheadedness</a:t>
            </a:r>
            <a:endParaRPr lang="en-GB" sz="1600" b="1">
              <a:solidFill>
                <a:srgbClr val="C00000"/>
              </a:solidFill>
              <a:latin typeface="MingLiU_HKSCS-ExtB" panose="02020500000000000000" pitchFamily="18" charset="-120"/>
              <a:ea typeface="MingLiU_HKSCS-ExtB" panose="02020500000000000000" pitchFamily="18" charset="-120"/>
            </a:endParaRPr>
          </a:p>
        </p:txBody>
      </p:sp>
      <p:sp>
        <p:nvSpPr>
          <p:cNvPr id="48" name="TextBox 47">
            <a:extLst>
              <a:ext uri="{FF2B5EF4-FFF2-40B4-BE49-F238E27FC236}">
                <a16:creationId xmlns:a16="http://schemas.microsoft.com/office/drawing/2014/main" id="{9E74B43F-E126-3931-E6F9-B16738A7B6D9}"/>
              </a:ext>
            </a:extLst>
          </p:cNvPr>
          <p:cNvSpPr txBox="1"/>
          <p:nvPr/>
        </p:nvSpPr>
        <p:spPr>
          <a:xfrm>
            <a:off x="8689669" y="1720950"/>
            <a:ext cx="3530816" cy="615553"/>
          </a:xfrm>
          <a:prstGeom prst="rect">
            <a:avLst/>
          </a:prstGeom>
          <a:solidFill>
            <a:schemeClr val="bg1">
              <a:lumMod val="65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a:t>❗</a:t>
            </a:r>
            <a:r>
              <a:rPr lang="en-GB" sz="1600" b="1">
                <a:solidFill>
                  <a:srgbClr val="C00000"/>
                </a:solidFill>
                <a:latin typeface="MingLiU_HKSCS-ExtB" panose="02020500000000000000" pitchFamily="18" charset="-120"/>
                <a:ea typeface="MingLiU_HKSCS-ExtB" panose="02020500000000000000" pitchFamily="18" charset="-120"/>
              </a:rPr>
              <a:t>Nausea indigestion,</a:t>
            </a:r>
          </a:p>
          <a:p>
            <a:pPr algn="ctr"/>
            <a:r>
              <a:rPr lang="en-GB" sz="1600" b="1">
                <a:solidFill>
                  <a:srgbClr val="C00000"/>
                </a:solidFill>
                <a:latin typeface="MingLiU_HKSCS-ExtB" panose="02020500000000000000" pitchFamily="18" charset="-120"/>
                <a:ea typeface="MingLiU_HKSCS-ExtB" panose="02020500000000000000" pitchFamily="18" charset="-120"/>
              </a:rPr>
              <a:t>Cold-like symptoms,</a:t>
            </a:r>
            <a:r>
              <a:rPr lang="en-GB" sz="1600" b="1">
                <a:solidFill>
                  <a:srgbClr val="C00000"/>
                </a:solidFill>
                <a:latin typeface="MingLiU_HKSCS-ExtB" panose="02020500000000000000" pitchFamily="18" charset="-120"/>
                <a:ea typeface="MingLiU_HKSCS-ExtB" panose="02020500000000000000" pitchFamily="18" charset="-120"/>
                <a:cs typeface="Roboto" panose="02000000000000000000" pitchFamily="2" charset="0"/>
              </a:rPr>
              <a:t> muscle pain</a:t>
            </a:r>
          </a:p>
        </p:txBody>
      </p:sp>
      <p:sp>
        <p:nvSpPr>
          <p:cNvPr id="12" name="TextBox 11">
            <a:extLst>
              <a:ext uri="{FF2B5EF4-FFF2-40B4-BE49-F238E27FC236}">
                <a16:creationId xmlns:a16="http://schemas.microsoft.com/office/drawing/2014/main" id="{CE5A6D69-1843-1CF0-541F-442E3CBBCD98}"/>
              </a:ext>
            </a:extLst>
          </p:cNvPr>
          <p:cNvSpPr txBox="1"/>
          <p:nvPr/>
        </p:nvSpPr>
        <p:spPr>
          <a:xfrm>
            <a:off x="10829565" y="168628"/>
            <a:ext cx="1456267" cy="369332"/>
          </a:xfrm>
          <a:prstGeom prst="rect">
            <a:avLst/>
          </a:prstGeom>
          <a:noFill/>
        </p:spPr>
        <p:txBody>
          <a:bodyPr wrap="square" rtlCol="0">
            <a:spAutoFit/>
          </a:bodyPr>
          <a:lstStyle/>
          <a:p>
            <a:r>
              <a:rPr lang="en-GB">
                <a:solidFill>
                  <a:schemeClr val="bg1"/>
                </a:solidFill>
              </a:rPr>
              <a:t>Activity 6</a:t>
            </a:r>
          </a:p>
        </p:txBody>
      </p:sp>
      <p:sp>
        <p:nvSpPr>
          <p:cNvPr id="14" name="Arrow: Pentagon 13">
            <a:extLst>
              <a:ext uri="{FF2B5EF4-FFF2-40B4-BE49-F238E27FC236}">
                <a16:creationId xmlns:a16="http://schemas.microsoft.com/office/drawing/2014/main" id="{CD08B1D6-9376-0989-1017-28878DFA930F}"/>
              </a:ext>
            </a:extLst>
          </p:cNvPr>
          <p:cNvSpPr/>
          <p:nvPr/>
        </p:nvSpPr>
        <p:spPr>
          <a:xfrm rot="10800000">
            <a:off x="9583649" y="77453"/>
            <a:ext cx="2615212" cy="621742"/>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14D5F33-7F73-6DBB-D8FA-07EC0CBA553C}"/>
              </a:ext>
            </a:extLst>
          </p:cNvPr>
          <p:cNvSpPr txBox="1"/>
          <p:nvPr/>
        </p:nvSpPr>
        <p:spPr>
          <a:xfrm>
            <a:off x="10160147" y="103251"/>
            <a:ext cx="1942074" cy="646331"/>
          </a:xfrm>
          <a:prstGeom prst="rect">
            <a:avLst/>
          </a:prstGeom>
          <a:noFill/>
        </p:spPr>
        <p:txBody>
          <a:bodyPr wrap="square" lIns="91440" tIns="45720" rIns="91440" bIns="45720" rtlCol="0" anchor="t">
            <a:spAutoFit/>
          </a:bodyPr>
          <a:lstStyle/>
          <a:p>
            <a:pPr algn="ctr"/>
            <a:r>
              <a:rPr lang="en-GB">
                <a:solidFill>
                  <a:schemeClr val="bg1"/>
                </a:solidFill>
              </a:rPr>
              <a:t>Activity 6</a:t>
            </a:r>
          </a:p>
          <a:p>
            <a:pPr algn="ctr"/>
            <a:r>
              <a:rPr lang="en-GB">
                <a:solidFill>
                  <a:schemeClr val="bg1"/>
                </a:solidFill>
              </a:rPr>
              <a:t>Equal Groups</a:t>
            </a:r>
          </a:p>
        </p:txBody>
      </p:sp>
      <p:pic>
        <p:nvPicPr>
          <p:cNvPr id="13" name="Picture 12">
            <a:extLst>
              <a:ext uri="{FF2B5EF4-FFF2-40B4-BE49-F238E27FC236}">
                <a16:creationId xmlns:a16="http://schemas.microsoft.com/office/drawing/2014/main" id="{616B4075-B246-BAEB-0C44-D8D5B22FEA4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39967" y="1311133"/>
            <a:ext cx="342570" cy="309944"/>
          </a:xfrm>
          <a:prstGeom prst="rect">
            <a:avLst/>
          </a:prstGeom>
        </p:spPr>
      </p:pic>
      <p:pic>
        <p:nvPicPr>
          <p:cNvPr id="20" name="Picture 19">
            <a:extLst>
              <a:ext uri="{FF2B5EF4-FFF2-40B4-BE49-F238E27FC236}">
                <a16:creationId xmlns:a16="http://schemas.microsoft.com/office/drawing/2014/main" id="{F4825214-290B-BBCA-D033-62793ABFB6C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873" y="1317001"/>
            <a:ext cx="342570" cy="309944"/>
          </a:xfrm>
          <a:prstGeom prst="rect">
            <a:avLst/>
          </a:prstGeom>
        </p:spPr>
      </p:pic>
      <p:pic>
        <p:nvPicPr>
          <p:cNvPr id="21" name="Picture 20">
            <a:extLst>
              <a:ext uri="{FF2B5EF4-FFF2-40B4-BE49-F238E27FC236}">
                <a16:creationId xmlns:a16="http://schemas.microsoft.com/office/drawing/2014/main" id="{26937638-6F60-E505-471B-BD45770CFEF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711252" y="5968538"/>
            <a:ext cx="342570" cy="309944"/>
          </a:xfrm>
          <a:prstGeom prst="rect">
            <a:avLst/>
          </a:prstGeom>
        </p:spPr>
      </p:pic>
      <p:pic>
        <p:nvPicPr>
          <p:cNvPr id="22" name="Picture 21">
            <a:extLst>
              <a:ext uri="{FF2B5EF4-FFF2-40B4-BE49-F238E27FC236}">
                <a16:creationId xmlns:a16="http://schemas.microsoft.com/office/drawing/2014/main" id="{FCD2F986-ED7B-7101-7893-3A5C544E109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787266" y="3786497"/>
            <a:ext cx="342570" cy="309944"/>
          </a:xfrm>
          <a:prstGeom prst="rect">
            <a:avLst/>
          </a:prstGeom>
        </p:spPr>
      </p:pic>
      <p:pic>
        <p:nvPicPr>
          <p:cNvPr id="26" name="Picture 25">
            <a:extLst>
              <a:ext uri="{FF2B5EF4-FFF2-40B4-BE49-F238E27FC236}">
                <a16:creationId xmlns:a16="http://schemas.microsoft.com/office/drawing/2014/main" id="{7549EC67-9ADD-C479-2641-82C5FBEE1C3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543466" y="1311133"/>
            <a:ext cx="342570" cy="309944"/>
          </a:xfrm>
          <a:prstGeom prst="rect">
            <a:avLst/>
          </a:prstGeom>
        </p:spPr>
      </p:pic>
      <p:pic>
        <p:nvPicPr>
          <p:cNvPr id="28" name="Picture 27">
            <a:extLst>
              <a:ext uri="{FF2B5EF4-FFF2-40B4-BE49-F238E27FC236}">
                <a16:creationId xmlns:a16="http://schemas.microsoft.com/office/drawing/2014/main" id="{B24162F8-ABD9-C819-ADFB-B8C483119F2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244290" y="3806463"/>
            <a:ext cx="342570" cy="309944"/>
          </a:xfrm>
          <a:prstGeom prst="rect">
            <a:avLst/>
          </a:prstGeom>
        </p:spPr>
      </p:pic>
      <p:pic>
        <p:nvPicPr>
          <p:cNvPr id="29" name="Picture 28">
            <a:extLst>
              <a:ext uri="{FF2B5EF4-FFF2-40B4-BE49-F238E27FC236}">
                <a16:creationId xmlns:a16="http://schemas.microsoft.com/office/drawing/2014/main" id="{7AC9F4F8-8129-BCA7-A2DC-6DF802F3FC9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0152" y="3787129"/>
            <a:ext cx="342570" cy="309944"/>
          </a:xfrm>
          <a:prstGeom prst="rect">
            <a:avLst/>
          </a:prstGeom>
        </p:spPr>
      </p:pic>
      <p:pic>
        <p:nvPicPr>
          <p:cNvPr id="30" name="Picture 29">
            <a:extLst>
              <a:ext uri="{FF2B5EF4-FFF2-40B4-BE49-F238E27FC236}">
                <a16:creationId xmlns:a16="http://schemas.microsoft.com/office/drawing/2014/main" id="{CE60C373-6B6E-A3F9-6B00-8824E9077C4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1714" y="5963390"/>
            <a:ext cx="342570" cy="309944"/>
          </a:xfrm>
          <a:prstGeom prst="rect">
            <a:avLst/>
          </a:prstGeom>
        </p:spPr>
      </p:pic>
      <p:pic>
        <p:nvPicPr>
          <p:cNvPr id="31" name="Picture 30">
            <a:extLst>
              <a:ext uri="{FF2B5EF4-FFF2-40B4-BE49-F238E27FC236}">
                <a16:creationId xmlns:a16="http://schemas.microsoft.com/office/drawing/2014/main" id="{F0CE5BA1-4CA4-F7C8-EBC9-F27E0C4F373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61863" y="5955426"/>
            <a:ext cx="342570" cy="309944"/>
          </a:xfrm>
          <a:prstGeom prst="rect">
            <a:avLst/>
          </a:prstGeom>
        </p:spPr>
      </p:pic>
    </p:spTree>
    <p:extLst>
      <p:ext uri="{BB962C8B-B14F-4D97-AF65-F5344CB8AC3E}">
        <p14:creationId xmlns:p14="http://schemas.microsoft.com/office/powerpoint/2010/main" val="19377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fade">
                                      <p:cBhvr>
                                        <p:cTn id="7" dur="500"/>
                                        <p:tgtEl>
                                          <p:spTgt spid="2074"/>
                                        </p:tgtEl>
                                      </p:cBhvr>
                                    </p:animEffect>
                                  </p:childTnLst>
                                </p:cTn>
                              </p:par>
                              <p:par>
                                <p:cTn id="8" presetID="10"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par>
                                <p:cTn id="11" presetID="10" presetClass="entr" presetSubtype="0" fill="hold" nodeType="withEffect">
                                  <p:stCondLst>
                                    <p:cond delay="0"/>
                                  </p:stCondLst>
                                  <p:childTnLst>
                                    <p:set>
                                      <p:cBhvr>
                                        <p:cTn id="12" dur="1" fill="hold">
                                          <p:stCondLst>
                                            <p:cond delay="0"/>
                                          </p:stCondLst>
                                        </p:cTn>
                                        <p:tgtEl>
                                          <p:spTgt spid="2072"/>
                                        </p:tgtEl>
                                        <p:attrNameLst>
                                          <p:attrName>style.visibility</p:attrName>
                                        </p:attrNameLst>
                                      </p:cBhvr>
                                      <p:to>
                                        <p:strVal val="visible"/>
                                      </p:to>
                                    </p:set>
                                    <p:animEffect transition="in" filter="fade">
                                      <p:cBhvr>
                                        <p:cTn id="13" dur="500"/>
                                        <p:tgtEl>
                                          <p:spTgt spid="207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fade">
                                      <p:cBhvr>
                                        <p:cTn id="19" dur="500"/>
                                        <p:tgtEl>
                                          <p:spTgt spid="2064"/>
                                        </p:tgtEl>
                                      </p:cBhvr>
                                    </p:animEffect>
                                  </p:childTnLst>
                                </p:cTn>
                              </p:par>
                              <p:par>
                                <p:cTn id="20" presetID="10" presetClass="entr" presetSubtype="0" fill="hold" nodeType="withEffect">
                                  <p:stCondLst>
                                    <p:cond delay="0"/>
                                  </p:stCondLst>
                                  <p:childTnLst>
                                    <p:set>
                                      <p:cBhvr>
                                        <p:cTn id="21" dur="1" fill="hold">
                                          <p:stCondLst>
                                            <p:cond delay="0"/>
                                          </p:stCondLst>
                                        </p:cTn>
                                        <p:tgtEl>
                                          <p:spTgt spid="2068"/>
                                        </p:tgtEl>
                                        <p:attrNameLst>
                                          <p:attrName>style.visibility</p:attrName>
                                        </p:attrNameLst>
                                      </p:cBhvr>
                                      <p:to>
                                        <p:strVal val="visible"/>
                                      </p:to>
                                    </p:set>
                                    <p:animEffect transition="in" filter="fade">
                                      <p:cBhvr>
                                        <p:cTn id="22" dur="500"/>
                                        <p:tgtEl>
                                          <p:spTgt spid="2068"/>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066"/>
                                        </p:tgtEl>
                                        <p:attrNameLst>
                                          <p:attrName>style.visibility</p:attrName>
                                        </p:attrNameLst>
                                      </p:cBhvr>
                                      <p:to>
                                        <p:strVal val="visible"/>
                                      </p:to>
                                    </p:set>
                                    <p:animEffect transition="in" filter="fade">
                                      <p:cBhvr>
                                        <p:cTn id="28" dur="500"/>
                                        <p:tgtEl>
                                          <p:spTgt spid="2066"/>
                                        </p:tgtEl>
                                      </p:cBhvr>
                                    </p:animEffect>
                                  </p:childTnLst>
                                </p:cTn>
                              </p:par>
                              <p:par>
                                <p:cTn id="29" presetID="10"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A4CCED-482B-152D-FB8C-E49FA6CA290E}"/>
              </a:ext>
            </a:extLst>
          </p:cNvPr>
          <p:cNvPicPr>
            <a:picLocks noChangeAspect="1"/>
          </p:cNvPicPr>
          <p:nvPr/>
        </p:nvPicPr>
        <p:blipFill>
          <a:blip r:embed="rId3" cstate="email">
            <a:extLst>
              <a:ext uri="{28A0092B-C50C-407E-A947-70E740481C1C}">
                <a14:useLocalDpi xmlns:a14="http://schemas.microsoft.com/office/drawing/2010/main"/>
              </a:ext>
            </a:extLst>
          </a:blip>
          <a:srcRect l="1606" t="1182" r="1901" b="800"/>
          <a:stretch>
            <a:fillRect/>
          </a:stretch>
        </p:blipFill>
        <p:spPr>
          <a:xfrm>
            <a:off x="3877519" y="-4749"/>
            <a:ext cx="5091318" cy="6862749"/>
          </a:xfrm>
          <a:prstGeom prst="rect">
            <a:avLst/>
          </a:prstGeom>
        </p:spPr>
      </p:pic>
      <p:sp>
        <p:nvSpPr>
          <p:cNvPr id="5" name="TextBox 4">
            <a:extLst>
              <a:ext uri="{FF2B5EF4-FFF2-40B4-BE49-F238E27FC236}">
                <a16:creationId xmlns:a16="http://schemas.microsoft.com/office/drawing/2014/main" id="{38EDB6FD-F666-C92B-C91F-1705C2E3CB71}"/>
              </a:ext>
            </a:extLst>
          </p:cNvPr>
          <p:cNvSpPr txBox="1"/>
          <p:nvPr/>
        </p:nvSpPr>
        <p:spPr>
          <a:xfrm>
            <a:off x="-1" y="3209609"/>
            <a:ext cx="3877520" cy="523220"/>
          </a:xfrm>
          <a:prstGeom prst="rect">
            <a:avLst/>
          </a:prstGeom>
          <a:noFill/>
        </p:spPr>
        <p:txBody>
          <a:bodyPr wrap="square" lIns="91440" tIns="45720" rIns="91440" bIns="45720" anchor="t">
            <a:spAutoFit/>
          </a:bodyPr>
          <a:lstStyle/>
          <a:p>
            <a:r>
              <a:rPr lang="en-GB" sz="2800" b="1" i="0">
                <a:solidFill>
                  <a:srgbClr val="000000"/>
                </a:solidFill>
                <a:effectLst/>
              </a:rPr>
              <a:t>Match the Side Effects</a:t>
            </a:r>
          </a:p>
        </p:txBody>
      </p:sp>
      <p:sp>
        <p:nvSpPr>
          <p:cNvPr id="7" name="TextBox 6">
            <a:extLst>
              <a:ext uri="{FF2B5EF4-FFF2-40B4-BE49-F238E27FC236}">
                <a16:creationId xmlns:a16="http://schemas.microsoft.com/office/drawing/2014/main" id="{A73851DC-AB1A-BD94-DDE7-6E288580C73C}"/>
              </a:ext>
            </a:extLst>
          </p:cNvPr>
          <p:cNvSpPr txBox="1"/>
          <p:nvPr/>
        </p:nvSpPr>
        <p:spPr>
          <a:xfrm>
            <a:off x="5708803" y="875329"/>
            <a:ext cx="685800" cy="461665"/>
          </a:xfrm>
          <a:prstGeom prst="rect">
            <a:avLst/>
          </a:prstGeom>
          <a:noFill/>
        </p:spPr>
        <p:txBody>
          <a:bodyPr wrap="square" rtlCol="0">
            <a:spAutoFit/>
          </a:bodyPr>
          <a:lstStyle/>
          <a:p>
            <a:r>
              <a:rPr lang="en-GB" sz="2400" b="1"/>
              <a:t>C </a:t>
            </a:r>
          </a:p>
        </p:txBody>
      </p:sp>
      <p:sp>
        <p:nvSpPr>
          <p:cNvPr id="9" name="TextBox 8">
            <a:extLst>
              <a:ext uri="{FF2B5EF4-FFF2-40B4-BE49-F238E27FC236}">
                <a16:creationId xmlns:a16="http://schemas.microsoft.com/office/drawing/2014/main" id="{C35A93D3-4C1D-90BF-6DCC-DF6C83BCF47C}"/>
              </a:ext>
            </a:extLst>
          </p:cNvPr>
          <p:cNvSpPr txBox="1"/>
          <p:nvPr/>
        </p:nvSpPr>
        <p:spPr>
          <a:xfrm>
            <a:off x="5650650" y="1986239"/>
            <a:ext cx="685800" cy="461665"/>
          </a:xfrm>
          <a:prstGeom prst="rect">
            <a:avLst/>
          </a:prstGeom>
          <a:noFill/>
        </p:spPr>
        <p:txBody>
          <a:bodyPr wrap="square" rtlCol="0">
            <a:spAutoFit/>
          </a:bodyPr>
          <a:lstStyle/>
          <a:p>
            <a:r>
              <a:rPr lang="en-GB" sz="2400" b="1"/>
              <a:t> F</a:t>
            </a:r>
          </a:p>
        </p:txBody>
      </p:sp>
      <p:sp>
        <p:nvSpPr>
          <p:cNvPr id="12" name="TextBox 11">
            <a:extLst>
              <a:ext uri="{FF2B5EF4-FFF2-40B4-BE49-F238E27FC236}">
                <a16:creationId xmlns:a16="http://schemas.microsoft.com/office/drawing/2014/main" id="{C8FAE998-8B0B-01FC-B738-CB063A16373E}"/>
              </a:ext>
            </a:extLst>
          </p:cNvPr>
          <p:cNvSpPr txBox="1"/>
          <p:nvPr/>
        </p:nvSpPr>
        <p:spPr>
          <a:xfrm>
            <a:off x="5641126" y="3145817"/>
            <a:ext cx="685800" cy="461665"/>
          </a:xfrm>
          <a:prstGeom prst="rect">
            <a:avLst/>
          </a:prstGeom>
          <a:noFill/>
        </p:spPr>
        <p:txBody>
          <a:bodyPr wrap="square" rtlCol="0">
            <a:spAutoFit/>
          </a:bodyPr>
          <a:lstStyle/>
          <a:p>
            <a:r>
              <a:rPr lang="en-GB" sz="2400" b="1"/>
              <a:t> A</a:t>
            </a:r>
          </a:p>
        </p:txBody>
      </p:sp>
      <p:sp>
        <p:nvSpPr>
          <p:cNvPr id="14" name="TextBox 13">
            <a:extLst>
              <a:ext uri="{FF2B5EF4-FFF2-40B4-BE49-F238E27FC236}">
                <a16:creationId xmlns:a16="http://schemas.microsoft.com/office/drawing/2014/main" id="{38DDF7C2-9605-7A78-7416-9E8F1FE4D400}"/>
              </a:ext>
            </a:extLst>
          </p:cNvPr>
          <p:cNvSpPr txBox="1"/>
          <p:nvPr/>
        </p:nvSpPr>
        <p:spPr>
          <a:xfrm>
            <a:off x="5708803" y="4176142"/>
            <a:ext cx="685800" cy="461665"/>
          </a:xfrm>
          <a:prstGeom prst="rect">
            <a:avLst/>
          </a:prstGeom>
          <a:noFill/>
        </p:spPr>
        <p:txBody>
          <a:bodyPr wrap="square" rtlCol="0">
            <a:spAutoFit/>
          </a:bodyPr>
          <a:lstStyle/>
          <a:p>
            <a:r>
              <a:rPr lang="en-GB" sz="2400" b="1"/>
              <a:t>B </a:t>
            </a:r>
          </a:p>
        </p:txBody>
      </p:sp>
      <p:sp>
        <p:nvSpPr>
          <p:cNvPr id="16" name="TextBox 15">
            <a:extLst>
              <a:ext uri="{FF2B5EF4-FFF2-40B4-BE49-F238E27FC236}">
                <a16:creationId xmlns:a16="http://schemas.microsoft.com/office/drawing/2014/main" id="{23603133-AD99-2054-C4A5-AD089C5FB979}"/>
              </a:ext>
            </a:extLst>
          </p:cNvPr>
          <p:cNvSpPr txBox="1"/>
          <p:nvPr/>
        </p:nvSpPr>
        <p:spPr>
          <a:xfrm>
            <a:off x="5708803" y="5113210"/>
            <a:ext cx="685800" cy="461665"/>
          </a:xfrm>
          <a:prstGeom prst="rect">
            <a:avLst/>
          </a:prstGeom>
          <a:noFill/>
        </p:spPr>
        <p:txBody>
          <a:bodyPr wrap="square" rtlCol="0">
            <a:spAutoFit/>
          </a:bodyPr>
          <a:lstStyle/>
          <a:p>
            <a:r>
              <a:rPr lang="en-GB" sz="2400" b="1"/>
              <a:t>E </a:t>
            </a:r>
          </a:p>
        </p:txBody>
      </p:sp>
      <p:grpSp>
        <p:nvGrpSpPr>
          <p:cNvPr id="10" name="Group 9">
            <a:extLst>
              <a:ext uri="{FF2B5EF4-FFF2-40B4-BE49-F238E27FC236}">
                <a16:creationId xmlns:a16="http://schemas.microsoft.com/office/drawing/2014/main" id="{845F6DEB-AC57-5832-7DE2-C3E4F04C93D5}"/>
              </a:ext>
            </a:extLst>
          </p:cNvPr>
          <p:cNvGrpSpPr/>
          <p:nvPr/>
        </p:nvGrpSpPr>
        <p:grpSpPr>
          <a:xfrm>
            <a:off x="10373192" y="95046"/>
            <a:ext cx="1818807" cy="563566"/>
            <a:chOff x="10373192" y="143838"/>
            <a:chExt cx="1818807" cy="563566"/>
          </a:xfrm>
        </p:grpSpPr>
        <p:sp>
          <p:nvSpPr>
            <p:cNvPr id="4" name="Arrow: Pentagon 3">
              <a:extLst>
                <a:ext uri="{FF2B5EF4-FFF2-40B4-BE49-F238E27FC236}">
                  <a16:creationId xmlns:a16="http://schemas.microsoft.com/office/drawing/2014/main" id="{57A5376B-7F48-8486-59D1-76B0D0C7FBB7}"/>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EE0E5A1-1008-7120-2813-4991A2DDA1F8}"/>
                </a:ext>
              </a:extLst>
            </p:cNvPr>
            <p:cNvSpPr txBox="1"/>
            <p:nvPr/>
          </p:nvSpPr>
          <p:spPr>
            <a:xfrm>
              <a:off x="10716423" y="227146"/>
              <a:ext cx="1350658" cy="369332"/>
            </a:xfrm>
            <a:prstGeom prst="rect">
              <a:avLst/>
            </a:prstGeom>
            <a:noFill/>
          </p:spPr>
          <p:txBody>
            <a:bodyPr wrap="square" lIns="91440" tIns="45720" rIns="91440" bIns="45720" rtlCol="0" anchor="t">
              <a:spAutoFit/>
            </a:bodyPr>
            <a:lstStyle/>
            <a:p>
              <a:pPr algn="ctr"/>
              <a:r>
                <a:rPr lang="en-GB">
                  <a:solidFill>
                    <a:schemeClr val="bg1"/>
                  </a:solidFill>
                </a:rPr>
                <a:t>Activity 6</a:t>
              </a:r>
            </a:p>
          </p:txBody>
        </p:sp>
      </p:grpSp>
    </p:spTree>
    <p:extLst>
      <p:ext uri="{BB962C8B-B14F-4D97-AF65-F5344CB8AC3E}">
        <p14:creationId xmlns:p14="http://schemas.microsoft.com/office/powerpoint/2010/main" val="401606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2EEC56-28BF-C4FF-1962-D265161D7ED5}"/>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D5EC25C2-8B42-037E-180F-2C37B25169D2}"/>
              </a:ext>
            </a:extLst>
          </p:cNvPr>
          <p:cNvSpPr txBox="1"/>
          <p:nvPr/>
        </p:nvSpPr>
        <p:spPr>
          <a:xfrm>
            <a:off x="8336630" y="1197783"/>
            <a:ext cx="3639347" cy="769441"/>
          </a:xfrm>
          <a:prstGeom prst="rect">
            <a:avLst/>
          </a:prstGeom>
          <a:solidFill>
            <a:schemeClr val="accent5">
              <a:lumMod val="60000"/>
              <a:lumOff val="40000"/>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400" b="1"/>
              <a:t>Chest &amp; Lungs</a:t>
            </a:r>
          </a:p>
          <a:p>
            <a:r>
              <a:rPr lang="en-GB" sz="2000"/>
              <a:t>          Breathing Difficulties </a:t>
            </a:r>
          </a:p>
        </p:txBody>
      </p:sp>
      <p:sp>
        <p:nvSpPr>
          <p:cNvPr id="19" name="TextBox 18">
            <a:extLst>
              <a:ext uri="{FF2B5EF4-FFF2-40B4-BE49-F238E27FC236}">
                <a16:creationId xmlns:a16="http://schemas.microsoft.com/office/drawing/2014/main" id="{DF04B866-93C4-2ED7-69AC-4D1D42DE1545}"/>
              </a:ext>
            </a:extLst>
          </p:cNvPr>
          <p:cNvSpPr txBox="1"/>
          <p:nvPr/>
        </p:nvSpPr>
        <p:spPr>
          <a:xfrm>
            <a:off x="218991" y="3714531"/>
            <a:ext cx="3639347" cy="769441"/>
          </a:xfrm>
          <a:prstGeom prst="rect">
            <a:avLst/>
          </a:prstGeom>
          <a:solidFill>
            <a:schemeClr val="accent5">
              <a:lumMod val="60000"/>
              <a:lumOff val="40000"/>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400" b="1"/>
              <a:t>Stomach &amp; Abdomen</a:t>
            </a:r>
          </a:p>
          <a:p>
            <a:r>
              <a:rPr lang="en-GB" sz="2000"/>
              <a:t>Nausea, Vomiting, or Diarrhoea</a:t>
            </a:r>
          </a:p>
        </p:txBody>
      </p:sp>
      <p:sp>
        <p:nvSpPr>
          <p:cNvPr id="30" name="TextBox 29">
            <a:extLst>
              <a:ext uri="{FF2B5EF4-FFF2-40B4-BE49-F238E27FC236}">
                <a16:creationId xmlns:a16="http://schemas.microsoft.com/office/drawing/2014/main" id="{A2F1B272-52C0-1F6F-B335-A941AAD4D29E}"/>
              </a:ext>
            </a:extLst>
          </p:cNvPr>
          <p:cNvSpPr txBox="1"/>
          <p:nvPr/>
        </p:nvSpPr>
        <p:spPr>
          <a:xfrm>
            <a:off x="8245903" y="4626072"/>
            <a:ext cx="3639347" cy="1077218"/>
          </a:xfrm>
          <a:prstGeom prst="rect">
            <a:avLst/>
          </a:prstGeom>
          <a:solidFill>
            <a:schemeClr val="accent5">
              <a:lumMod val="60000"/>
              <a:lumOff val="40000"/>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400" b="1"/>
              <a:t>Head &amp; Brain</a:t>
            </a:r>
          </a:p>
          <a:p>
            <a:r>
              <a:rPr lang="en-GB" sz="2000"/>
              <a:t>Confusion, Hallucinations, Delusions Disorientation </a:t>
            </a:r>
          </a:p>
        </p:txBody>
      </p:sp>
      <p:sp>
        <p:nvSpPr>
          <p:cNvPr id="27" name="TextBox 26">
            <a:extLst>
              <a:ext uri="{FF2B5EF4-FFF2-40B4-BE49-F238E27FC236}">
                <a16:creationId xmlns:a16="http://schemas.microsoft.com/office/drawing/2014/main" id="{BD6220AF-C20E-EDC3-6A59-EBFEFE2EA56C}"/>
              </a:ext>
            </a:extLst>
          </p:cNvPr>
          <p:cNvSpPr txBox="1"/>
          <p:nvPr/>
        </p:nvSpPr>
        <p:spPr>
          <a:xfrm>
            <a:off x="184760" y="1249344"/>
            <a:ext cx="3639347" cy="830997"/>
          </a:xfrm>
          <a:prstGeom prst="rect">
            <a:avLst/>
          </a:prstGeom>
          <a:solidFill>
            <a:schemeClr val="accent5">
              <a:lumMod val="60000"/>
              <a:lumOff val="40000"/>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400" b="1"/>
              <a:t>Mouth &amp; Face</a:t>
            </a:r>
          </a:p>
          <a:p>
            <a:r>
              <a:rPr lang="en-GB" sz="2400"/>
              <a:t>       </a:t>
            </a:r>
            <a:r>
              <a:rPr lang="en-GB" sz="2000"/>
              <a:t>Swelling of Mouth &amp; Face </a:t>
            </a:r>
            <a:endParaRPr lang="en-GB" sz="2400"/>
          </a:p>
        </p:txBody>
      </p:sp>
      <p:pic>
        <p:nvPicPr>
          <p:cNvPr id="26" name="Picture 25" descr="A diagram of human organs&#10;&#10;AI-generated content may be incorrect.">
            <a:extLst>
              <a:ext uri="{FF2B5EF4-FFF2-40B4-BE49-F238E27FC236}">
                <a16:creationId xmlns:a16="http://schemas.microsoft.com/office/drawing/2014/main" id="{2FD46644-F3FA-0362-5367-B473BC3BB4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25" b="16914" l="85960" r="92490"/>
                    </a14:imgEffect>
                  </a14:imgLayer>
                </a14:imgProps>
              </a:ext>
              <a:ext uri="{28A0092B-C50C-407E-A947-70E740481C1C}">
                <a14:useLocalDpi xmlns:a14="http://schemas.microsoft.com/office/drawing/2010/main"/>
              </a:ext>
            </a:extLst>
          </a:blip>
          <a:srcRect l="88427" t="5475" r="6694" b="81612"/>
          <a:stretch/>
        </p:blipFill>
        <p:spPr>
          <a:xfrm>
            <a:off x="6013235" y="1311211"/>
            <a:ext cx="783939" cy="1412969"/>
          </a:xfrm>
          <a:prstGeom prst="rect">
            <a:avLst/>
          </a:prstGeom>
        </p:spPr>
      </p:pic>
      <p:pic>
        <p:nvPicPr>
          <p:cNvPr id="13" name="Picture 12" descr="A diagram of human organs&#10;&#10;AI-generated content may be incorrect.">
            <a:extLst>
              <a:ext uri="{FF2B5EF4-FFF2-40B4-BE49-F238E27FC236}">
                <a16:creationId xmlns:a16="http://schemas.microsoft.com/office/drawing/2014/main" id="{ADDDDE34-AE98-32D1-A2B3-B2F5FD09AB0B}"/>
              </a:ext>
            </a:extLst>
          </p:cNvPr>
          <p:cNvPicPr>
            <a:picLocks noChangeAspect="1"/>
          </p:cNvPicPr>
          <p:nvPr/>
        </p:nvPicPr>
        <p:blipFill>
          <a:blip r:embed="rId5" cstate="email">
            <a:extLst>
              <a:ext uri="{BEBA8EAE-BF5A-486C-A8C5-ECC9F3942E4B}">
                <a14:imgProps xmlns:a14="http://schemas.microsoft.com/office/drawing/2010/main">
                  <a14:imgLayer r:embed="rId4">
                    <a14:imgEffect>
                      <a14:backgroundRemoval t="1224" b="97041" l="556" r="51564">
                        <a14:foregroundMark x1="2154" y1="89184" x2="2154" y2="89184"/>
                        <a14:foregroundMark x1="1112" y1="85102" x2="1112" y2="85102"/>
                        <a14:foregroundMark x1="2432" y1="95408" x2="2432" y2="95408"/>
                        <a14:foregroundMark x1="625" y1="93980" x2="625" y2="93980"/>
                        <a14:foregroundMark x1="18416" y1="95918" x2="18416" y2="95918"/>
                        <a14:foregroundMark x1="33009" y1="96837" x2="33009" y2="96837"/>
                        <a14:foregroundMark x1="18207" y1="97041" x2="18207" y2="97041"/>
                        <a14:foregroundMark x1="47811" y1="85816" x2="47811" y2="85816"/>
                        <a14:foregroundMark x1="48019" y1="94898" x2="48019" y2="94898"/>
                        <a14:foregroundMark x1="50104" y1="84184" x2="50104" y2="84184"/>
                        <a14:foregroundMark x1="50938" y1="92755" x2="50938" y2="92755"/>
                        <a14:foregroundMark x1="51633" y1="85306" x2="51633" y2="85306"/>
                        <a14:foregroundMark x1="25921" y1="8163" x2="25921" y2="8163"/>
                        <a14:foregroundMark x1="25365" y1="2449" x2="25365" y2="2449"/>
                        <a14:foregroundMark x1="23072" y1="1633" x2="23072" y2="1633"/>
                        <a14:foregroundMark x1="28492" y1="1224" x2="28492" y2="1224"/>
                      </a14:backgroundRemoval>
                    </a14:imgEffect>
                  </a14:imgLayer>
                </a14:imgProps>
              </a:ext>
              <a:ext uri="{28A0092B-C50C-407E-A947-70E740481C1C}">
                <a14:useLocalDpi xmlns:a14="http://schemas.microsoft.com/office/drawing/2010/main"/>
              </a:ext>
            </a:extLst>
          </a:blip>
          <a:srcRect r="47797"/>
          <a:stretch/>
        </p:blipFill>
        <p:spPr>
          <a:xfrm>
            <a:off x="3877013" y="1086944"/>
            <a:ext cx="4372684" cy="5704502"/>
          </a:xfrm>
          <a:prstGeom prst="rect">
            <a:avLst/>
          </a:prstGeom>
        </p:spPr>
      </p:pic>
      <p:pic>
        <p:nvPicPr>
          <p:cNvPr id="3" name="Picture 2" descr="A diagram of human organs&#10;&#10;AI-generated content may be incorrect.">
            <a:extLst>
              <a:ext uri="{FF2B5EF4-FFF2-40B4-BE49-F238E27FC236}">
                <a16:creationId xmlns:a16="http://schemas.microsoft.com/office/drawing/2014/main" id="{2D395899-F4E5-844F-E53C-43DB9D79FFFA}"/>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5714" b="47449" l="77832" r="99514">
                        <a14:foregroundMark x1="79152" y1="45918" x2="79152" y2="45918"/>
                        <a14:foregroundMark x1="78110" y1="41020" x2="78110" y2="41020"/>
                        <a14:foregroundMark x1="77901" y1="44796" x2="77901" y2="44796"/>
                        <a14:foregroundMark x1="78388" y1="45918" x2="78388" y2="45918"/>
                        <a14:foregroundMark x1="90549" y1="46735" x2="90549" y2="46735"/>
                        <a14:foregroundMark x1="86657" y1="47449" x2="86657" y2="47449"/>
                        <a14:foregroundMark x1="97776" y1="41531" x2="97776" y2="41531"/>
                        <a14:foregroundMark x1="99166" y1="43265" x2="99166" y2="43265"/>
                        <a14:foregroundMark x1="98958" y1="45714" x2="98958" y2="45714"/>
                        <a14:foregroundMark x1="99514" y1="40714" x2="99514" y2="40714"/>
                        <a14:foregroundMark x1="99583" y1="44796" x2="99583" y2="44796"/>
                        <a14:foregroundMark x1="88881" y1="5714" x2="88881" y2="5714"/>
                      </a14:backgroundRemoval>
                    </a14:imgEffect>
                  </a14:imgLayer>
                </a14:imgProps>
              </a:ext>
              <a:ext uri="{28A0092B-C50C-407E-A947-70E740481C1C}">
                <a14:useLocalDpi xmlns:a14="http://schemas.microsoft.com/office/drawing/2010/main"/>
              </a:ext>
            </a:extLst>
          </a:blip>
          <a:srcRect l="77011" t="3651" b="50000"/>
          <a:stretch/>
        </p:blipFill>
        <p:spPr>
          <a:xfrm>
            <a:off x="3763493" y="946021"/>
            <a:ext cx="4482410" cy="6154511"/>
          </a:xfrm>
          <a:prstGeom prst="rect">
            <a:avLst/>
          </a:prstGeom>
        </p:spPr>
      </p:pic>
      <p:sp>
        <p:nvSpPr>
          <p:cNvPr id="14" name="TextBox 13">
            <a:extLst>
              <a:ext uri="{FF2B5EF4-FFF2-40B4-BE49-F238E27FC236}">
                <a16:creationId xmlns:a16="http://schemas.microsoft.com/office/drawing/2014/main" id="{AD29424F-8417-E4EB-8C9C-B8D166F4F631}"/>
              </a:ext>
            </a:extLst>
          </p:cNvPr>
          <p:cNvSpPr txBox="1"/>
          <p:nvPr/>
        </p:nvSpPr>
        <p:spPr>
          <a:xfrm>
            <a:off x="4012516" y="99088"/>
            <a:ext cx="4324114" cy="646331"/>
          </a:xfrm>
          <a:prstGeom prst="rect">
            <a:avLst/>
          </a:prstGeom>
          <a:noFill/>
        </p:spPr>
        <p:txBody>
          <a:bodyPr wrap="square" rtlCol="0">
            <a:spAutoFit/>
          </a:bodyPr>
          <a:lstStyle/>
          <a:p>
            <a:r>
              <a:rPr lang="en-GB" sz="3600" b="1"/>
              <a:t>Adverse Reactions</a:t>
            </a:r>
          </a:p>
        </p:txBody>
      </p:sp>
      <p:pic>
        <p:nvPicPr>
          <p:cNvPr id="16" name="Picture 15" descr="A diagram of human organs&#10;&#10;AI-generated content may be incorrect.">
            <a:extLst>
              <a:ext uri="{FF2B5EF4-FFF2-40B4-BE49-F238E27FC236}">
                <a16:creationId xmlns:a16="http://schemas.microsoft.com/office/drawing/2014/main" id="{FF3B33F6-DAB1-61EA-AD2B-26E63A330958}"/>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23328" b="40724" l="64669" r="77382"/>
                    </a14:imgEffect>
                  </a14:imgLayer>
                </a14:imgProps>
              </a:ext>
              <a:ext uri="{28A0092B-C50C-407E-A947-70E740481C1C}">
                <a14:useLocalDpi xmlns:a14="http://schemas.microsoft.com/office/drawing/2010/main"/>
              </a:ext>
            </a:extLst>
          </a:blip>
          <a:srcRect l="63080" t="21153" r="21029" b="57101"/>
          <a:stretch/>
        </p:blipFill>
        <p:spPr>
          <a:xfrm>
            <a:off x="4823410" y="2219619"/>
            <a:ext cx="2592676" cy="2416302"/>
          </a:xfrm>
          <a:prstGeom prst="rect">
            <a:avLst/>
          </a:prstGeom>
        </p:spPr>
      </p:pic>
      <p:grpSp>
        <p:nvGrpSpPr>
          <p:cNvPr id="24" name="Group 23">
            <a:extLst>
              <a:ext uri="{FF2B5EF4-FFF2-40B4-BE49-F238E27FC236}">
                <a16:creationId xmlns:a16="http://schemas.microsoft.com/office/drawing/2014/main" id="{E5709288-C6A9-DCFE-9ED5-B81ECE57671D}"/>
              </a:ext>
            </a:extLst>
          </p:cNvPr>
          <p:cNvGrpSpPr/>
          <p:nvPr/>
        </p:nvGrpSpPr>
        <p:grpSpPr>
          <a:xfrm>
            <a:off x="5200052" y="3821459"/>
            <a:ext cx="1839392" cy="2690521"/>
            <a:chOff x="8585633" y="3243475"/>
            <a:chExt cx="1956073" cy="3140439"/>
          </a:xfrm>
        </p:grpSpPr>
        <p:pic>
          <p:nvPicPr>
            <p:cNvPr id="21" name="Picture 20" descr="A diagram of human organs&#10;&#10;AI-generated content may be incorrect.">
              <a:extLst>
                <a:ext uri="{FF2B5EF4-FFF2-40B4-BE49-F238E27FC236}">
                  <a16:creationId xmlns:a16="http://schemas.microsoft.com/office/drawing/2014/main" id="{F4DDF103-3B5F-1D1C-E99B-B11E3B23C95C}"/>
                </a:ext>
              </a:extLst>
            </p:cNvPr>
            <p:cNvPicPr>
              <a:picLocks noChangeAspect="1"/>
            </p:cNvPicPr>
            <p:nvPr/>
          </p:nvPicPr>
          <p:blipFill>
            <a:blip r:embed="rId8" cstate="email">
              <a:extLst>
                <a:ext uri="{BEBA8EAE-BF5A-486C-A8C5-ECC9F3942E4B}">
                  <a14:imgProps xmlns:a14="http://schemas.microsoft.com/office/drawing/2010/main">
                    <a14:imgLayer r:embed="rId4">
                      <a14:imgEffect>
                        <a14:backgroundRemoval t="48384" b="65157" l="52931" r="61613"/>
                      </a14:imgEffect>
                    </a14:imgLayer>
                  </a14:imgProps>
                </a:ext>
                <a:ext uri="{28A0092B-C50C-407E-A947-70E740481C1C}">
                  <a14:useLocalDpi xmlns:a14="http://schemas.microsoft.com/office/drawing/2010/main"/>
                </a:ext>
              </a:extLst>
            </a:blip>
            <a:srcRect l="51846" t="46287" r="37302" b="32746"/>
            <a:stretch/>
          </p:blipFill>
          <p:spPr>
            <a:xfrm>
              <a:off x="9067555" y="3243475"/>
              <a:ext cx="1191567" cy="1567840"/>
            </a:xfrm>
            <a:prstGeom prst="rect">
              <a:avLst/>
            </a:prstGeom>
          </p:spPr>
        </p:pic>
        <p:pic>
          <p:nvPicPr>
            <p:cNvPr id="23" name="Picture 22" descr="A diagram of human organs&#10;&#10;AI-generated content may be incorrect.">
              <a:extLst>
                <a:ext uri="{FF2B5EF4-FFF2-40B4-BE49-F238E27FC236}">
                  <a16:creationId xmlns:a16="http://schemas.microsoft.com/office/drawing/2014/main" id="{FA881410-39BD-828D-6631-2F76513E339E}"/>
                </a:ext>
              </a:extLst>
            </p:cNvPr>
            <p:cNvPicPr>
              <a:picLocks noChangeAspect="1"/>
            </p:cNvPicPr>
            <p:nvPr/>
          </p:nvPicPr>
          <p:blipFill>
            <a:blip r:embed="rId9">
              <a:extLst>
                <a:ext uri="{BEBA8EAE-BF5A-486C-A8C5-ECC9F3942E4B}">
                  <a14:imgProps xmlns:a14="http://schemas.microsoft.com/office/drawing/2010/main">
                    <a14:imgLayer r:embed="rId4">
                      <a14:imgEffect>
                        <a14:backgroundRemoval t="76894" b="97433" l="53162" r="61972"/>
                      </a14:imgEffect>
                    </a14:imgLayer>
                  </a14:imgProps>
                </a:ext>
                <a:ext uri="{28A0092B-C50C-407E-A947-70E740481C1C}">
                  <a14:useLocalDpi xmlns:a14="http://schemas.microsoft.com/office/drawing/2010/main"/>
                </a:ext>
              </a:extLst>
            </a:blip>
            <a:srcRect l="52061" t="74326" r="36927" b="5432"/>
            <a:stretch/>
          </p:blipFill>
          <p:spPr>
            <a:xfrm>
              <a:off x="8585633" y="3935308"/>
              <a:ext cx="1956073" cy="2448606"/>
            </a:xfrm>
            <a:prstGeom prst="rect">
              <a:avLst/>
            </a:prstGeom>
          </p:spPr>
        </p:pic>
      </p:grpSp>
      <p:pic>
        <p:nvPicPr>
          <p:cNvPr id="29" name="Picture 28" descr="A diagram of human organs&#10;&#10;AI-generated content may be incorrect.">
            <a:extLst>
              <a:ext uri="{FF2B5EF4-FFF2-40B4-BE49-F238E27FC236}">
                <a16:creationId xmlns:a16="http://schemas.microsoft.com/office/drawing/2014/main" id="{1EC05925-A62D-F55D-753C-95AD9898BBA2}"/>
              </a:ext>
            </a:extLst>
          </p:cNvPr>
          <p:cNvPicPr>
            <a:picLocks noChangeAspect="1"/>
          </p:cNvPicPr>
          <p:nvPr/>
        </p:nvPicPr>
        <p:blipFill>
          <a:blip r:embed="rId10" cstate="email">
            <a:extLst>
              <a:ext uri="{BEBA8EAE-BF5A-486C-A8C5-ECC9F3942E4B}">
                <a14:imgProps xmlns:a14="http://schemas.microsoft.com/office/drawing/2010/main">
                  <a14:imgLayer r:embed="rId4">
                    <a14:imgEffect>
                      <a14:backgroundRemoval t="3353" b="18535" l="50682" r="61614"/>
                    </a14:imgEffect>
                  </a14:imgLayer>
                </a14:imgProps>
              </a:ext>
              <a:ext uri="{28A0092B-C50C-407E-A947-70E740481C1C}">
                <a14:useLocalDpi xmlns:a14="http://schemas.microsoft.com/office/drawing/2010/main"/>
              </a:ext>
            </a:extLst>
          </a:blip>
          <a:srcRect l="49316" t="1455" r="37020" b="83322"/>
          <a:stretch>
            <a:fillRect/>
          </a:stretch>
        </p:blipFill>
        <p:spPr>
          <a:xfrm>
            <a:off x="5481757" y="946021"/>
            <a:ext cx="1228484" cy="932073"/>
          </a:xfrm>
          <a:prstGeom prst="rect">
            <a:avLst/>
          </a:prstGeom>
        </p:spPr>
      </p:pic>
      <p:sp>
        <p:nvSpPr>
          <p:cNvPr id="4" name="TextBox 3">
            <a:extLst>
              <a:ext uri="{FF2B5EF4-FFF2-40B4-BE49-F238E27FC236}">
                <a16:creationId xmlns:a16="http://schemas.microsoft.com/office/drawing/2014/main" id="{4C5D9C5D-DAA3-C9E5-9391-F5FA63B703CB}"/>
              </a:ext>
            </a:extLst>
          </p:cNvPr>
          <p:cNvSpPr txBox="1"/>
          <p:nvPr/>
        </p:nvSpPr>
        <p:spPr>
          <a:xfrm>
            <a:off x="4276326" y="5888376"/>
            <a:ext cx="3639347" cy="769441"/>
          </a:xfrm>
          <a:prstGeom prst="rect">
            <a:avLst/>
          </a:prstGeom>
          <a:solidFill>
            <a:schemeClr val="accent5">
              <a:lumMod val="60000"/>
              <a:lumOff val="40000"/>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sz="2400" b="1"/>
              <a:t>Skin &amp; Extremities</a:t>
            </a:r>
          </a:p>
          <a:p>
            <a:pPr algn="ctr"/>
            <a:r>
              <a:rPr lang="en-GB" sz="2000"/>
              <a:t>Sudden Rashes or Blotches</a:t>
            </a:r>
          </a:p>
        </p:txBody>
      </p:sp>
      <p:sp>
        <p:nvSpPr>
          <p:cNvPr id="8" name="TextBox 7">
            <a:extLst>
              <a:ext uri="{FF2B5EF4-FFF2-40B4-BE49-F238E27FC236}">
                <a16:creationId xmlns:a16="http://schemas.microsoft.com/office/drawing/2014/main" id="{017B430E-4EDD-D28D-43BF-7986CC78F084}"/>
              </a:ext>
            </a:extLst>
          </p:cNvPr>
          <p:cNvSpPr txBox="1"/>
          <p:nvPr/>
        </p:nvSpPr>
        <p:spPr>
          <a:xfrm>
            <a:off x="3075045" y="595045"/>
            <a:ext cx="8900932" cy="369332"/>
          </a:xfrm>
          <a:prstGeom prst="rect">
            <a:avLst/>
          </a:prstGeom>
          <a:noFill/>
        </p:spPr>
        <p:txBody>
          <a:bodyPr wrap="square">
            <a:spAutoFit/>
          </a:bodyPr>
          <a:lstStyle/>
          <a:p>
            <a:r>
              <a:rPr lang="en-US"/>
              <a:t>Some medicines can cause adverse reactions in some people</a:t>
            </a:r>
          </a:p>
        </p:txBody>
      </p:sp>
    </p:spTree>
    <p:extLst>
      <p:ext uri="{BB962C8B-B14F-4D97-AF65-F5344CB8AC3E}">
        <p14:creationId xmlns:p14="http://schemas.microsoft.com/office/powerpoint/2010/main" val="42636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7"/>
                                        </p:tgtEl>
                                        <p:attrNameLst>
                                          <p:attrName>style.visibility</p:attrName>
                                        </p:attrNameLst>
                                      </p:cBhvr>
                                      <p:to>
                                        <p:strVal val="visible"/>
                                      </p:to>
                                    </p:set>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1.04167E-6 4.81481E-6 L -0.20742 -0.02546 " pathEditMode="relative" rAng="0" ptsTypes="AA">
                                      <p:cBhvr>
                                        <p:cTn id="9" dur="2000" fill="hold"/>
                                        <p:tgtEl>
                                          <p:spTgt spid="26"/>
                                        </p:tgtEl>
                                        <p:attrNameLst>
                                          <p:attrName>ppt_x</p:attrName>
                                          <p:attrName>ppt_y</p:attrName>
                                        </p:attrNameLst>
                                      </p:cBhvr>
                                      <p:rCtr x="-10638" y="-1134"/>
                                    </p:animMotion>
                                  </p:childTnLst>
                                </p:cTn>
                              </p:par>
                            </p:childTnLst>
                          </p:cTn>
                        </p:par>
                        <p:par>
                          <p:cTn id="10" fill="hold">
                            <p:stCondLst>
                              <p:cond delay="3000"/>
                            </p:stCondLst>
                            <p:childTnLst>
                              <p:par>
                                <p:cTn id="11" presetID="1" presetClass="entr" presetSubtype="0" fill="hold" grpId="0" nodeType="afterEffect">
                                  <p:stCondLst>
                                    <p:cond delay="0"/>
                                  </p:stCondLst>
                                  <p:childTnLst>
                                    <p:set>
                                      <p:cBhvr>
                                        <p:cTn id="12" dur="1" fill="hold">
                                          <p:stCondLst>
                                            <p:cond delay="999"/>
                                          </p:stCondLst>
                                        </p:cTn>
                                        <p:tgtEl>
                                          <p:spTgt spid="19"/>
                                        </p:tgtEl>
                                        <p:attrNameLst>
                                          <p:attrName>style.visibility</p:attrName>
                                        </p:attrNameLst>
                                      </p:cBhvr>
                                      <p:to>
                                        <p:strVal val="visible"/>
                                      </p:to>
                                    </p:set>
                                  </p:childTnLst>
                                </p:cTn>
                              </p:par>
                            </p:childTnLst>
                          </p:cTn>
                        </p:par>
                        <p:par>
                          <p:cTn id="13" fill="hold">
                            <p:stCondLst>
                              <p:cond delay="4000"/>
                            </p:stCondLst>
                            <p:childTnLst>
                              <p:par>
                                <p:cTn id="14" presetID="42" presetClass="path" presetSubtype="0" accel="50000" decel="50000" fill="hold" nodeType="afterEffect">
                                  <p:stCondLst>
                                    <p:cond delay="0"/>
                                  </p:stCondLst>
                                  <p:childTnLst>
                                    <p:animMotion origin="layout" path="M -3.125E-6 -7.40741E-7 L -0.34531 0.06065 " pathEditMode="relative" rAng="0" ptsTypes="AA">
                                      <p:cBhvr>
                                        <p:cTn id="15" dur="2000" fill="hold"/>
                                        <p:tgtEl>
                                          <p:spTgt spid="24"/>
                                        </p:tgtEl>
                                        <p:attrNameLst>
                                          <p:attrName>ppt_x</p:attrName>
                                          <p:attrName>ppt_y</p:attrName>
                                        </p:attrNameLst>
                                      </p:cBhvr>
                                      <p:rCtr x="-17266" y="3032"/>
                                    </p:animMotion>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999"/>
                                          </p:stCondLst>
                                        </p:cTn>
                                        <p:tgtEl>
                                          <p:spTgt spid="18"/>
                                        </p:tgtEl>
                                        <p:attrNameLst>
                                          <p:attrName>style.visibility</p:attrName>
                                        </p:attrNameLst>
                                      </p:cBhvr>
                                      <p:to>
                                        <p:strVal val="visible"/>
                                      </p:to>
                                    </p:set>
                                  </p:childTnLst>
                                </p:cTn>
                              </p:par>
                            </p:childTnLst>
                          </p:cTn>
                        </p:par>
                        <p:par>
                          <p:cTn id="19" fill="hold">
                            <p:stCondLst>
                              <p:cond delay="7000"/>
                            </p:stCondLst>
                            <p:childTnLst>
                              <p:par>
                                <p:cTn id="20" presetID="42" presetClass="path" presetSubtype="0" accel="50000" decel="50000" fill="hold" nodeType="afterEffect">
                                  <p:stCondLst>
                                    <p:cond delay="0"/>
                                  </p:stCondLst>
                                  <p:childTnLst>
                                    <p:animMotion origin="layout" path="M -3.125E-6 1.48148E-6 L 0.33724 -0.06991 " pathEditMode="relative" rAng="0" ptsTypes="AA">
                                      <p:cBhvr>
                                        <p:cTn id="21" dur="2000" fill="hold"/>
                                        <p:tgtEl>
                                          <p:spTgt spid="16"/>
                                        </p:tgtEl>
                                        <p:attrNameLst>
                                          <p:attrName>ppt_x</p:attrName>
                                          <p:attrName>ppt_y</p:attrName>
                                        </p:attrNameLst>
                                      </p:cBhvr>
                                      <p:rCtr x="16862" y="-3495"/>
                                    </p:animMotion>
                                  </p:childTnLst>
                                </p:cTn>
                              </p:par>
                            </p:childTnLst>
                          </p:cTn>
                        </p:par>
                        <p:par>
                          <p:cTn id="22" fill="hold">
                            <p:stCondLst>
                              <p:cond delay="9000"/>
                            </p:stCondLst>
                            <p:childTnLst>
                              <p:par>
                                <p:cTn id="23" presetID="1" presetClass="entr" presetSubtype="0" fill="hold" grpId="0" nodeType="afterEffect">
                                  <p:stCondLst>
                                    <p:cond delay="0"/>
                                  </p:stCondLst>
                                  <p:childTnLst>
                                    <p:set>
                                      <p:cBhvr>
                                        <p:cTn id="24" dur="1" fill="hold">
                                          <p:stCondLst>
                                            <p:cond delay="999"/>
                                          </p:stCondLst>
                                        </p:cTn>
                                        <p:tgtEl>
                                          <p:spTgt spid="30"/>
                                        </p:tgtEl>
                                        <p:attrNameLst>
                                          <p:attrName>style.visibility</p:attrName>
                                        </p:attrNameLst>
                                      </p:cBhvr>
                                      <p:to>
                                        <p:strVal val="visible"/>
                                      </p:to>
                                    </p:set>
                                  </p:childTnLst>
                                </p:cTn>
                              </p:par>
                            </p:childTnLst>
                          </p:cTn>
                        </p:par>
                        <p:par>
                          <p:cTn id="25" fill="hold">
                            <p:stCondLst>
                              <p:cond delay="10000"/>
                            </p:stCondLst>
                            <p:childTnLst>
                              <p:par>
                                <p:cTn id="26" presetID="42" presetClass="path" presetSubtype="0" accel="50000" decel="50000" fill="hold" nodeType="afterEffect">
                                  <p:stCondLst>
                                    <p:cond delay="0"/>
                                  </p:stCondLst>
                                  <p:childTnLst>
                                    <p:animMotion origin="layout" path="M -0.01224 0.06736 L 0.4457 0.48842 " pathEditMode="relative" rAng="0" ptsTypes="AA">
                                      <p:cBhvr>
                                        <p:cTn id="27" dur="2000" fill="hold"/>
                                        <p:tgtEl>
                                          <p:spTgt spid="29"/>
                                        </p:tgtEl>
                                        <p:attrNameLst>
                                          <p:attrName>ppt_x</p:attrName>
                                          <p:attrName>ppt_y</p:attrName>
                                        </p:attrNameLst>
                                      </p:cBhvr>
                                      <p:rCtr x="22891" y="21042"/>
                                    </p:animMotion>
                                  </p:childTnLst>
                                </p:cTn>
                              </p:par>
                            </p:childTnLst>
                          </p:cTn>
                        </p:par>
                        <p:par>
                          <p:cTn id="28" fill="hold">
                            <p:stCondLst>
                              <p:cond delay="12000"/>
                            </p:stCondLst>
                            <p:childTnLst>
                              <p:par>
                                <p:cTn id="29" presetID="1" presetClass="entr" presetSubtype="0" fill="hold" grpId="0" nodeType="afterEffect">
                                  <p:stCondLst>
                                    <p:cond delay="0"/>
                                  </p:stCondLst>
                                  <p:childTnLst>
                                    <p:set>
                                      <p:cBhvr>
                                        <p:cTn id="30" dur="1" fill="hold">
                                          <p:stCondLst>
                                            <p:cond delay="999"/>
                                          </p:stCondLst>
                                        </p:cTn>
                                        <p:tgtEl>
                                          <p:spTgt spid="4"/>
                                        </p:tgtEl>
                                        <p:attrNameLst>
                                          <p:attrName>style.visibility</p:attrName>
                                        </p:attrNameLst>
                                      </p:cBhvr>
                                      <p:to>
                                        <p:strVal val="visible"/>
                                      </p:to>
                                    </p:set>
                                  </p:childTnLst>
                                </p:cTn>
                              </p:par>
                            </p:childTnLst>
                          </p:cTn>
                        </p:par>
                        <p:par>
                          <p:cTn id="31" fill="hold">
                            <p:stCondLst>
                              <p:cond delay="13000"/>
                            </p:stCondLst>
                            <p:childTnLst>
                              <p:par>
                                <p:cTn id="32" presetID="1" presetClass="entr" presetSubtype="0" fill="hold" nodeType="afterEffect">
                                  <p:stCondLst>
                                    <p:cond delay="0"/>
                                  </p:stCondLst>
                                  <p:childTnLst>
                                    <p:set>
                                      <p:cBhvr>
                                        <p:cTn id="33"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0" grpId="0" animBg="1"/>
      <p:bldP spid="27"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B6BB-C26F-3579-872C-FEEB6B0613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01A919-7BB0-DE6F-2DD2-040CF4066B09}"/>
              </a:ext>
            </a:extLst>
          </p:cNvPr>
          <p:cNvSpPr txBox="1"/>
          <p:nvPr/>
        </p:nvSpPr>
        <p:spPr>
          <a:xfrm>
            <a:off x="1213236" y="-41866"/>
            <a:ext cx="10014687" cy="646331"/>
          </a:xfrm>
          <a:prstGeom prst="rect">
            <a:avLst/>
          </a:prstGeom>
          <a:noFill/>
        </p:spPr>
        <p:txBody>
          <a:bodyPr wrap="square" rtlCol="0">
            <a:spAutoFit/>
          </a:bodyPr>
          <a:lstStyle/>
          <a:p>
            <a:r>
              <a:rPr lang="en-US" sz="3600" b="1"/>
              <a:t>Adverse Reactions, Allergies &amp; Anaphylaxis </a:t>
            </a:r>
            <a:endParaRPr lang="en-GB" sz="3600"/>
          </a:p>
        </p:txBody>
      </p:sp>
      <p:sp>
        <p:nvSpPr>
          <p:cNvPr id="2065" name="TextBox 2064">
            <a:extLst>
              <a:ext uri="{FF2B5EF4-FFF2-40B4-BE49-F238E27FC236}">
                <a16:creationId xmlns:a16="http://schemas.microsoft.com/office/drawing/2014/main" id="{50DB59C8-ED17-DB37-653B-7839ACCF7852}"/>
              </a:ext>
            </a:extLst>
          </p:cNvPr>
          <p:cNvSpPr txBox="1"/>
          <p:nvPr/>
        </p:nvSpPr>
        <p:spPr>
          <a:xfrm>
            <a:off x="6032667" y="655443"/>
            <a:ext cx="6000425" cy="4112793"/>
          </a:xfrm>
          <a:prstGeom prst="rect">
            <a:avLst/>
          </a:prstGeom>
          <a:noFill/>
        </p:spPr>
        <p:txBody>
          <a:bodyPr wrap="square" lIns="0" tIns="0" rIns="0" bIns="0" rtlCol="0">
            <a:spAutoFit/>
          </a:bodyPr>
          <a:lstStyle/>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Sudden shortness of breath or difficulty breathing</a:t>
            </a:r>
          </a:p>
          <a:p>
            <a:pPr eaLnBrk="0" fontAlgn="base" hangingPunct="0">
              <a:lnSpc>
                <a:spcPct val="150000"/>
              </a:lnSpc>
              <a:spcBef>
                <a:spcPct val="0"/>
              </a:spcBef>
              <a:spcAft>
                <a:spcPct val="0"/>
              </a:spcAft>
              <a:buFontTx/>
              <a:buChar char="•"/>
            </a:pPr>
            <a:r>
              <a:rPr lang="en-US" altLang="en-US">
                <a:latin typeface="Georgia Pro" panose="02040502050405020303" pitchFamily="18" charset="0"/>
              </a:rPr>
              <a:t>Wheezing or noisy breathing</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Tightness in the chest</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Persistent coughing</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Hoarse voice or trouble speaking</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Swelling in the throat or tongue, making it hard to breathe or swallow</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Rapid breathing or gasping for air</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Blue or pale lips, face, or fingertips (a sign of low oxygen)</a:t>
            </a:r>
          </a:p>
          <a:p>
            <a:pPr marL="285750" lvl="0" indent="-285750">
              <a:lnSpc>
                <a:spcPct val="150000"/>
              </a:lnSpc>
              <a:buFont typeface="Wingdings" panose="05000000000000000000" pitchFamily="2" charset="2"/>
              <a:buChar char="§"/>
            </a:pPr>
            <a:endParaRPr lang="en-US">
              <a:latin typeface="Georgia Pro" panose="02040502050405020303" pitchFamily="18" charset="0"/>
            </a:endParaRPr>
          </a:p>
        </p:txBody>
      </p:sp>
      <p:sp>
        <p:nvSpPr>
          <p:cNvPr id="2067" name="TextBox 2066">
            <a:extLst>
              <a:ext uri="{FF2B5EF4-FFF2-40B4-BE49-F238E27FC236}">
                <a16:creationId xmlns:a16="http://schemas.microsoft.com/office/drawing/2014/main" id="{20E8071C-333E-0301-57E2-4FC06C047B93}"/>
              </a:ext>
            </a:extLst>
          </p:cNvPr>
          <p:cNvSpPr txBox="1"/>
          <p:nvPr/>
        </p:nvSpPr>
        <p:spPr>
          <a:xfrm>
            <a:off x="5500512" y="3125803"/>
            <a:ext cx="6535868" cy="3697294"/>
          </a:xfrm>
          <a:prstGeom prst="rect">
            <a:avLst/>
          </a:prstGeom>
          <a:noFill/>
        </p:spPr>
        <p:txBody>
          <a:bodyPr wrap="square" lIns="0" tIns="0" rIns="0" bIns="0" rtlCol="0">
            <a:spAutoFit/>
          </a:bodyPr>
          <a:lstStyle/>
          <a:p>
            <a:pPr lvl="0" eaLnBrk="0" fontAlgn="base" hangingPunct="0">
              <a:lnSpc>
                <a:spcPct val="150000"/>
              </a:lnSpc>
              <a:spcBef>
                <a:spcPct val="0"/>
              </a:spcBef>
              <a:spcAft>
                <a:spcPct val="0"/>
              </a:spcAft>
              <a:buFontTx/>
              <a:buChar char="•"/>
            </a:pPr>
            <a:r>
              <a:rPr lang="en-US" altLang="en-US" b="1">
                <a:latin typeface="Georgia Pro" panose="02040502050405020303" pitchFamily="18" charset="0"/>
              </a:rPr>
              <a:t>Tongue or throat</a:t>
            </a:r>
            <a:r>
              <a:rPr lang="en-US" altLang="en-US">
                <a:latin typeface="Georgia Pro" panose="02040502050405020303" pitchFamily="18" charset="0"/>
              </a:rPr>
              <a:t> – can signal a serious reaction or </a:t>
            </a:r>
            <a:r>
              <a:rPr lang="en-US" altLang="en-US" b="1">
                <a:latin typeface="Georgia Pro" panose="02040502050405020303" pitchFamily="18" charset="0"/>
              </a:rPr>
              <a:t>anaphylaxis</a:t>
            </a:r>
          </a:p>
          <a:p>
            <a:pPr eaLnBrk="0" fontAlgn="base" hangingPunct="0">
              <a:lnSpc>
                <a:spcPct val="150000"/>
              </a:lnSpc>
              <a:spcBef>
                <a:spcPct val="0"/>
              </a:spcBef>
              <a:spcAft>
                <a:spcPct val="0"/>
              </a:spcAft>
              <a:buFontTx/>
              <a:buChar char="•"/>
            </a:pPr>
            <a:r>
              <a:rPr lang="en-US" altLang="en-US" b="1">
                <a:latin typeface="Georgia Pro" panose="02040502050405020303" pitchFamily="18" charset="0"/>
              </a:rPr>
              <a:t>Lips, face, or eyes</a:t>
            </a:r>
            <a:r>
              <a:rPr lang="en-US" altLang="en-US">
                <a:latin typeface="Georgia Pro" panose="02040502050405020303" pitchFamily="18" charset="0"/>
              </a:rPr>
              <a:t> – common in mild to moderate allergic reactions</a:t>
            </a:r>
          </a:p>
          <a:p>
            <a:pPr lvl="0" eaLnBrk="0" fontAlgn="base" hangingPunct="0">
              <a:lnSpc>
                <a:spcPct val="150000"/>
              </a:lnSpc>
              <a:spcBef>
                <a:spcPct val="0"/>
              </a:spcBef>
              <a:spcAft>
                <a:spcPct val="0"/>
              </a:spcAft>
              <a:buFontTx/>
              <a:buChar char="•"/>
            </a:pPr>
            <a:r>
              <a:rPr lang="en-US" altLang="en-US" b="1">
                <a:latin typeface="Georgia Pro" panose="02040502050405020303" pitchFamily="18" charset="0"/>
              </a:rPr>
              <a:t>Neck or upper airway</a:t>
            </a:r>
            <a:r>
              <a:rPr lang="en-US" altLang="en-US">
                <a:latin typeface="Georgia Pro" panose="02040502050405020303" pitchFamily="18" charset="0"/>
              </a:rPr>
              <a:t> – may cause </a:t>
            </a:r>
            <a:r>
              <a:rPr lang="en-US" altLang="en-US" b="1">
                <a:latin typeface="Georgia Pro" panose="02040502050405020303" pitchFamily="18" charset="0"/>
              </a:rPr>
              <a:t>difficulty breathing or swallowing</a:t>
            </a:r>
            <a:endParaRPr lang="en-US" altLang="en-US">
              <a:latin typeface="Georgia Pro" panose="02040502050405020303" pitchFamily="18" charset="0"/>
            </a:endParaRPr>
          </a:p>
          <a:p>
            <a:pPr lvl="0" eaLnBrk="0" fontAlgn="base" hangingPunct="0">
              <a:lnSpc>
                <a:spcPct val="150000"/>
              </a:lnSpc>
              <a:spcBef>
                <a:spcPct val="0"/>
              </a:spcBef>
              <a:spcAft>
                <a:spcPct val="0"/>
              </a:spcAft>
              <a:buFontTx/>
              <a:buChar char="•"/>
            </a:pPr>
            <a:r>
              <a:rPr lang="en-US" altLang="en-US" b="1">
                <a:latin typeface="Georgia Pro" panose="02040502050405020303" pitchFamily="18" charset="0"/>
              </a:rPr>
              <a:t>Hands or feet</a:t>
            </a:r>
            <a:r>
              <a:rPr lang="en-US" altLang="en-US">
                <a:latin typeface="Georgia Pro" panose="02040502050405020303" pitchFamily="18" charset="0"/>
              </a:rPr>
              <a:t> – less dangerous but still important to monitor</a:t>
            </a:r>
          </a:p>
          <a:p>
            <a:pPr lvl="0" eaLnBrk="0" fontAlgn="base" hangingPunct="0">
              <a:lnSpc>
                <a:spcPct val="150000"/>
              </a:lnSpc>
              <a:spcBef>
                <a:spcPct val="0"/>
              </a:spcBef>
              <a:spcAft>
                <a:spcPct val="0"/>
              </a:spcAft>
              <a:buFontTx/>
              <a:buChar char="•"/>
            </a:pPr>
            <a:r>
              <a:rPr lang="en-US" altLang="en-US" b="1">
                <a:latin typeface="Georgia Pro" panose="02040502050405020303" pitchFamily="18" charset="0"/>
              </a:rPr>
              <a:t>Sudden or spreading swelling</a:t>
            </a:r>
            <a:r>
              <a:rPr lang="en-US" altLang="en-US">
                <a:latin typeface="Georgia Pro" panose="02040502050405020303" pitchFamily="18" charset="0"/>
              </a:rPr>
              <a:t> – especially if paired with rash, dizziness, or breathing issues, needs urgent attention</a:t>
            </a:r>
          </a:p>
          <a:p>
            <a:pPr marL="285750" lvl="0" indent="-285750">
              <a:lnSpc>
                <a:spcPct val="150000"/>
              </a:lnSpc>
              <a:buFont typeface="Wingdings" panose="05000000000000000000" pitchFamily="2" charset="2"/>
              <a:buChar char="§"/>
            </a:pPr>
            <a:endParaRPr lang="en-US">
              <a:latin typeface="Georgia Pro" panose="02040502050405020303" pitchFamily="18" charset="0"/>
            </a:endParaRPr>
          </a:p>
        </p:txBody>
      </p:sp>
      <p:sp>
        <p:nvSpPr>
          <p:cNvPr id="2068" name="TextBox 2067">
            <a:extLst>
              <a:ext uri="{FF2B5EF4-FFF2-40B4-BE49-F238E27FC236}">
                <a16:creationId xmlns:a16="http://schemas.microsoft.com/office/drawing/2014/main" id="{FA24679C-D9D7-17B9-861B-89285354F3E0}"/>
              </a:ext>
            </a:extLst>
          </p:cNvPr>
          <p:cNvSpPr txBox="1"/>
          <p:nvPr/>
        </p:nvSpPr>
        <p:spPr>
          <a:xfrm>
            <a:off x="7379299" y="2965692"/>
            <a:ext cx="4616109" cy="2215991"/>
          </a:xfrm>
          <a:prstGeom prst="rect">
            <a:avLst/>
          </a:prstGeom>
          <a:noFill/>
        </p:spPr>
        <p:txBody>
          <a:bodyPr wrap="square" lIns="0" tIns="0" rIns="0" bIns="0" rtlCol="0">
            <a:spAutoFit/>
          </a:bodyPr>
          <a:lstStyle/>
          <a:p>
            <a:pPr lvl="0" eaLnBrk="0" fontAlgn="base" hangingPunct="0">
              <a:spcBef>
                <a:spcPct val="0"/>
              </a:spcBef>
              <a:spcAft>
                <a:spcPct val="0"/>
              </a:spcAft>
              <a:buFontTx/>
              <a:buChar char="•"/>
            </a:pPr>
            <a:r>
              <a:rPr lang="en-US" altLang="en-US">
                <a:latin typeface="Georgia Pro" panose="02040502050405020303" pitchFamily="18" charset="0"/>
              </a:rPr>
              <a:t>Sudden flushing or warmth in the skin</a:t>
            </a:r>
          </a:p>
          <a:p>
            <a:pPr eaLnBrk="0" fontAlgn="base" hangingPunct="0">
              <a:spcBef>
                <a:spcPct val="0"/>
              </a:spcBef>
              <a:spcAft>
                <a:spcPct val="0"/>
              </a:spcAft>
              <a:buFontTx/>
              <a:buChar char="•"/>
            </a:pPr>
            <a:r>
              <a:rPr lang="en-US" altLang="en-US">
                <a:latin typeface="Georgia Pro" panose="02040502050405020303" pitchFamily="18" charset="0"/>
              </a:rPr>
              <a:t>Raised, red, itchy rash (hives)</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Tingling or itching, especially around the mouth or hands</a:t>
            </a:r>
          </a:p>
          <a:p>
            <a:pPr lvl="0" eaLnBrk="0" fontAlgn="base" hangingPunct="0">
              <a:spcBef>
                <a:spcPct val="0"/>
              </a:spcBef>
              <a:spcAft>
                <a:spcPct val="0"/>
              </a:spcAft>
              <a:buFontTx/>
              <a:buChar char="•"/>
            </a:pPr>
            <a:r>
              <a:rPr lang="en-US" altLang="en-US">
                <a:latin typeface="Georgia Pro" panose="02040502050405020303" pitchFamily="18" charset="0"/>
              </a:rPr>
              <a:t>Swelling of the skin (angioedema)</a:t>
            </a:r>
          </a:p>
          <a:p>
            <a:pPr lvl="0" eaLnBrk="0" fontAlgn="base" hangingPunct="0">
              <a:spcBef>
                <a:spcPct val="0"/>
              </a:spcBef>
              <a:spcAft>
                <a:spcPct val="0"/>
              </a:spcAft>
              <a:buFontTx/>
              <a:buChar char="•"/>
            </a:pPr>
            <a:r>
              <a:rPr lang="en-US" altLang="en-US">
                <a:latin typeface="Georgia Pro" panose="02040502050405020303" pitchFamily="18" charset="0"/>
              </a:rPr>
              <a:t>Pale, cold, or clammy skin in severe cases</a:t>
            </a:r>
          </a:p>
          <a:p>
            <a:pPr marL="285750" lvl="0" indent="-285750">
              <a:buFont typeface="Wingdings" panose="05000000000000000000" pitchFamily="2" charset="2"/>
              <a:buChar char="§"/>
            </a:pPr>
            <a:endParaRPr lang="en-US">
              <a:latin typeface="Georgia Pro" panose="02040502050405020303" pitchFamily="18" charset="0"/>
            </a:endParaRPr>
          </a:p>
        </p:txBody>
      </p:sp>
      <p:sp>
        <p:nvSpPr>
          <p:cNvPr id="2069" name="TextBox 2068">
            <a:extLst>
              <a:ext uri="{FF2B5EF4-FFF2-40B4-BE49-F238E27FC236}">
                <a16:creationId xmlns:a16="http://schemas.microsoft.com/office/drawing/2014/main" id="{30C7F02D-77A9-9185-F2FB-47847ABC6429}"/>
              </a:ext>
            </a:extLst>
          </p:cNvPr>
          <p:cNvSpPr txBox="1"/>
          <p:nvPr/>
        </p:nvSpPr>
        <p:spPr>
          <a:xfrm>
            <a:off x="7764738" y="664960"/>
            <a:ext cx="4227972" cy="2035301"/>
          </a:xfrm>
          <a:prstGeom prst="rect">
            <a:avLst/>
          </a:prstGeom>
          <a:noFill/>
        </p:spPr>
        <p:txBody>
          <a:bodyPr wrap="square" lIns="0" tIns="0" rIns="0" bIns="0" rtlCol="0">
            <a:spAutoFit/>
          </a:bodyPr>
          <a:lstStyle/>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Abdominal pain or cramping</a:t>
            </a:r>
          </a:p>
          <a:p>
            <a:pPr eaLnBrk="0" fontAlgn="base" hangingPunct="0">
              <a:lnSpc>
                <a:spcPct val="150000"/>
              </a:lnSpc>
              <a:spcBef>
                <a:spcPct val="0"/>
              </a:spcBef>
              <a:spcAft>
                <a:spcPct val="0"/>
              </a:spcAft>
              <a:buFontTx/>
              <a:buChar char="•"/>
            </a:pPr>
            <a:r>
              <a:rPr lang="en-US" altLang="en-US">
                <a:latin typeface="Georgia Pro" panose="02040502050405020303" pitchFamily="18" charset="0"/>
              </a:rPr>
              <a:t>Nausea or vomiting</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Diarrhea</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Sudden loss of appetite</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Feeling bloated or uncomfortable</a:t>
            </a:r>
          </a:p>
        </p:txBody>
      </p:sp>
      <p:grpSp>
        <p:nvGrpSpPr>
          <p:cNvPr id="2436" name="Group 2435">
            <a:extLst>
              <a:ext uri="{FF2B5EF4-FFF2-40B4-BE49-F238E27FC236}">
                <a16:creationId xmlns:a16="http://schemas.microsoft.com/office/drawing/2014/main" id="{91D418DB-375B-1320-D940-0E7F337307D0}"/>
              </a:ext>
            </a:extLst>
          </p:cNvPr>
          <p:cNvGrpSpPr/>
          <p:nvPr/>
        </p:nvGrpSpPr>
        <p:grpSpPr>
          <a:xfrm>
            <a:off x="427823" y="606291"/>
            <a:ext cx="5414781" cy="1676869"/>
            <a:chOff x="-6745001" y="-5188995"/>
            <a:chExt cx="5414781" cy="1676869"/>
          </a:xfrm>
        </p:grpSpPr>
        <p:sp>
          <p:nvSpPr>
            <p:cNvPr id="2264" name="Freeform: Shape 2263">
              <a:extLst>
                <a:ext uri="{FF2B5EF4-FFF2-40B4-BE49-F238E27FC236}">
                  <a16:creationId xmlns:a16="http://schemas.microsoft.com/office/drawing/2014/main" id="{2C7C1FC0-BD88-DC1A-DEF7-9DF7CFDD37A0}"/>
                </a:ext>
              </a:extLst>
            </p:cNvPr>
            <p:cNvSpPr/>
            <p:nvPr/>
          </p:nvSpPr>
          <p:spPr>
            <a:xfrm rot="19271185">
              <a:off x="-6082382" y="-3845233"/>
              <a:ext cx="96588" cy="286135"/>
            </a:xfrm>
            <a:custGeom>
              <a:avLst/>
              <a:gdLst>
                <a:gd name="connsiteX0" fmla="*/ 122396 w 122396"/>
                <a:gd name="connsiteY0" fmla="*/ 0 h 345757"/>
                <a:gd name="connsiteX1" fmla="*/ 0 w 122396"/>
                <a:gd name="connsiteY1" fmla="*/ 345757 h 345757"/>
              </a:gdLst>
              <a:ahLst/>
              <a:cxnLst>
                <a:cxn ang="0">
                  <a:pos x="connsiteX0" y="connsiteY0"/>
                </a:cxn>
                <a:cxn ang="0">
                  <a:pos x="connsiteX1" y="connsiteY1"/>
                </a:cxn>
              </a:cxnLst>
              <a:rect l="l" t="t" r="r" b="b"/>
              <a:pathLst>
                <a:path w="122396" h="345757">
                  <a:moveTo>
                    <a:pt x="122396" y="0"/>
                  </a:moveTo>
                  <a:lnTo>
                    <a:pt x="0" y="345757"/>
                  </a:lnTo>
                </a:path>
              </a:pathLst>
            </a:custGeom>
            <a:solidFill>
              <a:srgbClr val="FF6699"/>
            </a:solidFill>
            <a:ln w="85725" cap="rnd">
              <a:solidFill>
                <a:srgbClr val="FF6699"/>
              </a:solidFill>
              <a:prstDash val="solid"/>
              <a:round/>
            </a:ln>
          </p:spPr>
          <p:txBody>
            <a:bodyPr rtlCol="0" anchor="ctr"/>
            <a:lstStyle/>
            <a:p>
              <a:endParaRPr lang="en-US"/>
            </a:p>
          </p:txBody>
        </p:sp>
        <p:sp>
          <p:nvSpPr>
            <p:cNvPr id="2157" name="Freeform: Shape 2156">
              <a:extLst>
                <a:ext uri="{FF2B5EF4-FFF2-40B4-BE49-F238E27FC236}">
                  <a16:creationId xmlns:a16="http://schemas.microsoft.com/office/drawing/2014/main" id="{F69B560D-A987-752F-C4D9-F4F805778CBC}"/>
                </a:ext>
              </a:extLst>
            </p:cNvPr>
            <p:cNvSpPr/>
            <p:nvPr/>
          </p:nvSpPr>
          <p:spPr>
            <a:xfrm>
              <a:off x="-6012159" y="-4695408"/>
              <a:ext cx="1748310" cy="583799"/>
            </a:xfrm>
            <a:custGeom>
              <a:avLst/>
              <a:gdLst>
                <a:gd name="connsiteX0" fmla="*/ 0 w 896778"/>
                <a:gd name="connsiteY0" fmla="*/ 457105 h 457104"/>
                <a:gd name="connsiteX1" fmla="*/ 414718 w 896778"/>
                <a:gd name="connsiteY1" fmla="*/ 0 h 457104"/>
                <a:gd name="connsiteX2" fmla="*/ 896779 w 896778"/>
                <a:gd name="connsiteY2" fmla="*/ 0 h 457104"/>
              </a:gdLst>
              <a:ahLst/>
              <a:cxnLst>
                <a:cxn ang="0">
                  <a:pos x="connsiteX0" y="connsiteY0"/>
                </a:cxn>
                <a:cxn ang="0">
                  <a:pos x="connsiteX1" y="connsiteY1"/>
                </a:cxn>
                <a:cxn ang="0">
                  <a:pos x="connsiteX2" y="connsiteY2"/>
                </a:cxn>
              </a:cxnLst>
              <a:rect l="l" t="t" r="r" b="b"/>
              <a:pathLst>
                <a:path w="896778" h="457104">
                  <a:moveTo>
                    <a:pt x="0" y="457105"/>
                  </a:moveTo>
                  <a:lnTo>
                    <a:pt x="414718" y="0"/>
                  </a:lnTo>
                  <a:lnTo>
                    <a:pt x="896779" y="0"/>
                  </a:lnTo>
                </a:path>
              </a:pathLst>
            </a:custGeom>
            <a:noFill/>
            <a:ln w="26765" cap="rnd">
              <a:solidFill>
                <a:schemeClr val="tx1">
                  <a:lumMod val="85000"/>
                  <a:lumOff val="15000"/>
                </a:schemeClr>
              </a:solidFill>
              <a:prstDash val="sysDot"/>
              <a:round/>
            </a:ln>
          </p:spPr>
          <p:txBody>
            <a:bodyPr rtlCol="0" anchor="ctr"/>
            <a:lstStyle/>
            <a:p>
              <a:endParaRPr lang="en-US"/>
            </a:p>
          </p:txBody>
        </p:sp>
        <p:sp>
          <p:nvSpPr>
            <p:cNvPr id="2213" name="Freeform: Shape 2212">
              <a:extLst>
                <a:ext uri="{FF2B5EF4-FFF2-40B4-BE49-F238E27FC236}">
                  <a16:creationId xmlns:a16="http://schemas.microsoft.com/office/drawing/2014/main" id="{0F60BC80-3AEB-8CEF-F3DB-52058A156619}"/>
                </a:ext>
              </a:extLst>
            </p:cNvPr>
            <p:cNvSpPr/>
            <p:nvPr/>
          </p:nvSpPr>
          <p:spPr>
            <a:xfrm>
              <a:off x="-4502839" y="-4886721"/>
              <a:ext cx="106073" cy="106071"/>
            </a:xfrm>
            <a:custGeom>
              <a:avLst/>
              <a:gdLst>
                <a:gd name="connsiteX0" fmla="*/ 3241 w 79839"/>
                <a:gd name="connsiteY0" fmla="*/ 55652 h 79837"/>
                <a:gd name="connsiteX1" fmla="*/ 24187 w 79839"/>
                <a:gd name="connsiteY1" fmla="*/ 3246 h 79837"/>
                <a:gd name="connsiteX2" fmla="*/ 76594 w 79839"/>
                <a:gd name="connsiteY2" fmla="*/ 24182 h 79837"/>
                <a:gd name="connsiteX3" fmla="*/ 55648 w 79839"/>
                <a:gd name="connsiteY3" fmla="*/ 76598 h 79837"/>
                <a:gd name="connsiteX4" fmla="*/ 55629 w 79839"/>
                <a:gd name="connsiteY4" fmla="*/ 76607 h 79837"/>
                <a:gd name="connsiteX5" fmla="*/ 3241 w 79839"/>
                <a:gd name="connsiteY5" fmla="*/ 55652 h 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39" h="79837">
                  <a:moveTo>
                    <a:pt x="3241" y="55652"/>
                  </a:moveTo>
                  <a:cubicBezTo>
                    <a:pt x="-5445" y="35393"/>
                    <a:pt x="3927" y="11932"/>
                    <a:pt x="24187" y="3246"/>
                  </a:cubicBezTo>
                  <a:cubicBezTo>
                    <a:pt x="44447" y="-5451"/>
                    <a:pt x="67907" y="3931"/>
                    <a:pt x="76594" y="24182"/>
                  </a:cubicBezTo>
                  <a:cubicBezTo>
                    <a:pt x="85290" y="44441"/>
                    <a:pt x="75908" y="67911"/>
                    <a:pt x="55648" y="76598"/>
                  </a:cubicBezTo>
                  <a:cubicBezTo>
                    <a:pt x="55648" y="76598"/>
                    <a:pt x="55639" y="76607"/>
                    <a:pt x="55629" y="76607"/>
                  </a:cubicBezTo>
                  <a:cubicBezTo>
                    <a:pt x="35379" y="85275"/>
                    <a:pt x="11928" y="75902"/>
                    <a:pt x="3241" y="55652"/>
                  </a:cubicBezTo>
                  <a:close/>
                </a:path>
              </a:pathLst>
            </a:custGeom>
            <a:solidFill>
              <a:srgbClr val="FF6699"/>
            </a:solidFill>
            <a:ln w="9525" cap="flat">
              <a:noFill/>
              <a:prstDash val="solid"/>
              <a:miter/>
            </a:ln>
          </p:spPr>
          <p:txBody>
            <a:bodyPr rtlCol="0" anchor="ctr"/>
            <a:lstStyle/>
            <a:p>
              <a:endParaRPr lang="en-US"/>
            </a:p>
          </p:txBody>
        </p:sp>
        <p:sp>
          <p:nvSpPr>
            <p:cNvPr id="2214" name="Freeform: Shape 2213">
              <a:extLst>
                <a:ext uri="{FF2B5EF4-FFF2-40B4-BE49-F238E27FC236}">
                  <a16:creationId xmlns:a16="http://schemas.microsoft.com/office/drawing/2014/main" id="{C56BCF60-4421-3C95-48FC-30ED29D4BBDA}"/>
                </a:ext>
              </a:extLst>
            </p:cNvPr>
            <p:cNvSpPr/>
            <p:nvPr/>
          </p:nvSpPr>
          <p:spPr>
            <a:xfrm>
              <a:off x="-4320001" y="-4203834"/>
              <a:ext cx="106047" cy="106047"/>
            </a:xfrm>
            <a:custGeom>
              <a:avLst/>
              <a:gdLst>
                <a:gd name="connsiteX0" fmla="*/ 0 w 79819"/>
                <a:gd name="connsiteY0" fmla="*/ 39910 h 79819"/>
                <a:gd name="connsiteX1" fmla="*/ 39910 w 79819"/>
                <a:gd name="connsiteY1" fmla="*/ 0 h 79819"/>
                <a:gd name="connsiteX2" fmla="*/ 79820 w 79819"/>
                <a:gd name="connsiteY2" fmla="*/ 39910 h 79819"/>
                <a:gd name="connsiteX3" fmla="*/ 39910 w 79819"/>
                <a:gd name="connsiteY3" fmla="*/ 79820 h 79819"/>
                <a:gd name="connsiteX4" fmla="*/ 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0" y="39910"/>
                  </a:moveTo>
                  <a:cubicBezTo>
                    <a:pt x="0" y="17869"/>
                    <a:pt x="17869" y="0"/>
                    <a:pt x="39910" y="0"/>
                  </a:cubicBezTo>
                  <a:cubicBezTo>
                    <a:pt x="61951" y="0"/>
                    <a:pt x="79820" y="17869"/>
                    <a:pt x="79820" y="39910"/>
                  </a:cubicBezTo>
                  <a:cubicBezTo>
                    <a:pt x="79820" y="61951"/>
                    <a:pt x="61951" y="79820"/>
                    <a:pt x="39910" y="79820"/>
                  </a:cubicBezTo>
                  <a:cubicBezTo>
                    <a:pt x="17869" y="79820"/>
                    <a:pt x="0" y="61951"/>
                    <a:pt x="0" y="39910"/>
                  </a:cubicBezTo>
                  <a:close/>
                </a:path>
              </a:pathLst>
            </a:custGeom>
            <a:solidFill>
              <a:srgbClr val="FF6699"/>
            </a:solidFill>
            <a:ln w="9525" cap="flat">
              <a:noFill/>
              <a:prstDash val="solid"/>
              <a:miter/>
            </a:ln>
          </p:spPr>
          <p:txBody>
            <a:bodyPr rtlCol="0" anchor="ctr"/>
            <a:lstStyle/>
            <a:p>
              <a:endParaRPr lang="en-US"/>
            </a:p>
          </p:txBody>
        </p:sp>
        <p:sp>
          <p:nvSpPr>
            <p:cNvPr id="2215" name="Freeform: Shape 2214">
              <a:extLst>
                <a:ext uri="{FF2B5EF4-FFF2-40B4-BE49-F238E27FC236}">
                  <a16:creationId xmlns:a16="http://schemas.microsoft.com/office/drawing/2014/main" id="{4B01C16D-2159-F7D8-A64D-20A7D774C772}"/>
                </a:ext>
              </a:extLst>
            </p:cNvPr>
            <p:cNvSpPr/>
            <p:nvPr/>
          </p:nvSpPr>
          <p:spPr>
            <a:xfrm>
              <a:off x="-4424024" y="-4274954"/>
              <a:ext cx="57199" cy="57199"/>
            </a:xfrm>
            <a:custGeom>
              <a:avLst/>
              <a:gdLst>
                <a:gd name="connsiteX0" fmla="*/ 0 w 43053"/>
                <a:gd name="connsiteY0" fmla="*/ 21622 h 43053"/>
                <a:gd name="connsiteX1" fmla="*/ 21432 w 43053"/>
                <a:gd name="connsiteY1" fmla="*/ 0 h 43053"/>
                <a:gd name="connsiteX2" fmla="*/ 43053 w 43053"/>
                <a:gd name="connsiteY2" fmla="*/ 21432 h 43053"/>
                <a:gd name="connsiteX3" fmla="*/ 21622 w 43053"/>
                <a:gd name="connsiteY3" fmla="*/ 43053 h 43053"/>
                <a:gd name="connsiteX4" fmla="*/ 21527 w 43053"/>
                <a:gd name="connsiteY4" fmla="*/ 43053 h 43053"/>
                <a:gd name="connsiteX5" fmla="*/ 0 w 43053"/>
                <a:gd name="connsiteY5" fmla="*/ 21622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3" h="43053">
                  <a:moveTo>
                    <a:pt x="0" y="21622"/>
                  </a:moveTo>
                  <a:cubicBezTo>
                    <a:pt x="-57" y="9735"/>
                    <a:pt x="9544" y="58"/>
                    <a:pt x="21432" y="0"/>
                  </a:cubicBezTo>
                  <a:cubicBezTo>
                    <a:pt x="33319" y="-57"/>
                    <a:pt x="42996" y="9544"/>
                    <a:pt x="43053" y="21432"/>
                  </a:cubicBezTo>
                  <a:cubicBezTo>
                    <a:pt x="43101" y="33319"/>
                    <a:pt x="33509" y="42996"/>
                    <a:pt x="21622" y="43053"/>
                  </a:cubicBezTo>
                  <a:cubicBezTo>
                    <a:pt x="21593" y="43053"/>
                    <a:pt x="21555" y="43053"/>
                    <a:pt x="21527" y="43053"/>
                  </a:cubicBezTo>
                  <a:cubicBezTo>
                    <a:pt x="9678" y="43053"/>
                    <a:pt x="58" y="33471"/>
                    <a:pt x="0" y="21622"/>
                  </a:cubicBezTo>
                  <a:close/>
                </a:path>
              </a:pathLst>
            </a:custGeom>
            <a:solidFill>
              <a:srgbClr val="FF6699"/>
            </a:solidFill>
            <a:ln w="9525" cap="flat">
              <a:noFill/>
              <a:prstDash val="solid"/>
              <a:miter/>
            </a:ln>
          </p:spPr>
          <p:txBody>
            <a:bodyPr rtlCol="0" anchor="ctr"/>
            <a:lstStyle/>
            <a:p>
              <a:endParaRPr lang="en-US"/>
            </a:p>
          </p:txBody>
        </p:sp>
        <p:sp>
          <p:nvSpPr>
            <p:cNvPr id="2216" name="Freeform: Shape 2215">
              <a:extLst>
                <a:ext uri="{FF2B5EF4-FFF2-40B4-BE49-F238E27FC236}">
                  <a16:creationId xmlns:a16="http://schemas.microsoft.com/office/drawing/2014/main" id="{2D24F41B-1FD1-F036-792D-E7821232503C}"/>
                </a:ext>
              </a:extLst>
            </p:cNvPr>
            <p:cNvSpPr/>
            <p:nvPr/>
          </p:nvSpPr>
          <p:spPr>
            <a:xfrm>
              <a:off x="-3746388" y="-5188995"/>
              <a:ext cx="56710" cy="56667"/>
            </a:xfrm>
            <a:custGeom>
              <a:avLst/>
              <a:gdLst>
                <a:gd name="connsiteX0" fmla="*/ 1757 w 42684"/>
                <a:gd name="connsiteY0" fmla="*/ 29803 h 42652"/>
                <a:gd name="connsiteX1" fmla="*/ 12882 w 42684"/>
                <a:gd name="connsiteY1" fmla="*/ 1751 h 42652"/>
                <a:gd name="connsiteX2" fmla="*/ 40933 w 42684"/>
                <a:gd name="connsiteY2" fmla="*/ 12877 h 42652"/>
                <a:gd name="connsiteX3" fmla="*/ 29808 w 42684"/>
                <a:gd name="connsiteY3" fmla="*/ 40928 h 42652"/>
                <a:gd name="connsiteX4" fmla="*/ 29760 w 42684"/>
                <a:gd name="connsiteY4" fmla="*/ 40947 h 42652"/>
                <a:gd name="connsiteX5" fmla="*/ 1757 w 42684"/>
                <a:gd name="connsiteY5" fmla="*/ 29803 h 4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84" h="42652">
                  <a:moveTo>
                    <a:pt x="1757" y="29803"/>
                  </a:moveTo>
                  <a:cubicBezTo>
                    <a:pt x="-2920" y="18982"/>
                    <a:pt x="2062" y="6428"/>
                    <a:pt x="12882" y="1751"/>
                  </a:cubicBezTo>
                  <a:cubicBezTo>
                    <a:pt x="23703" y="-2916"/>
                    <a:pt x="36256" y="2066"/>
                    <a:pt x="40933" y="12877"/>
                  </a:cubicBezTo>
                  <a:cubicBezTo>
                    <a:pt x="45601" y="23697"/>
                    <a:pt x="40619" y="36251"/>
                    <a:pt x="29808" y="40928"/>
                  </a:cubicBezTo>
                  <a:cubicBezTo>
                    <a:pt x="29789" y="40937"/>
                    <a:pt x="29780" y="40937"/>
                    <a:pt x="29760" y="40947"/>
                  </a:cubicBezTo>
                  <a:cubicBezTo>
                    <a:pt x="18950" y="45528"/>
                    <a:pt x="6462" y="40566"/>
                    <a:pt x="1757" y="29803"/>
                  </a:cubicBezTo>
                  <a:close/>
                </a:path>
              </a:pathLst>
            </a:custGeom>
            <a:solidFill>
              <a:srgbClr val="FF6699"/>
            </a:solidFill>
            <a:ln w="9525" cap="flat">
              <a:noFill/>
              <a:prstDash val="solid"/>
              <a:miter/>
            </a:ln>
          </p:spPr>
          <p:txBody>
            <a:bodyPr rtlCol="0" anchor="ctr"/>
            <a:lstStyle/>
            <a:p>
              <a:endParaRPr lang="en-US"/>
            </a:p>
          </p:txBody>
        </p:sp>
        <p:sp>
          <p:nvSpPr>
            <p:cNvPr id="2217" name="Freeform: Shape 2216">
              <a:extLst>
                <a:ext uri="{FF2B5EF4-FFF2-40B4-BE49-F238E27FC236}">
                  <a16:creationId xmlns:a16="http://schemas.microsoft.com/office/drawing/2014/main" id="{26EAF6C2-E714-5356-309A-A23C24C896C0}"/>
                </a:ext>
              </a:extLst>
            </p:cNvPr>
            <p:cNvSpPr/>
            <p:nvPr/>
          </p:nvSpPr>
          <p:spPr>
            <a:xfrm>
              <a:off x="-3565373" y="-5163607"/>
              <a:ext cx="106073" cy="106114"/>
            </a:xfrm>
            <a:custGeom>
              <a:avLst/>
              <a:gdLst>
                <a:gd name="connsiteX0" fmla="*/ 3242 w 79839"/>
                <a:gd name="connsiteY0" fmla="*/ 55652 h 79870"/>
                <a:gd name="connsiteX1" fmla="*/ 24187 w 79839"/>
                <a:gd name="connsiteY1" fmla="*/ 3246 h 79870"/>
                <a:gd name="connsiteX2" fmla="*/ 76594 w 79839"/>
                <a:gd name="connsiteY2" fmla="*/ 24191 h 79870"/>
                <a:gd name="connsiteX3" fmla="*/ 55648 w 79839"/>
                <a:gd name="connsiteY3" fmla="*/ 76598 h 79870"/>
                <a:gd name="connsiteX4" fmla="*/ 55629 w 79839"/>
                <a:gd name="connsiteY4" fmla="*/ 76607 h 79870"/>
                <a:gd name="connsiteX5" fmla="*/ 3308 w 79839"/>
                <a:gd name="connsiteY5" fmla="*/ 55804 h 79870"/>
                <a:gd name="connsiteX6" fmla="*/ 3242 w 79839"/>
                <a:gd name="connsiteY6" fmla="*/ 55652 h 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9" h="79870">
                  <a:moveTo>
                    <a:pt x="3242" y="55652"/>
                  </a:moveTo>
                  <a:cubicBezTo>
                    <a:pt x="-5445" y="35393"/>
                    <a:pt x="3927" y="11932"/>
                    <a:pt x="24187" y="3246"/>
                  </a:cubicBezTo>
                  <a:cubicBezTo>
                    <a:pt x="44447" y="-5451"/>
                    <a:pt x="67907" y="3931"/>
                    <a:pt x="76594" y="24191"/>
                  </a:cubicBezTo>
                  <a:cubicBezTo>
                    <a:pt x="85290" y="44441"/>
                    <a:pt x="75908" y="67911"/>
                    <a:pt x="55648" y="76598"/>
                  </a:cubicBezTo>
                  <a:cubicBezTo>
                    <a:pt x="55648" y="76598"/>
                    <a:pt x="55639" y="76607"/>
                    <a:pt x="55629" y="76607"/>
                  </a:cubicBezTo>
                  <a:cubicBezTo>
                    <a:pt x="35436" y="85313"/>
                    <a:pt x="12014" y="75998"/>
                    <a:pt x="3308" y="55804"/>
                  </a:cubicBezTo>
                  <a:cubicBezTo>
                    <a:pt x="3289" y="55757"/>
                    <a:pt x="3261" y="55700"/>
                    <a:pt x="3242" y="55652"/>
                  </a:cubicBezTo>
                  <a:close/>
                </a:path>
              </a:pathLst>
            </a:custGeom>
            <a:solidFill>
              <a:srgbClr val="FF6699"/>
            </a:solidFill>
            <a:ln w="9525" cap="flat">
              <a:noFill/>
              <a:prstDash val="solid"/>
              <a:miter/>
            </a:ln>
          </p:spPr>
          <p:txBody>
            <a:bodyPr rtlCol="0" anchor="ctr"/>
            <a:lstStyle/>
            <a:p>
              <a:endParaRPr lang="en-US"/>
            </a:p>
          </p:txBody>
        </p:sp>
        <p:sp>
          <p:nvSpPr>
            <p:cNvPr id="2218" name="Freeform: Shape 2217">
              <a:extLst>
                <a:ext uri="{FF2B5EF4-FFF2-40B4-BE49-F238E27FC236}">
                  <a16:creationId xmlns:a16="http://schemas.microsoft.com/office/drawing/2014/main" id="{4FF9BB73-F158-5653-F93B-D1D2E482AD5C}"/>
                </a:ext>
              </a:extLst>
            </p:cNvPr>
            <p:cNvSpPr/>
            <p:nvPr/>
          </p:nvSpPr>
          <p:spPr>
            <a:xfrm>
              <a:off x="-2019080" y="-4654091"/>
              <a:ext cx="688860" cy="423943"/>
            </a:xfrm>
            <a:custGeom>
              <a:avLst/>
              <a:gdLst>
                <a:gd name="connsiteX0" fmla="*/ 357378 w 518491"/>
                <a:gd name="connsiteY0" fmla="*/ 0 h 319093"/>
                <a:gd name="connsiteX1" fmla="*/ 235554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09 h 319093"/>
                <a:gd name="connsiteX7" fmla="*/ 463906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4" y="57912"/>
                  </a:cubicBezTo>
                  <a:cubicBezTo>
                    <a:pt x="212122" y="86087"/>
                    <a:pt x="179127" y="104632"/>
                    <a:pt x="142875" y="110014"/>
                  </a:cubicBezTo>
                  <a:lnTo>
                    <a:pt x="0" y="131636"/>
                  </a:lnTo>
                  <a:lnTo>
                    <a:pt x="0" y="187452"/>
                  </a:lnTo>
                  <a:lnTo>
                    <a:pt x="137827" y="208312"/>
                  </a:lnTo>
                  <a:cubicBezTo>
                    <a:pt x="177099" y="214437"/>
                    <a:pt x="212893" y="234363"/>
                    <a:pt x="238792" y="264509"/>
                  </a:cubicBezTo>
                  <a:cubicBezTo>
                    <a:pt x="296761" y="330870"/>
                    <a:pt x="397545" y="337671"/>
                    <a:pt x="463906" y="279702"/>
                  </a:cubicBezTo>
                  <a:cubicBezTo>
                    <a:pt x="500882" y="247412"/>
                    <a:pt x="520922" y="199892"/>
                    <a:pt x="518256" y="150876"/>
                  </a:cubicBezTo>
                  <a:cubicBezTo>
                    <a:pt x="512969" y="65952"/>
                    <a:pt x="442465" y="-162"/>
                    <a:pt x="357378" y="0"/>
                  </a:cubicBezTo>
                  <a:close/>
                </a:path>
              </a:pathLst>
            </a:custGeom>
            <a:solidFill>
              <a:srgbClr val="FF6699"/>
            </a:solidFill>
            <a:ln w="9525" cap="flat">
              <a:noFill/>
              <a:prstDash val="solid"/>
              <a:miter/>
            </a:ln>
          </p:spPr>
          <p:txBody>
            <a:bodyPr rtlCol="0" anchor="ctr"/>
            <a:lstStyle/>
            <a:p>
              <a:endParaRPr lang="en-US"/>
            </a:p>
          </p:txBody>
        </p:sp>
        <p:sp>
          <p:nvSpPr>
            <p:cNvPr id="2219" name="Freeform: Shape 2218">
              <a:extLst>
                <a:ext uri="{FF2B5EF4-FFF2-40B4-BE49-F238E27FC236}">
                  <a16:creationId xmlns:a16="http://schemas.microsoft.com/office/drawing/2014/main" id="{82602207-6515-4EDD-FF50-9331063349AE}"/>
                </a:ext>
              </a:extLst>
            </p:cNvPr>
            <p:cNvSpPr/>
            <p:nvPr/>
          </p:nvSpPr>
          <p:spPr>
            <a:xfrm>
              <a:off x="-1727821" y="-4624225"/>
              <a:ext cx="361926" cy="361927"/>
            </a:xfrm>
            <a:custGeom>
              <a:avLst/>
              <a:gdLst>
                <a:gd name="connsiteX0" fmla="*/ 272415 w 272414"/>
                <a:gd name="connsiteY0" fmla="*/ 136208 h 272415"/>
                <a:gd name="connsiteX1" fmla="*/ 136208 w 272414"/>
                <a:gd name="connsiteY1" fmla="*/ 272415 h 272415"/>
                <a:gd name="connsiteX2" fmla="*/ 0 w 272414"/>
                <a:gd name="connsiteY2" fmla="*/ 136208 h 272415"/>
                <a:gd name="connsiteX3" fmla="*/ 136208 w 272414"/>
                <a:gd name="connsiteY3" fmla="*/ 0 h 272415"/>
                <a:gd name="connsiteX4" fmla="*/ 272415 w 272414"/>
                <a:gd name="connsiteY4" fmla="*/ 136208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8"/>
                  </a:moveTo>
                  <a:cubicBezTo>
                    <a:pt x="272415" y="211433"/>
                    <a:pt x="211433" y="272415"/>
                    <a:pt x="136208" y="272415"/>
                  </a:cubicBezTo>
                  <a:cubicBezTo>
                    <a:pt x="60983" y="272415"/>
                    <a:pt x="0" y="211433"/>
                    <a:pt x="0" y="136208"/>
                  </a:cubicBezTo>
                  <a:cubicBezTo>
                    <a:pt x="0" y="60982"/>
                    <a:pt x="60983" y="0"/>
                    <a:pt x="136208" y="0"/>
                  </a:cubicBezTo>
                  <a:cubicBezTo>
                    <a:pt x="211433" y="0"/>
                    <a:pt x="272415" y="60982"/>
                    <a:pt x="272415" y="136208"/>
                  </a:cubicBezTo>
                  <a:close/>
                </a:path>
              </a:pathLst>
            </a:custGeom>
            <a:solidFill>
              <a:srgbClr val="FFFFFF"/>
            </a:solidFill>
            <a:ln w="3810" cap="flat">
              <a:solidFill>
                <a:srgbClr val="FFFFFF"/>
              </a:solidFill>
              <a:prstDash val="solid"/>
              <a:miter/>
            </a:ln>
          </p:spPr>
          <p:txBody>
            <a:bodyPr rtlCol="0" anchor="ctr"/>
            <a:lstStyle/>
            <a:p>
              <a:pPr algn="ctr"/>
              <a:r>
                <a:rPr lang="en-US">
                  <a:latin typeface="Georgia Pro Cond" panose="02040506050405020303" pitchFamily="18" charset="0"/>
                </a:rPr>
                <a:t>●</a:t>
              </a:r>
            </a:p>
          </p:txBody>
        </p:sp>
        <p:sp>
          <p:nvSpPr>
            <p:cNvPr id="2220" name="Freeform: Shape 2219">
              <a:extLst>
                <a:ext uri="{FF2B5EF4-FFF2-40B4-BE49-F238E27FC236}">
                  <a16:creationId xmlns:a16="http://schemas.microsoft.com/office/drawing/2014/main" id="{BCD0E49F-F026-0E45-4D8A-697AA11D1E0D}"/>
                </a:ext>
              </a:extLst>
            </p:cNvPr>
            <p:cNvSpPr/>
            <p:nvPr/>
          </p:nvSpPr>
          <p:spPr>
            <a:xfrm>
              <a:off x="-3947671" y="-4854036"/>
              <a:ext cx="2021477" cy="823194"/>
            </a:xfrm>
            <a:custGeom>
              <a:avLst/>
              <a:gdLst>
                <a:gd name="connsiteX0" fmla="*/ 288703 w 1521523"/>
                <a:gd name="connsiteY0" fmla="*/ 619601 h 619601"/>
                <a:gd name="connsiteX1" fmla="*/ 0 w 1521523"/>
                <a:gd name="connsiteY1" fmla="*/ 309753 h 619601"/>
                <a:gd name="connsiteX2" fmla="*/ 288703 w 1521523"/>
                <a:gd name="connsiteY2" fmla="*/ 0 h 619601"/>
                <a:gd name="connsiteX3" fmla="*/ 1232821 w 1521523"/>
                <a:gd name="connsiteY3" fmla="*/ 0 h 619601"/>
                <a:gd name="connsiteX4" fmla="*/ 1521524 w 1521523"/>
                <a:gd name="connsiteY4" fmla="*/ 309753 h 619601"/>
                <a:gd name="connsiteX5" fmla="*/ 1232821 w 1521523"/>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523" h="619601">
                  <a:moveTo>
                    <a:pt x="288703" y="619601"/>
                  </a:moveTo>
                  <a:cubicBezTo>
                    <a:pt x="129540" y="619601"/>
                    <a:pt x="0" y="480631"/>
                    <a:pt x="0" y="309753"/>
                  </a:cubicBezTo>
                  <a:cubicBezTo>
                    <a:pt x="0" y="138874"/>
                    <a:pt x="129540" y="0"/>
                    <a:pt x="288703" y="0"/>
                  </a:cubicBezTo>
                  <a:lnTo>
                    <a:pt x="1232821" y="0"/>
                  </a:lnTo>
                  <a:cubicBezTo>
                    <a:pt x="1391983" y="0"/>
                    <a:pt x="1521524" y="138970"/>
                    <a:pt x="1521524" y="309753"/>
                  </a:cubicBezTo>
                  <a:cubicBezTo>
                    <a:pt x="1521524" y="480536"/>
                    <a:pt x="1391983" y="619601"/>
                    <a:pt x="1232821" y="619601"/>
                  </a:cubicBezTo>
                  <a:close/>
                </a:path>
              </a:pathLst>
            </a:custGeom>
            <a:solidFill>
              <a:srgbClr val="FF6699"/>
            </a:solidFill>
            <a:ln w="9525" cap="flat">
              <a:noFill/>
              <a:prstDash val="solid"/>
              <a:miter/>
            </a:ln>
          </p:spPr>
          <p:txBody>
            <a:bodyPr rtlCol="0" anchor="ctr"/>
            <a:lstStyle/>
            <a:p>
              <a:endParaRPr lang="en-US"/>
            </a:p>
          </p:txBody>
        </p:sp>
        <p:sp>
          <p:nvSpPr>
            <p:cNvPr id="2221" name="Rectangle: Rounded Corners 2220">
              <a:extLst>
                <a:ext uri="{FF2B5EF4-FFF2-40B4-BE49-F238E27FC236}">
                  <a16:creationId xmlns:a16="http://schemas.microsoft.com/office/drawing/2014/main" id="{6E0E76D6-D463-28E6-D733-41AC14F4C0CD}"/>
                </a:ext>
              </a:extLst>
            </p:cNvPr>
            <p:cNvSpPr/>
            <p:nvPr/>
          </p:nvSpPr>
          <p:spPr>
            <a:xfrm>
              <a:off x="-3894899" y="-4809225"/>
              <a:ext cx="1916062"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222" name="Freeform: Shape 2221">
              <a:extLst>
                <a:ext uri="{FF2B5EF4-FFF2-40B4-BE49-F238E27FC236}">
                  <a16:creationId xmlns:a16="http://schemas.microsoft.com/office/drawing/2014/main" id="{AB35FE14-2C3B-6F57-26B0-FE90BEBCA09A}"/>
                </a:ext>
              </a:extLst>
            </p:cNvPr>
            <p:cNvSpPr/>
            <p:nvPr/>
          </p:nvSpPr>
          <p:spPr>
            <a:xfrm>
              <a:off x="-4234487" y="-5104807"/>
              <a:ext cx="635860" cy="786844"/>
            </a:xfrm>
            <a:custGeom>
              <a:avLst/>
              <a:gdLst>
                <a:gd name="connsiteX0" fmla="*/ 521 w 478598"/>
                <a:gd name="connsiteY0" fmla="*/ 223517 h 592241"/>
                <a:gd name="connsiteX1" fmla="*/ 165685 w 478598"/>
                <a:gd name="connsiteY1" fmla="*/ 466976 h 592241"/>
                <a:gd name="connsiteX2" fmla="*/ 223406 w 478598"/>
                <a:gd name="connsiteY2" fmla="*/ 582324 h 592241"/>
                <a:gd name="connsiteX3" fmla="*/ 247114 w 478598"/>
                <a:gd name="connsiteY3" fmla="*/ 590430 h 592241"/>
                <a:gd name="connsiteX4" fmla="*/ 255220 w 478598"/>
                <a:gd name="connsiteY4" fmla="*/ 582324 h 592241"/>
                <a:gd name="connsiteX5" fmla="*/ 312941 w 478598"/>
                <a:gd name="connsiteY5" fmla="*/ 466976 h 592241"/>
                <a:gd name="connsiteX6" fmla="*/ 466913 w 478598"/>
                <a:gd name="connsiteY6" fmla="*/ 165662 h 592241"/>
                <a:gd name="connsiteX7" fmla="*/ 165589 w 478598"/>
                <a:gd name="connsiteY7" fmla="*/ 11691 h 592241"/>
                <a:gd name="connsiteX8" fmla="*/ 521 w 478598"/>
                <a:gd name="connsiteY8" fmla="*/ 223517 h 5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41">
                  <a:moveTo>
                    <a:pt x="521" y="223517"/>
                  </a:moveTo>
                  <a:cubicBezTo>
                    <a:pt x="-6680" y="332921"/>
                    <a:pt x="61367" y="433229"/>
                    <a:pt x="165685" y="466976"/>
                  </a:cubicBezTo>
                  <a:lnTo>
                    <a:pt x="223406" y="582324"/>
                  </a:lnTo>
                  <a:cubicBezTo>
                    <a:pt x="227711" y="591106"/>
                    <a:pt x="238332" y="594735"/>
                    <a:pt x="247114" y="590430"/>
                  </a:cubicBezTo>
                  <a:cubicBezTo>
                    <a:pt x="250638" y="588706"/>
                    <a:pt x="253486" y="585848"/>
                    <a:pt x="255220" y="582324"/>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rgbClr val="FF6699"/>
            </a:solidFill>
            <a:ln w="9525" cap="flat">
              <a:noFill/>
              <a:prstDash val="solid"/>
              <a:miter/>
            </a:ln>
          </p:spPr>
          <p:txBody>
            <a:bodyPr rtlCol="0" anchor="ctr"/>
            <a:lstStyle/>
            <a:p>
              <a:endParaRPr lang="en-US"/>
            </a:p>
          </p:txBody>
        </p:sp>
        <p:sp>
          <p:nvSpPr>
            <p:cNvPr id="2223" name="Freeform: Shape 2222">
              <a:extLst>
                <a:ext uri="{FF2B5EF4-FFF2-40B4-BE49-F238E27FC236}">
                  <a16:creationId xmlns:a16="http://schemas.microsoft.com/office/drawing/2014/main" id="{5091A552-803E-DFA7-73D6-E07D16A011FB}"/>
                </a:ext>
              </a:extLst>
            </p:cNvPr>
            <p:cNvSpPr/>
            <p:nvPr/>
          </p:nvSpPr>
          <p:spPr>
            <a:xfrm>
              <a:off x="-4145381" y="-5015680"/>
              <a:ext cx="423935" cy="423935"/>
            </a:xfrm>
            <a:custGeom>
              <a:avLst/>
              <a:gdLst>
                <a:gd name="connsiteX0" fmla="*/ 319088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8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8" y="159544"/>
                  </a:moveTo>
                  <a:cubicBezTo>
                    <a:pt x="319088" y="247657"/>
                    <a:pt x="247657" y="319088"/>
                    <a:pt x="159544" y="319088"/>
                  </a:cubicBezTo>
                  <a:cubicBezTo>
                    <a:pt x="71430" y="319088"/>
                    <a:pt x="0" y="247657"/>
                    <a:pt x="0" y="159544"/>
                  </a:cubicBezTo>
                  <a:cubicBezTo>
                    <a:pt x="0" y="71430"/>
                    <a:pt x="71430" y="0"/>
                    <a:pt x="159544" y="0"/>
                  </a:cubicBezTo>
                  <a:cubicBezTo>
                    <a:pt x="247657" y="0"/>
                    <a:pt x="319088" y="71430"/>
                    <a:pt x="319088"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229" name="TextBox 2228">
              <a:extLst>
                <a:ext uri="{FF2B5EF4-FFF2-40B4-BE49-F238E27FC236}">
                  <a16:creationId xmlns:a16="http://schemas.microsoft.com/office/drawing/2014/main" id="{A0861AEC-545A-7C9A-A5E1-77F19C19FBD7}"/>
                </a:ext>
              </a:extLst>
            </p:cNvPr>
            <p:cNvSpPr txBox="1"/>
            <p:nvPr/>
          </p:nvSpPr>
          <p:spPr>
            <a:xfrm>
              <a:off x="-3662349" y="-4631803"/>
              <a:ext cx="1520450" cy="307777"/>
            </a:xfrm>
            <a:prstGeom prst="rect">
              <a:avLst/>
            </a:prstGeom>
            <a:noFill/>
          </p:spPr>
          <p:txBody>
            <a:bodyPr wrap="square" lIns="0" tIns="0" rIns="0" bIns="0" rtlCol="0">
              <a:spAutoFit/>
            </a:bodyPr>
            <a:lstStyle/>
            <a:p>
              <a:pPr lvl="0" algn="ctr"/>
              <a:r>
                <a:rPr lang="en-US" sz="2000" b="1">
                  <a:latin typeface="Georgia" panose="02040502050405020303" pitchFamily="18" charset="0"/>
                </a:rPr>
                <a:t>Breathing</a:t>
              </a:r>
              <a:endParaRPr lang="en-US" sz="1600" b="1">
                <a:latin typeface="Georgia" panose="02040502050405020303" pitchFamily="18" charset="0"/>
              </a:endParaRPr>
            </a:p>
          </p:txBody>
        </p:sp>
        <p:sp>
          <p:nvSpPr>
            <p:cNvPr id="2265" name="Freeform: Shape 2264">
              <a:extLst>
                <a:ext uri="{FF2B5EF4-FFF2-40B4-BE49-F238E27FC236}">
                  <a16:creationId xmlns:a16="http://schemas.microsoft.com/office/drawing/2014/main" id="{F35BAC18-A70B-270B-040C-37DD1FDAF251}"/>
                </a:ext>
              </a:extLst>
            </p:cNvPr>
            <p:cNvSpPr/>
            <p:nvPr/>
          </p:nvSpPr>
          <p:spPr>
            <a:xfrm rot="19271185">
              <a:off x="-6745001" y="-4112165"/>
              <a:ext cx="1267505" cy="600039"/>
            </a:xfrm>
            <a:custGeom>
              <a:avLst/>
              <a:gdLst>
                <a:gd name="connsiteX0" fmla="*/ 66676 w 954024"/>
                <a:gd name="connsiteY0" fmla="*/ 57 h 451637"/>
                <a:gd name="connsiteX1" fmla="*/ 58 w 954024"/>
                <a:gd name="connsiteY1" fmla="*/ 61341 h 451637"/>
                <a:gd name="connsiteX2" fmla="*/ 1 w 954024"/>
                <a:gd name="connsiteY2" fmla="*/ 63970 h 451637"/>
                <a:gd name="connsiteX3" fmla="*/ 1 w 954024"/>
                <a:gd name="connsiteY3" fmla="*/ 63970 h 451637"/>
                <a:gd name="connsiteX4" fmla="*/ 60294 w 954024"/>
                <a:gd name="connsiteY4" fmla="*/ 127787 h 451637"/>
                <a:gd name="connsiteX5" fmla="*/ 855536 w 954024"/>
                <a:gd name="connsiteY5" fmla="*/ 451637 h 451637"/>
                <a:gd name="connsiteX6" fmla="*/ 954025 w 954024"/>
                <a:gd name="connsiteY6" fmla="*/ 368293 h 451637"/>
                <a:gd name="connsiteX7" fmla="*/ 66676 w 954024"/>
                <a:gd name="connsiteY7" fmla="*/ 57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24" h="451637">
                  <a:moveTo>
                    <a:pt x="66676" y="57"/>
                  </a:moveTo>
                  <a:cubicBezTo>
                    <a:pt x="31357" y="-1419"/>
                    <a:pt x="1525" y="26022"/>
                    <a:pt x="58" y="61341"/>
                  </a:cubicBezTo>
                  <a:cubicBezTo>
                    <a:pt x="20" y="62217"/>
                    <a:pt x="1" y="63093"/>
                    <a:pt x="1" y="63970"/>
                  </a:cubicBezTo>
                  <a:lnTo>
                    <a:pt x="1" y="63970"/>
                  </a:lnTo>
                  <a:cubicBezTo>
                    <a:pt x="-152" y="97926"/>
                    <a:pt x="26385" y="126006"/>
                    <a:pt x="60294" y="127787"/>
                  </a:cubicBezTo>
                  <a:cubicBezTo>
                    <a:pt x="354731" y="141084"/>
                    <a:pt x="635585" y="255460"/>
                    <a:pt x="855536" y="451637"/>
                  </a:cubicBezTo>
                  <a:lnTo>
                    <a:pt x="954025" y="368293"/>
                  </a:lnTo>
                  <a:cubicBezTo>
                    <a:pt x="710480" y="145437"/>
                    <a:pt x="396450" y="15116"/>
                    <a:pt x="66676" y="57"/>
                  </a:cubicBezTo>
                  <a:close/>
                </a:path>
              </a:pathLst>
            </a:custGeom>
            <a:solidFill>
              <a:srgbClr val="FF6699"/>
            </a:solidFill>
            <a:ln w="9525" cap="flat">
              <a:noFill/>
              <a:prstDash val="solid"/>
              <a:miter/>
            </a:ln>
          </p:spPr>
          <p:txBody>
            <a:bodyPr rtlCol="0" anchor="ctr"/>
            <a:lstStyle/>
            <a:p>
              <a:endParaRPr lang="en-US"/>
            </a:p>
          </p:txBody>
        </p:sp>
        <p:sp>
          <p:nvSpPr>
            <p:cNvPr id="2266" name="Freeform: Shape 2265">
              <a:extLst>
                <a:ext uri="{FF2B5EF4-FFF2-40B4-BE49-F238E27FC236}">
                  <a16:creationId xmlns:a16="http://schemas.microsoft.com/office/drawing/2014/main" id="{AD96451A-0293-264F-F912-3344A17E8CDC}"/>
                </a:ext>
              </a:extLst>
            </p:cNvPr>
            <p:cNvSpPr/>
            <p:nvPr/>
          </p:nvSpPr>
          <p:spPr>
            <a:xfrm rot="19271185">
              <a:off x="-6306982" y="-4121975"/>
              <a:ext cx="379643" cy="379644"/>
            </a:xfrm>
            <a:custGeom>
              <a:avLst/>
              <a:gdLst>
                <a:gd name="connsiteX0" fmla="*/ 285750 w 285749"/>
                <a:gd name="connsiteY0" fmla="*/ 142875 h 285750"/>
                <a:gd name="connsiteX1" fmla="*/ 142875 w 285749"/>
                <a:gd name="connsiteY1" fmla="*/ 285750 h 285750"/>
                <a:gd name="connsiteX2" fmla="*/ 0 w 285749"/>
                <a:gd name="connsiteY2" fmla="*/ 142875 h 285750"/>
                <a:gd name="connsiteX3" fmla="*/ 142875 w 285749"/>
                <a:gd name="connsiteY3" fmla="*/ 0 h 285750"/>
                <a:gd name="connsiteX4" fmla="*/ 285750 w 285749"/>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9"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rgbClr val="FFFFFF"/>
            </a:solidFill>
            <a:ln w="7429" cap="flat">
              <a:solidFill>
                <a:srgbClr val="FFFFFF"/>
              </a:solidFill>
              <a:prstDash val="solid"/>
              <a:miter/>
            </a:ln>
          </p:spPr>
          <p:txBody>
            <a:bodyPr rtlCol="0" anchor="ctr"/>
            <a:lstStyle/>
            <a:p>
              <a:endParaRPr lang="en-US"/>
            </a:p>
          </p:txBody>
        </p:sp>
        <p:sp>
          <p:nvSpPr>
            <p:cNvPr id="2267" name="Freeform: Shape 2266">
              <a:extLst>
                <a:ext uri="{FF2B5EF4-FFF2-40B4-BE49-F238E27FC236}">
                  <a16:creationId xmlns:a16="http://schemas.microsoft.com/office/drawing/2014/main" id="{1C43A335-DDB4-4E43-C3CE-40EA9B372217}"/>
                </a:ext>
              </a:extLst>
            </p:cNvPr>
            <p:cNvSpPr/>
            <p:nvPr/>
          </p:nvSpPr>
          <p:spPr>
            <a:xfrm rot="19271185">
              <a:off x="-6253577" y="-4068572"/>
              <a:ext cx="272837" cy="272836"/>
            </a:xfrm>
            <a:custGeom>
              <a:avLst/>
              <a:gdLst>
                <a:gd name="connsiteX0" fmla="*/ 205359 w 205359"/>
                <a:gd name="connsiteY0" fmla="*/ 102680 h 205358"/>
                <a:gd name="connsiteX1" fmla="*/ 102680 w 205359"/>
                <a:gd name="connsiteY1" fmla="*/ 205359 h 205358"/>
                <a:gd name="connsiteX2" fmla="*/ 0 w 205359"/>
                <a:gd name="connsiteY2" fmla="*/ 102680 h 205358"/>
                <a:gd name="connsiteX3" fmla="*/ 102680 w 205359"/>
                <a:gd name="connsiteY3" fmla="*/ 0 h 205358"/>
                <a:gd name="connsiteX4" fmla="*/ 205359 w 205359"/>
                <a:gd name="connsiteY4" fmla="*/ 102680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05358">
                  <a:moveTo>
                    <a:pt x="205359" y="102680"/>
                  </a:moveTo>
                  <a:cubicBezTo>
                    <a:pt x="205359" y="159388"/>
                    <a:pt x="159388" y="205359"/>
                    <a:pt x="102680" y="205359"/>
                  </a:cubicBezTo>
                  <a:cubicBezTo>
                    <a:pt x="45971" y="205359"/>
                    <a:pt x="0" y="159388"/>
                    <a:pt x="0" y="102680"/>
                  </a:cubicBezTo>
                  <a:cubicBezTo>
                    <a:pt x="0" y="45971"/>
                    <a:pt x="45971" y="0"/>
                    <a:pt x="102680" y="0"/>
                  </a:cubicBezTo>
                  <a:cubicBezTo>
                    <a:pt x="159388" y="0"/>
                    <a:pt x="205359" y="45971"/>
                    <a:pt x="205359" y="102680"/>
                  </a:cubicBezTo>
                  <a:close/>
                </a:path>
              </a:pathLst>
            </a:custGeom>
            <a:solidFill>
              <a:srgbClr val="FF6699"/>
            </a:solidFill>
            <a:ln w="9525" cap="flat">
              <a:noFill/>
              <a:prstDash val="solid"/>
              <a:miter/>
            </a:ln>
          </p:spPr>
          <p:txBody>
            <a:bodyPr rtlCol="0" anchor="ctr"/>
            <a:lstStyle/>
            <a:p>
              <a:endParaRPr lang="en-US"/>
            </a:p>
          </p:txBody>
        </p:sp>
        <p:pic>
          <p:nvPicPr>
            <p:cNvPr id="2290" name="Picture 2289" descr="A pink and blue lungs and a heart&#10;&#10;AI-generated content may be incorrect.">
              <a:extLst>
                <a:ext uri="{FF2B5EF4-FFF2-40B4-BE49-F238E27FC236}">
                  <a16:creationId xmlns:a16="http://schemas.microsoft.com/office/drawing/2014/main" id="{AA33DEE1-5460-E337-6429-657B0362C27A}"/>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203" t="29984" r="15905" b="-1711"/>
            <a:stretch>
              <a:fillRect/>
            </a:stretch>
          </p:blipFill>
          <p:spPr>
            <a:xfrm>
              <a:off x="-4149332" y="-4950178"/>
              <a:ext cx="434340" cy="369570"/>
            </a:xfrm>
            <a:prstGeom prst="ellipse">
              <a:avLst/>
            </a:prstGeom>
          </p:spPr>
        </p:pic>
      </p:grpSp>
      <p:grpSp>
        <p:nvGrpSpPr>
          <p:cNvPr id="2439" name="Group 2438">
            <a:extLst>
              <a:ext uri="{FF2B5EF4-FFF2-40B4-BE49-F238E27FC236}">
                <a16:creationId xmlns:a16="http://schemas.microsoft.com/office/drawing/2014/main" id="{83519940-FB64-858B-57A9-D8003ACF3A16}"/>
              </a:ext>
            </a:extLst>
          </p:cNvPr>
          <p:cNvGrpSpPr/>
          <p:nvPr/>
        </p:nvGrpSpPr>
        <p:grpSpPr>
          <a:xfrm>
            <a:off x="1559350" y="1726615"/>
            <a:ext cx="6125899" cy="1162896"/>
            <a:chOff x="-6464610" y="2861444"/>
            <a:chExt cx="6125899" cy="1162896"/>
          </a:xfrm>
        </p:grpSpPr>
        <p:grpSp>
          <p:nvGrpSpPr>
            <p:cNvPr id="2437" name="Group 2436">
              <a:extLst>
                <a:ext uri="{FF2B5EF4-FFF2-40B4-BE49-F238E27FC236}">
                  <a16:creationId xmlns:a16="http://schemas.microsoft.com/office/drawing/2014/main" id="{5C44CD21-36AD-6640-C46C-15E152914F81}"/>
                </a:ext>
              </a:extLst>
            </p:cNvPr>
            <p:cNvGrpSpPr/>
            <p:nvPr/>
          </p:nvGrpSpPr>
          <p:grpSpPr>
            <a:xfrm>
              <a:off x="-6464610" y="2861444"/>
              <a:ext cx="6125899" cy="1162896"/>
              <a:chOff x="-5611713" y="-4063630"/>
              <a:chExt cx="6125899" cy="1162896"/>
            </a:xfrm>
          </p:grpSpPr>
          <p:sp>
            <p:nvSpPr>
              <p:cNvPr id="2158" name="Freeform: Shape 2157">
                <a:extLst>
                  <a:ext uri="{FF2B5EF4-FFF2-40B4-BE49-F238E27FC236}">
                    <a16:creationId xmlns:a16="http://schemas.microsoft.com/office/drawing/2014/main" id="{D9DE145A-5F65-2821-AD34-D1018D4726D2}"/>
                  </a:ext>
                </a:extLst>
              </p:cNvPr>
              <p:cNvSpPr/>
              <p:nvPr/>
            </p:nvSpPr>
            <p:spPr>
              <a:xfrm rot="920217">
                <a:off x="-4670531" y="-3803747"/>
                <a:ext cx="2378672" cy="242806"/>
              </a:xfrm>
              <a:custGeom>
                <a:avLst/>
                <a:gdLst>
                  <a:gd name="connsiteX0" fmla="*/ 0 w 1038225"/>
                  <a:gd name="connsiteY0" fmla="*/ 257175 h 257175"/>
                  <a:gd name="connsiteX1" fmla="*/ 781050 w 1038225"/>
                  <a:gd name="connsiteY1" fmla="*/ 257175 h 257175"/>
                  <a:gd name="connsiteX2" fmla="*/ 1038225 w 1038225"/>
                  <a:gd name="connsiteY2" fmla="*/ 0 h 257175"/>
                </a:gdLst>
                <a:ahLst/>
                <a:cxnLst>
                  <a:cxn ang="0">
                    <a:pos x="connsiteX0" y="connsiteY0"/>
                  </a:cxn>
                  <a:cxn ang="0">
                    <a:pos x="connsiteX1" y="connsiteY1"/>
                  </a:cxn>
                  <a:cxn ang="0">
                    <a:pos x="connsiteX2" y="connsiteY2"/>
                  </a:cxn>
                </a:cxnLst>
                <a:rect l="l" t="t" r="r" b="b"/>
                <a:pathLst>
                  <a:path w="1038225" h="257175">
                    <a:moveTo>
                      <a:pt x="0" y="257175"/>
                    </a:moveTo>
                    <a:lnTo>
                      <a:pt x="781050" y="257175"/>
                    </a:lnTo>
                    <a:lnTo>
                      <a:pt x="1038225" y="0"/>
                    </a:lnTo>
                  </a:path>
                </a:pathLst>
              </a:custGeom>
              <a:noFill/>
              <a:ln w="26765" cap="rnd">
                <a:solidFill>
                  <a:schemeClr val="tx1">
                    <a:lumMod val="85000"/>
                    <a:lumOff val="15000"/>
                  </a:schemeClr>
                </a:solidFill>
                <a:prstDash val="sysDot"/>
                <a:round/>
              </a:ln>
            </p:spPr>
            <p:txBody>
              <a:bodyPr rtlCol="0" anchor="ctr"/>
              <a:lstStyle/>
              <a:p>
                <a:endParaRPr lang="en-US"/>
              </a:p>
            </p:txBody>
          </p:sp>
          <p:sp>
            <p:nvSpPr>
              <p:cNvPr id="2194" name="Freeform: Shape 2193">
                <a:extLst>
                  <a:ext uri="{FF2B5EF4-FFF2-40B4-BE49-F238E27FC236}">
                    <a16:creationId xmlns:a16="http://schemas.microsoft.com/office/drawing/2014/main" id="{904EB051-6995-FE13-F63A-8E9A4FB55DD2}"/>
                  </a:ext>
                </a:extLst>
              </p:cNvPr>
              <p:cNvSpPr/>
              <p:nvPr/>
            </p:nvSpPr>
            <p:spPr>
              <a:xfrm rot="21375559">
                <a:off x="-5038978" y="-3772620"/>
                <a:ext cx="111929" cy="275639"/>
              </a:xfrm>
              <a:custGeom>
                <a:avLst/>
                <a:gdLst>
                  <a:gd name="connsiteX0" fmla="*/ 122396 w 122396"/>
                  <a:gd name="connsiteY0" fmla="*/ 0 h 345757"/>
                  <a:gd name="connsiteX1" fmla="*/ 0 w 122396"/>
                  <a:gd name="connsiteY1" fmla="*/ 345757 h 345757"/>
                </a:gdLst>
                <a:ahLst/>
                <a:cxnLst>
                  <a:cxn ang="0">
                    <a:pos x="connsiteX0" y="connsiteY0"/>
                  </a:cxn>
                  <a:cxn ang="0">
                    <a:pos x="connsiteX1" y="connsiteY1"/>
                  </a:cxn>
                </a:cxnLst>
                <a:rect l="l" t="t" r="r" b="b"/>
                <a:pathLst>
                  <a:path w="122396" h="345757">
                    <a:moveTo>
                      <a:pt x="122396" y="0"/>
                    </a:moveTo>
                    <a:lnTo>
                      <a:pt x="0" y="345757"/>
                    </a:lnTo>
                  </a:path>
                </a:pathLst>
              </a:custGeom>
              <a:solidFill>
                <a:schemeClr val="accent5"/>
              </a:solidFill>
              <a:ln w="85725" cap="rnd">
                <a:solidFill>
                  <a:schemeClr val="accent3">
                    <a:lumMod val="60000"/>
                    <a:lumOff val="40000"/>
                  </a:schemeClr>
                </a:solidFill>
                <a:prstDash val="solid"/>
                <a:round/>
              </a:ln>
            </p:spPr>
            <p:txBody>
              <a:bodyPr rtlCol="0" anchor="ctr"/>
              <a:lstStyle/>
              <a:p>
                <a:endParaRPr lang="en-US"/>
              </a:p>
            </p:txBody>
          </p:sp>
          <p:sp>
            <p:nvSpPr>
              <p:cNvPr id="2201" name="Freeform: Shape 2200">
                <a:extLst>
                  <a:ext uri="{FF2B5EF4-FFF2-40B4-BE49-F238E27FC236}">
                    <a16:creationId xmlns:a16="http://schemas.microsoft.com/office/drawing/2014/main" id="{05CA8803-4C89-0DB5-AFF1-2333B72A5BC1}"/>
                  </a:ext>
                </a:extLst>
              </p:cNvPr>
              <p:cNvSpPr/>
              <p:nvPr/>
            </p:nvSpPr>
            <p:spPr>
              <a:xfrm>
                <a:off x="-5611713" y="-4063630"/>
                <a:ext cx="1267505" cy="600039"/>
              </a:xfrm>
              <a:custGeom>
                <a:avLst/>
                <a:gdLst>
                  <a:gd name="connsiteX0" fmla="*/ 66676 w 954024"/>
                  <a:gd name="connsiteY0" fmla="*/ 57 h 451637"/>
                  <a:gd name="connsiteX1" fmla="*/ 58 w 954024"/>
                  <a:gd name="connsiteY1" fmla="*/ 61341 h 451637"/>
                  <a:gd name="connsiteX2" fmla="*/ 1 w 954024"/>
                  <a:gd name="connsiteY2" fmla="*/ 63970 h 451637"/>
                  <a:gd name="connsiteX3" fmla="*/ 1 w 954024"/>
                  <a:gd name="connsiteY3" fmla="*/ 63970 h 451637"/>
                  <a:gd name="connsiteX4" fmla="*/ 60294 w 954024"/>
                  <a:gd name="connsiteY4" fmla="*/ 127787 h 451637"/>
                  <a:gd name="connsiteX5" fmla="*/ 855536 w 954024"/>
                  <a:gd name="connsiteY5" fmla="*/ 451637 h 451637"/>
                  <a:gd name="connsiteX6" fmla="*/ 954025 w 954024"/>
                  <a:gd name="connsiteY6" fmla="*/ 368293 h 451637"/>
                  <a:gd name="connsiteX7" fmla="*/ 66676 w 954024"/>
                  <a:gd name="connsiteY7" fmla="*/ 57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24" h="451637">
                    <a:moveTo>
                      <a:pt x="66676" y="57"/>
                    </a:moveTo>
                    <a:cubicBezTo>
                      <a:pt x="31357" y="-1419"/>
                      <a:pt x="1525" y="26022"/>
                      <a:pt x="58" y="61341"/>
                    </a:cubicBezTo>
                    <a:cubicBezTo>
                      <a:pt x="20" y="62217"/>
                      <a:pt x="1" y="63093"/>
                      <a:pt x="1" y="63970"/>
                    </a:cubicBezTo>
                    <a:lnTo>
                      <a:pt x="1" y="63970"/>
                    </a:lnTo>
                    <a:cubicBezTo>
                      <a:pt x="-152" y="97926"/>
                      <a:pt x="26385" y="126006"/>
                      <a:pt x="60294" y="127787"/>
                    </a:cubicBezTo>
                    <a:cubicBezTo>
                      <a:pt x="354731" y="141084"/>
                      <a:pt x="635585" y="255460"/>
                      <a:pt x="855536" y="451637"/>
                    </a:cubicBezTo>
                    <a:lnTo>
                      <a:pt x="954025" y="368293"/>
                    </a:lnTo>
                    <a:cubicBezTo>
                      <a:pt x="710480" y="145437"/>
                      <a:pt x="396450" y="15116"/>
                      <a:pt x="66676" y="57"/>
                    </a:cubicBezTo>
                    <a:close/>
                  </a:path>
                </a:pathLst>
              </a:custGeom>
              <a:solidFill>
                <a:schemeClr val="accent3">
                  <a:lumMod val="60000"/>
                  <a:lumOff val="40000"/>
                </a:schemeClr>
              </a:solidFill>
              <a:ln w="9525" cap="flat">
                <a:solidFill>
                  <a:schemeClr val="accent3">
                    <a:lumMod val="60000"/>
                    <a:lumOff val="40000"/>
                  </a:schemeClr>
                </a:solidFill>
                <a:prstDash val="solid"/>
                <a:miter/>
              </a:ln>
            </p:spPr>
            <p:txBody>
              <a:bodyPr rtlCol="0" anchor="ctr"/>
              <a:lstStyle/>
              <a:p>
                <a:endParaRPr lang="en-US"/>
              </a:p>
            </p:txBody>
          </p:sp>
          <p:sp>
            <p:nvSpPr>
              <p:cNvPr id="2211" name="Freeform: Shape 2210">
                <a:extLst>
                  <a:ext uri="{FF2B5EF4-FFF2-40B4-BE49-F238E27FC236}">
                    <a16:creationId xmlns:a16="http://schemas.microsoft.com/office/drawing/2014/main" id="{A0475348-3CF4-8527-F032-4044DDE4708A}"/>
                  </a:ext>
                </a:extLst>
              </p:cNvPr>
              <p:cNvSpPr/>
              <p:nvPr/>
            </p:nvSpPr>
            <p:spPr>
              <a:xfrm>
                <a:off x="-5097169" y="-4050647"/>
                <a:ext cx="379643" cy="379644"/>
              </a:xfrm>
              <a:custGeom>
                <a:avLst/>
                <a:gdLst>
                  <a:gd name="connsiteX0" fmla="*/ 285750 w 285749"/>
                  <a:gd name="connsiteY0" fmla="*/ 142875 h 285750"/>
                  <a:gd name="connsiteX1" fmla="*/ 142875 w 285749"/>
                  <a:gd name="connsiteY1" fmla="*/ 285750 h 285750"/>
                  <a:gd name="connsiteX2" fmla="*/ 0 w 285749"/>
                  <a:gd name="connsiteY2" fmla="*/ 142875 h 285750"/>
                  <a:gd name="connsiteX3" fmla="*/ 142875 w 285749"/>
                  <a:gd name="connsiteY3" fmla="*/ 0 h 285750"/>
                  <a:gd name="connsiteX4" fmla="*/ 285750 w 285749"/>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9"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rgbClr val="FFFFFF"/>
              </a:solidFill>
              <a:ln w="7429" cap="flat">
                <a:solidFill>
                  <a:srgbClr val="FFFFFF"/>
                </a:solidFill>
                <a:prstDash val="solid"/>
                <a:miter/>
              </a:ln>
            </p:spPr>
            <p:txBody>
              <a:bodyPr rtlCol="0" anchor="ctr"/>
              <a:lstStyle/>
              <a:p>
                <a:endParaRPr lang="en-US"/>
              </a:p>
            </p:txBody>
          </p:sp>
          <p:sp>
            <p:nvSpPr>
              <p:cNvPr id="2212" name="Freeform: Shape 2211">
                <a:extLst>
                  <a:ext uri="{FF2B5EF4-FFF2-40B4-BE49-F238E27FC236}">
                    <a16:creationId xmlns:a16="http://schemas.microsoft.com/office/drawing/2014/main" id="{9EF37B7A-586D-403A-8D20-E43B514884EE}"/>
                  </a:ext>
                </a:extLst>
              </p:cNvPr>
              <p:cNvSpPr/>
              <p:nvPr/>
            </p:nvSpPr>
            <p:spPr>
              <a:xfrm>
                <a:off x="-5043764" y="-3997243"/>
                <a:ext cx="272837" cy="272836"/>
              </a:xfrm>
              <a:custGeom>
                <a:avLst/>
                <a:gdLst>
                  <a:gd name="connsiteX0" fmla="*/ 205359 w 205359"/>
                  <a:gd name="connsiteY0" fmla="*/ 102680 h 205358"/>
                  <a:gd name="connsiteX1" fmla="*/ 102680 w 205359"/>
                  <a:gd name="connsiteY1" fmla="*/ 205359 h 205358"/>
                  <a:gd name="connsiteX2" fmla="*/ 0 w 205359"/>
                  <a:gd name="connsiteY2" fmla="*/ 102680 h 205358"/>
                  <a:gd name="connsiteX3" fmla="*/ 102680 w 205359"/>
                  <a:gd name="connsiteY3" fmla="*/ 0 h 205358"/>
                  <a:gd name="connsiteX4" fmla="*/ 205359 w 205359"/>
                  <a:gd name="connsiteY4" fmla="*/ 102680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05358">
                    <a:moveTo>
                      <a:pt x="205359" y="102680"/>
                    </a:moveTo>
                    <a:cubicBezTo>
                      <a:pt x="205359" y="159388"/>
                      <a:pt x="159388" y="205359"/>
                      <a:pt x="102680" y="205359"/>
                    </a:cubicBezTo>
                    <a:cubicBezTo>
                      <a:pt x="45971" y="205359"/>
                      <a:pt x="0" y="159388"/>
                      <a:pt x="0" y="102680"/>
                    </a:cubicBezTo>
                    <a:cubicBezTo>
                      <a:pt x="0" y="45971"/>
                      <a:pt x="45971" y="0"/>
                      <a:pt x="102680" y="0"/>
                    </a:cubicBezTo>
                    <a:cubicBezTo>
                      <a:pt x="159388" y="0"/>
                      <a:pt x="205359" y="45971"/>
                      <a:pt x="205359" y="102680"/>
                    </a:cubicBezTo>
                    <a:close/>
                  </a:path>
                </a:pathLst>
              </a:custGeom>
              <a:solidFill>
                <a:schemeClr val="accent3">
                  <a:lumMod val="60000"/>
                  <a:lumOff val="40000"/>
                </a:schemeClr>
              </a:solidFill>
              <a:ln w="9525" cap="flat">
                <a:solidFill>
                  <a:schemeClr val="accent3">
                    <a:lumMod val="60000"/>
                    <a:lumOff val="40000"/>
                  </a:schemeClr>
                </a:solidFill>
                <a:prstDash val="solid"/>
                <a:miter/>
              </a:ln>
            </p:spPr>
            <p:txBody>
              <a:bodyPr rtlCol="0" anchor="ctr"/>
              <a:lstStyle/>
              <a:p>
                <a:endParaRPr lang="en-US"/>
              </a:p>
            </p:txBody>
          </p:sp>
          <p:grpSp>
            <p:nvGrpSpPr>
              <p:cNvPr id="2270" name="Group 2269">
                <a:extLst>
                  <a:ext uri="{FF2B5EF4-FFF2-40B4-BE49-F238E27FC236}">
                    <a16:creationId xmlns:a16="http://schemas.microsoft.com/office/drawing/2014/main" id="{ACCEA191-2D81-0DA6-5197-95F2B2DD9ED2}"/>
                  </a:ext>
                </a:extLst>
              </p:cNvPr>
              <p:cNvGrpSpPr/>
              <p:nvPr/>
            </p:nvGrpSpPr>
            <p:grpSpPr>
              <a:xfrm>
                <a:off x="-2360409" y="-4011526"/>
                <a:ext cx="2874595" cy="1110792"/>
                <a:chOff x="-17508679" y="-1111556"/>
                <a:chExt cx="2874595" cy="1110792"/>
              </a:xfrm>
            </p:grpSpPr>
            <p:sp>
              <p:nvSpPr>
                <p:cNvPr id="2161" name="Freeform: Shape 2160">
                  <a:extLst>
                    <a:ext uri="{FF2B5EF4-FFF2-40B4-BE49-F238E27FC236}">
                      <a16:creationId xmlns:a16="http://schemas.microsoft.com/office/drawing/2014/main" id="{225967DE-44A2-1FEF-CD51-3B1DABD2129E}"/>
                    </a:ext>
                  </a:extLst>
                </p:cNvPr>
                <p:cNvSpPr/>
                <p:nvPr/>
              </p:nvSpPr>
              <p:spPr>
                <a:xfrm>
                  <a:off x="-15375653" y="-1059589"/>
                  <a:ext cx="106047" cy="106047"/>
                </a:xfrm>
                <a:custGeom>
                  <a:avLst/>
                  <a:gdLst>
                    <a:gd name="connsiteX0" fmla="*/ 79820 w 79819"/>
                    <a:gd name="connsiteY0" fmla="*/ 39910 h 79819"/>
                    <a:gd name="connsiteX1" fmla="*/ 39910 w 79819"/>
                    <a:gd name="connsiteY1" fmla="*/ 79819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2" y="79819"/>
                        <a:pt x="39910" y="79819"/>
                      </a:cubicBezTo>
                      <a:cubicBezTo>
                        <a:pt x="17868" y="79819"/>
                        <a:pt x="0" y="61951"/>
                        <a:pt x="0" y="39910"/>
                      </a:cubicBezTo>
                      <a:cubicBezTo>
                        <a:pt x="0" y="17868"/>
                        <a:pt x="17868" y="0"/>
                        <a:pt x="39910" y="0"/>
                      </a:cubicBezTo>
                      <a:cubicBezTo>
                        <a:pt x="61952" y="0"/>
                        <a:pt x="79820" y="17868"/>
                        <a:pt x="79820" y="39910"/>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2" name="Freeform: Shape 2161">
                  <a:extLst>
                    <a:ext uri="{FF2B5EF4-FFF2-40B4-BE49-F238E27FC236}">
                      <a16:creationId xmlns:a16="http://schemas.microsoft.com/office/drawing/2014/main" id="{108F6140-D991-5E1E-2E18-E2504CA7C312}"/>
                    </a:ext>
                  </a:extLst>
                </p:cNvPr>
                <p:cNvSpPr/>
                <p:nvPr/>
              </p:nvSpPr>
              <p:spPr>
                <a:xfrm>
                  <a:off x="-14844025" y="-896976"/>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0" y="79820"/>
                        <a:pt x="39910" y="79820"/>
                      </a:cubicBezTo>
                      <a:cubicBezTo>
                        <a:pt x="17869" y="79820"/>
                        <a:pt x="0" y="61951"/>
                        <a:pt x="0" y="39910"/>
                      </a:cubicBezTo>
                      <a:cubicBezTo>
                        <a:pt x="0" y="17869"/>
                        <a:pt x="17869" y="0"/>
                        <a:pt x="39910" y="0"/>
                      </a:cubicBezTo>
                      <a:cubicBezTo>
                        <a:pt x="61931" y="48"/>
                        <a:pt x="79772" y="17888"/>
                        <a:pt x="79820" y="39910"/>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3" name="Freeform: Shape 2162">
                  <a:extLst>
                    <a:ext uri="{FF2B5EF4-FFF2-40B4-BE49-F238E27FC236}">
                      <a16:creationId xmlns:a16="http://schemas.microsoft.com/office/drawing/2014/main" id="{D3F53586-09D6-CF4E-73D7-7E4058E15AD5}"/>
                    </a:ext>
                  </a:extLst>
                </p:cNvPr>
                <p:cNvSpPr/>
                <p:nvPr/>
              </p:nvSpPr>
              <p:spPr>
                <a:xfrm>
                  <a:off x="-14691282" y="-777389"/>
                  <a:ext cx="57198" cy="57199"/>
                </a:xfrm>
                <a:custGeom>
                  <a:avLst/>
                  <a:gdLst>
                    <a:gd name="connsiteX0" fmla="*/ 43053 w 43052"/>
                    <a:gd name="connsiteY0" fmla="*/ 21527 h 43053"/>
                    <a:gd name="connsiteX1" fmla="*/ 21526 w 43052"/>
                    <a:gd name="connsiteY1" fmla="*/ 43053 h 43053"/>
                    <a:gd name="connsiteX2" fmla="*/ 0 w 43052"/>
                    <a:gd name="connsiteY2" fmla="*/ 21527 h 43053"/>
                    <a:gd name="connsiteX3" fmla="*/ 21526 w 43052"/>
                    <a:gd name="connsiteY3" fmla="*/ 0 h 43053"/>
                    <a:gd name="connsiteX4" fmla="*/ 43053 w 43052"/>
                    <a:gd name="connsiteY4" fmla="*/ 21527 h 4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3053">
                      <a:moveTo>
                        <a:pt x="43053" y="21527"/>
                      </a:moveTo>
                      <a:cubicBezTo>
                        <a:pt x="43053" y="33414"/>
                        <a:pt x="33414" y="43053"/>
                        <a:pt x="21526" y="43053"/>
                      </a:cubicBezTo>
                      <a:cubicBezTo>
                        <a:pt x="9639" y="43053"/>
                        <a:pt x="0" y="33414"/>
                        <a:pt x="0" y="21527"/>
                      </a:cubicBezTo>
                      <a:cubicBezTo>
                        <a:pt x="0" y="9639"/>
                        <a:pt x="9639" y="0"/>
                        <a:pt x="21526" y="0"/>
                      </a:cubicBezTo>
                      <a:cubicBezTo>
                        <a:pt x="33414" y="0"/>
                        <a:pt x="43053" y="9639"/>
                        <a:pt x="43053" y="21527"/>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4" name="Freeform: Shape 2163">
                  <a:extLst>
                    <a:ext uri="{FF2B5EF4-FFF2-40B4-BE49-F238E27FC236}">
                      <a16:creationId xmlns:a16="http://schemas.microsoft.com/office/drawing/2014/main" id="{261D7E43-5C14-D8E8-7BF1-8EB1EE9C8FF3}"/>
                    </a:ext>
                  </a:extLst>
                </p:cNvPr>
                <p:cNvSpPr/>
                <p:nvPr/>
              </p:nvSpPr>
              <p:spPr>
                <a:xfrm>
                  <a:off x="-15009550" y="-64416"/>
                  <a:ext cx="56439" cy="56439"/>
                </a:xfrm>
                <a:custGeom>
                  <a:avLst/>
                  <a:gdLst>
                    <a:gd name="connsiteX0" fmla="*/ 42482 w 42481"/>
                    <a:gd name="connsiteY0" fmla="*/ 21241 h 42481"/>
                    <a:gd name="connsiteX1" fmla="*/ 21241 w 42481"/>
                    <a:gd name="connsiteY1" fmla="*/ 42481 h 42481"/>
                    <a:gd name="connsiteX2" fmla="*/ 1 w 42481"/>
                    <a:gd name="connsiteY2" fmla="*/ 21241 h 42481"/>
                    <a:gd name="connsiteX3" fmla="*/ 21241 w 42481"/>
                    <a:gd name="connsiteY3" fmla="*/ 0 h 42481"/>
                    <a:gd name="connsiteX4" fmla="*/ 42482 w 42481"/>
                    <a:gd name="connsiteY4" fmla="*/ 21241 h 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42481">
                      <a:moveTo>
                        <a:pt x="42482" y="21241"/>
                      </a:moveTo>
                      <a:cubicBezTo>
                        <a:pt x="42482" y="32972"/>
                        <a:pt x="32972" y="42481"/>
                        <a:pt x="21241" y="42481"/>
                      </a:cubicBezTo>
                      <a:cubicBezTo>
                        <a:pt x="9510" y="42481"/>
                        <a:pt x="1" y="32972"/>
                        <a:pt x="1" y="21241"/>
                      </a:cubicBezTo>
                      <a:cubicBezTo>
                        <a:pt x="1" y="9510"/>
                        <a:pt x="9510" y="0"/>
                        <a:pt x="21241" y="0"/>
                      </a:cubicBezTo>
                      <a:cubicBezTo>
                        <a:pt x="32972" y="0"/>
                        <a:pt x="42482" y="9510"/>
                        <a:pt x="42482" y="21241"/>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5" name="Freeform: Shape 2164">
                  <a:extLst>
                    <a:ext uri="{FF2B5EF4-FFF2-40B4-BE49-F238E27FC236}">
                      <a16:creationId xmlns:a16="http://schemas.microsoft.com/office/drawing/2014/main" id="{A58C5E9C-DF00-F80F-8586-859C4A4F5AF8}"/>
                    </a:ext>
                  </a:extLst>
                </p:cNvPr>
                <p:cNvSpPr/>
                <p:nvPr/>
              </p:nvSpPr>
              <p:spPr>
                <a:xfrm>
                  <a:off x="-15204181" y="-106811"/>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1" y="79820"/>
                        <a:pt x="39910" y="79820"/>
                      </a:cubicBezTo>
                      <a:cubicBezTo>
                        <a:pt x="17868" y="79820"/>
                        <a:pt x="0" y="61951"/>
                        <a:pt x="0" y="39910"/>
                      </a:cubicBezTo>
                      <a:cubicBezTo>
                        <a:pt x="0" y="17868"/>
                        <a:pt x="17868" y="0"/>
                        <a:pt x="39910" y="0"/>
                      </a:cubicBezTo>
                      <a:cubicBezTo>
                        <a:pt x="61951" y="0"/>
                        <a:pt x="79820" y="17868"/>
                        <a:pt x="79820" y="39910"/>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6" name="Freeform: Shape 2165">
                  <a:extLst>
                    <a:ext uri="{FF2B5EF4-FFF2-40B4-BE49-F238E27FC236}">
                      <a16:creationId xmlns:a16="http://schemas.microsoft.com/office/drawing/2014/main" id="{E15F875D-9905-5E6C-2315-19A62207CC99}"/>
                    </a:ext>
                  </a:extLst>
                </p:cNvPr>
                <p:cNvSpPr/>
                <p:nvPr/>
              </p:nvSpPr>
              <p:spPr>
                <a:xfrm>
                  <a:off x="-15362620" y="-661090"/>
                  <a:ext cx="688872" cy="424018"/>
                </a:xfrm>
                <a:custGeom>
                  <a:avLst/>
                  <a:gdLst>
                    <a:gd name="connsiteX0" fmla="*/ 357950 w 518500"/>
                    <a:gd name="connsiteY0" fmla="*/ 0 h 319150"/>
                    <a:gd name="connsiteX1" fmla="*/ 236125 w 518500"/>
                    <a:gd name="connsiteY1" fmla="*/ 57912 h 319150"/>
                    <a:gd name="connsiteX2" fmla="*/ 143352 w 518500"/>
                    <a:gd name="connsiteY2" fmla="*/ 110014 h 319150"/>
                    <a:gd name="connsiteX3" fmla="*/ 0 w 518500"/>
                    <a:gd name="connsiteY3" fmla="*/ 131636 h 319150"/>
                    <a:gd name="connsiteX4" fmla="*/ 0 w 518500"/>
                    <a:gd name="connsiteY4" fmla="*/ 187452 h 319150"/>
                    <a:gd name="connsiteX5" fmla="*/ 137827 w 518500"/>
                    <a:gd name="connsiteY5" fmla="*/ 208312 h 319150"/>
                    <a:gd name="connsiteX6" fmla="*/ 238887 w 518500"/>
                    <a:gd name="connsiteY6" fmla="*/ 264509 h 319150"/>
                    <a:gd name="connsiteX7" fmla="*/ 463858 w 518500"/>
                    <a:gd name="connsiteY7" fmla="*/ 279864 h 319150"/>
                    <a:gd name="connsiteX8" fmla="*/ 518256 w 518500"/>
                    <a:gd name="connsiteY8" fmla="*/ 150876 h 319150"/>
                    <a:gd name="connsiteX9" fmla="*/ 357950 w 518500"/>
                    <a:gd name="connsiteY9" fmla="*/ 0 h 3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00" h="319150">
                      <a:moveTo>
                        <a:pt x="357950" y="0"/>
                      </a:moveTo>
                      <a:cubicBezTo>
                        <a:pt x="310772" y="333"/>
                        <a:pt x="266167" y="21536"/>
                        <a:pt x="236125" y="57912"/>
                      </a:cubicBezTo>
                      <a:cubicBezTo>
                        <a:pt x="212665" y="86106"/>
                        <a:pt x="179632" y="104661"/>
                        <a:pt x="143352" y="110014"/>
                      </a:cubicBezTo>
                      <a:lnTo>
                        <a:pt x="0" y="131636"/>
                      </a:lnTo>
                      <a:lnTo>
                        <a:pt x="0" y="187452"/>
                      </a:lnTo>
                      <a:lnTo>
                        <a:pt x="137827" y="208312"/>
                      </a:lnTo>
                      <a:cubicBezTo>
                        <a:pt x="177099" y="214493"/>
                        <a:pt x="212913" y="234410"/>
                        <a:pt x="238887" y="264509"/>
                      </a:cubicBezTo>
                      <a:cubicBezTo>
                        <a:pt x="296771" y="330870"/>
                        <a:pt x="397497" y="337747"/>
                        <a:pt x="463858" y="279864"/>
                      </a:cubicBezTo>
                      <a:cubicBezTo>
                        <a:pt x="500901" y="247555"/>
                        <a:pt x="520980" y="199958"/>
                        <a:pt x="518256" y="150876"/>
                      </a:cubicBezTo>
                      <a:cubicBezTo>
                        <a:pt x="513026" y="66151"/>
                        <a:pt x="442836" y="86"/>
                        <a:pt x="357950" y="0"/>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7" name="Freeform: Shape 2166">
                  <a:extLst>
                    <a:ext uri="{FF2B5EF4-FFF2-40B4-BE49-F238E27FC236}">
                      <a16:creationId xmlns:a16="http://schemas.microsoft.com/office/drawing/2014/main" id="{C397DE15-4F46-CD40-DBB1-17A25E3A92B5}"/>
                    </a:ext>
                  </a:extLst>
                </p:cNvPr>
                <p:cNvSpPr/>
                <p:nvPr/>
              </p:nvSpPr>
              <p:spPr>
                <a:xfrm>
                  <a:off x="-15071235" y="-633405"/>
                  <a:ext cx="361926" cy="361927"/>
                </a:xfrm>
                <a:custGeom>
                  <a:avLst/>
                  <a:gdLst>
                    <a:gd name="connsiteX0" fmla="*/ 272415 w 272414"/>
                    <a:gd name="connsiteY0" fmla="*/ 136207 h 272415"/>
                    <a:gd name="connsiteX1" fmla="*/ 136208 w 272414"/>
                    <a:gd name="connsiteY1" fmla="*/ 272415 h 272415"/>
                    <a:gd name="connsiteX2" fmla="*/ 0 w 272414"/>
                    <a:gd name="connsiteY2" fmla="*/ 136207 h 272415"/>
                    <a:gd name="connsiteX3" fmla="*/ 136208 w 272414"/>
                    <a:gd name="connsiteY3" fmla="*/ 0 h 272415"/>
                    <a:gd name="connsiteX4" fmla="*/ 272415 w 272414"/>
                    <a:gd name="connsiteY4" fmla="*/ 136207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7"/>
                      </a:moveTo>
                      <a:cubicBezTo>
                        <a:pt x="272415" y="211433"/>
                        <a:pt x="211433" y="272415"/>
                        <a:pt x="136208" y="272415"/>
                      </a:cubicBezTo>
                      <a:cubicBezTo>
                        <a:pt x="60983" y="272415"/>
                        <a:pt x="0" y="211433"/>
                        <a:pt x="0" y="136207"/>
                      </a:cubicBezTo>
                      <a:cubicBezTo>
                        <a:pt x="0" y="60982"/>
                        <a:pt x="60983" y="0"/>
                        <a:pt x="136208" y="0"/>
                      </a:cubicBezTo>
                      <a:cubicBezTo>
                        <a:pt x="211433" y="0"/>
                        <a:pt x="272415" y="60982"/>
                        <a:pt x="272415" y="136207"/>
                      </a:cubicBezTo>
                      <a:close/>
                    </a:path>
                  </a:pathLst>
                </a:custGeom>
                <a:solidFill>
                  <a:srgbClr val="FFFFFF"/>
                </a:solidFill>
                <a:ln w="3810" cap="flat">
                  <a:solidFill>
                    <a:srgbClr val="FFFFFF"/>
                  </a:solidFill>
                  <a:prstDash val="solid"/>
                  <a:miter/>
                </a:ln>
              </p:spPr>
              <p:txBody>
                <a:bodyPr rtlCol="0" anchor="ctr"/>
                <a:lstStyle/>
                <a:p>
                  <a:pPr algn="ctr"/>
                  <a:r>
                    <a:rPr lang="en-US">
                      <a:latin typeface="Georgia Pro Cond" panose="02040506050405020303" pitchFamily="18" charset="0"/>
                    </a:rPr>
                    <a:t>●</a:t>
                  </a:r>
                </a:p>
              </p:txBody>
            </p:sp>
            <p:sp>
              <p:nvSpPr>
                <p:cNvPr id="2168" name="Freeform: Shape 2167">
                  <a:extLst>
                    <a:ext uri="{FF2B5EF4-FFF2-40B4-BE49-F238E27FC236}">
                      <a16:creationId xmlns:a16="http://schemas.microsoft.com/office/drawing/2014/main" id="{BD626B23-793A-1C4B-209F-F604AE6F0ECC}"/>
                    </a:ext>
                  </a:extLst>
                </p:cNvPr>
                <p:cNvSpPr/>
                <p:nvPr/>
              </p:nvSpPr>
              <p:spPr>
                <a:xfrm>
                  <a:off x="-17243755" y="-856606"/>
                  <a:ext cx="2008948" cy="816107"/>
                </a:xfrm>
                <a:custGeom>
                  <a:avLst/>
                  <a:gdLst>
                    <a:gd name="connsiteX0" fmla="*/ 285274 w 1512093"/>
                    <a:gd name="connsiteY0" fmla="*/ 613886 h 614267"/>
                    <a:gd name="connsiteX1" fmla="*/ 0 w 1512093"/>
                    <a:gd name="connsiteY1" fmla="*/ 306705 h 614267"/>
                    <a:gd name="connsiteX2" fmla="*/ 285274 w 1512093"/>
                    <a:gd name="connsiteY2" fmla="*/ 0 h 614267"/>
                    <a:gd name="connsiteX3" fmla="*/ 1226344 w 1512093"/>
                    <a:gd name="connsiteY3" fmla="*/ 0 h 614267"/>
                    <a:gd name="connsiteX4" fmla="*/ 1512094 w 1512093"/>
                    <a:gd name="connsiteY4" fmla="*/ 307086 h 614267"/>
                    <a:gd name="connsiteX5" fmla="*/ 1226344 w 1512093"/>
                    <a:gd name="connsiteY5" fmla="*/ 614267 h 6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093" h="614267">
                      <a:moveTo>
                        <a:pt x="285274" y="613886"/>
                      </a:moveTo>
                      <a:cubicBezTo>
                        <a:pt x="128016" y="613886"/>
                        <a:pt x="0" y="476059"/>
                        <a:pt x="0" y="306705"/>
                      </a:cubicBezTo>
                      <a:cubicBezTo>
                        <a:pt x="0" y="137350"/>
                        <a:pt x="128016" y="0"/>
                        <a:pt x="285274" y="0"/>
                      </a:cubicBezTo>
                      <a:lnTo>
                        <a:pt x="1226344" y="0"/>
                      </a:lnTo>
                      <a:cubicBezTo>
                        <a:pt x="1383602" y="0"/>
                        <a:pt x="1512094" y="137732"/>
                        <a:pt x="1512094" y="307086"/>
                      </a:cubicBezTo>
                      <a:cubicBezTo>
                        <a:pt x="1512094" y="476441"/>
                        <a:pt x="1384078" y="614267"/>
                        <a:pt x="1226344" y="614267"/>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69" name="Rectangle: Rounded Corners 2168">
                  <a:extLst>
                    <a:ext uri="{FF2B5EF4-FFF2-40B4-BE49-F238E27FC236}">
                      <a16:creationId xmlns:a16="http://schemas.microsoft.com/office/drawing/2014/main" id="{F37A5ABD-BD50-FE6C-1780-B0188EFA1AAE}"/>
                    </a:ext>
                  </a:extLst>
                </p:cNvPr>
                <p:cNvSpPr/>
                <p:nvPr/>
              </p:nvSpPr>
              <p:spPr>
                <a:xfrm>
                  <a:off x="-17194528" y="-806856"/>
                  <a:ext cx="1909861"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170" name="Freeform: Shape 2169">
                  <a:extLst>
                    <a:ext uri="{FF2B5EF4-FFF2-40B4-BE49-F238E27FC236}">
                      <a16:creationId xmlns:a16="http://schemas.microsoft.com/office/drawing/2014/main" id="{7F9F726A-0665-5562-7D6E-94F65D8B5F91}"/>
                    </a:ext>
                  </a:extLst>
                </p:cNvPr>
                <p:cNvSpPr/>
                <p:nvPr/>
              </p:nvSpPr>
              <p:spPr>
                <a:xfrm>
                  <a:off x="-17508679" y="-1111556"/>
                  <a:ext cx="635860" cy="786814"/>
                </a:xfrm>
                <a:custGeom>
                  <a:avLst/>
                  <a:gdLst>
                    <a:gd name="connsiteX0" fmla="*/ 521 w 478598"/>
                    <a:gd name="connsiteY0" fmla="*/ 223612 h 592219"/>
                    <a:gd name="connsiteX1" fmla="*/ 165685 w 478598"/>
                    <a:gd name="connsiteY1" fmla="*/ 467071 h 592219"/>
                    <a:gd name="connsiteX2" fmla="*/ 223406 w 478598"/>
                    <a:gd name="connsiteY2" fmla="*/ 582419 h 592219"/>
                    <a:gd name="connsiteX3" fmla="*/ 247323 w 478598"/>
                    <a:gd name="connsiteY3" fmla="*/ 590315 h 592219"/>
                    <a:gd name="connsiteX4" fmla="*/ 255220 w 478598"/>
                    <a:gd name="connsiteY4" fmla="*/ 582419 h 592219"/>
                    <a:gd name="connsiteX5" fmla="*/ 312941 w 478598"/>
                    <a:gd name="connsiteY5" fmla="*/ 466976 h 592219"/>
                    <a:gd name="connsiteX6" fmla="*/ 466913 w 478598"/>
                    <a:gd name="connsiteY6" fmla="*/ 165662 h 592219"/>
                    <a:gd name="connsiteX7" fmla="*/ 165589 w 478598"/>
                    <a:gd name="connsiteY7" fmla="*/ 11691 h 592219"/>
                    <a:gd name="connsiteX8" fmla="*/ 521 w 478598"/>
                    <a:gd name="connsiteY8" fmla="*/ 223517 h 5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19">
                      <a:moveTo>
                        <a:pt x="521" y="223612"/>
                      </a:moveTo>
                      <a:cubicBezTo>
                        <a:pt x="-6680" y="333016"/>
                        <a:pt x="61367" y="433324"/>
                        <a:pt x="165685" y="467071"/>
                      </a:cubicBezTo>
                      <a:lnTo>
                        <a:pt x="223406" y="582419"/>
                      </a:lnTo>
                      <a:cubicBezTo>
                        <a:pt x="227835" y="591201"/>
                        <a:pt x="238541" y="594735"/>
                        <a:pt x="247323" y="590315"/>
                      </a:cubicBezTo>
                      <a:cubicBezTo>
                        <a:pt x="250733" y="588591"/>
                        <a:pt x="253505" y="585829"/>
                        <a:pt x="255220" y="582419"/>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accent3">
                    <a:lumMod val="60000"/>
                    <a:lumOff val="40000"/>
                  </a:schemeClr>
                </a:solidFill>
                <a:ln w="9525" cap="flat">
                  <a:noFill/>
                  <a:prstDash val="solid"/>
                  <a:miter/>
                </a:ln>
              </p:spPr>
              <p:txBody>
                <a:bodyPr rtlCol="0" anchor="ctr"/>
                <a:lstStyle/>
                <a:p>
                  <a:endParaRPr lang="en-US"/>
                </a:p>
              </p:txBody>
            </p:sp>
            <p:sp>
              <p:nvSpPr>
                <p:cNvPr id="2171" name="Freeform: Shape 2170">
                  <a:extLst>
                    <a:ext uri="{FF2B5EF4-FFF2-40B4-BE49-F238E27FC236}">
                      <a16:creationId xmlns:a16="http://schemas.microsoft.com/office/drawing/2014/main" id="{E55FA972-11F5-75A5-948D-163820A657C6}"/>
                    </a:ext>
                  </a:extLst>
                </p:cNvPr>
                <p:cNvSpPr/>
                <p:nvPr/>
              </p:nvSpPr>
              <p:spPr>
                <a:xfrm>
                  <a:off x="-17407817" y="-1005427"/>
                  <a:ext cx="423935" cy="423935"/>
                </a:xfrm>
                <a:custGeom>
                  <a:avLst/>
                  <a:gdLst>
                    <a:gd name="connsiteX0" fmla="*/ 319087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7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7" y="159544"/>
                      </a:moveTo>
                      <a:cubicBezTo>
                        <a:pt x="319087" y="247657"/>
                        <a:pt x="247657" y="319088"/>
                        <a:pt x="159544" y="319088"/>
                      </a:cubicBezTo>
                      <a:cubicBezTo>
                        <a:pt x="71430" y="319088"/>
                        <a:pt x="0" y="247657"/>
                        <a:pt x="0" y="159544"/>
                      </a:cubicBezTo>
                      <a:cubicBezTo>
                        <a:pt x="0" y="71430"/>
                        <a:pt x="71430" y="0"/>
                        <a:pt x="159544" y="0"/>
                      </a:cubicBezTo>
                      <a:cubicBezTo>
                        <a:pt x="247657" y="0"/>
                        <a:pt x="319087" y="71430"/>
                        <a:pt x="319087"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233" name="TextBox 2232">
                  <a:extLst>
                    <a:ext uri="{FF2B5EF4-FFF2-40B4-BE49-F238E27FC236}">
                      <a16:creationId xmlns:a16="http://schemas.microsoft.com/office/drawing/2014/main" id="{FE598E94-51EC-6CE7-B4F7-141420114256}"/>
                    </a:ext>
                  </a:extLst>
                </p:cNvPr>
                <p:cNvSpPr txBox="1"/>
                <p:nvPr/>
              </p:nvSpPr>
              <p:spPr>
                <a:xfrm>
                  <a:off x="-16918887" y="-616354"/>
                  <a:ext cx="1387872" cy="307777"/>
                </a:xfrm>
                <a:prstGeom prst="rect">
                  <a:avLst/>
                </a:prstGeom>
                <a:noFill/>
              </p:spPr>
              <p:txBody>
                <a:bodyPr wrap="square" lIns="0" tIns="0" rIns="0" bIns="0" rtlCol="0">
                  <a:spAutoFit/>
                </a:bodyPr>
                <a:lstStyle/>
                <a:p>
                  <a:pPr lvl="0" algn="ctr"/>
                  <a:r>
                    <a:rPr lang="en-US" sz="2000" b="1">
                      <a:latin typeface="Georgia" panose="02040502050405020303" pitchFamily="18" charset="0"/>
                    </a:rPr>
                    <a:t>Swelling</a:t>
                  </a:r>
                </a:p>
              </p:txBody>
            </p:sp>
          </p:grpSp>
        </p:grpSp>
        <p:pic>
          <p:nvPicPr>
            <p:cNvPr id="2292" name="Picture 2291" descr="A cartoon of a child&#10;&#10;AI-generated content may be incorrect.">
              <a:extLst>
                <a:ext uri="{FF2B5EF4-FFF2-40B4-BE49-F238E27FC236}">
                  <a16:creationId xmlns:a16="http://schemas.microsoft.com/office/drawing/2014/main" id="{C2F54387-5ED0-BA52-8B4D-B24949691F78}"/>
                </a:ext>
              </a:extLst>
            </p:cNvPr>
            <p:cNvPicPr>
              <a:picLocks noChangeAspect="1"/>
            </p:cNvPicPr>
            <p:nvPr/>
          </p:nvPicPr>
          <p:blipFill>
            <a:blip r:embed="rId4" cstate="email">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45385" y="3005382"/>
              <a:ext cx="474167" cy="474167"/>
            </a:xfrm>
            <a:prstGeom prst="rect">
              <a:avLst/>
            </a:prstGeom>
          </p:spPr>
        </p:pic>
      </p:grpSp>
      <p:grpSp>
        <p:nvGrpSpPr>
          <p:cNvPr id="2440" name="Group 2439">
            <a:extLst>
              <a:ext uri="{FF2B5EF4-FFF2-40B4-BE49-F238E27FC236}">
                <a16:creationId xmlns:a16="http://schemas.microsoft.com/office/drawing/2014/main" id="{1684E26B-B478-308A-4824-9501D6B3494D}"/>
              </a:ext>
            </a:extLst>
          </p:cNvPr>
          <p:cNvGrpSpPr/>
          <p:nvPr/>
        </p:nvGrpSpPr>
        <p:grpSpPr>
          <a:xfrm>
            <a:off x="2703029" y="2211267"/>
            <a:ext cx="4114044" cy="1597633"/>
            <a:chOff x="-4476323" y="-3573941"/>
            <a:chExt cx="4114044" cy="1597633"/>
          </a:xfrm>
        </p:grpSpPr>
        <p:grpSp>
          <p:nvGrpSpPr>
            <p:cNvPr id="2438" name="Group 2437">
              <a:extLst>
                <a:ext uri="{FF2B5EF4-FFF2-40B4-BE49-F238E27FC236}">
                  <a16:creationId xmlns:a16="http://schemas.microsoft.com/office/drawing/2014/main" id="{6F94182B-5463-3346-47D7-605F031DAAE9}"/>
                </a:ext>
              </a:extLst>
            </p:cNvPr>
            <p:cNvGrpSpPr/>
            <p:nvPr/>
          </p:nvGrpSpPr>
          <p:grpSpPr>
            <a:xfrm>
              <a:off x="-4476323" y="-3573941"/>
              <a:ext cx="4114044" cy="1597633"/>
              <a:chOff x="-4476323" y="-3573941"/>
              <a:chExt cx="4114044" cy="1597633"/>
            </a:xfrm>
          </p:grpSpPr>
          <p:sp>
            <p:nvSpPr>
              <p:cNvPr id="2195" name="Freeform: Shape 2194">
                <a:extLst>
                  <a:ext uri="{FF2B5EF4-FFF2-40B4-BE49-F238E27FC236}">
                    <a16:creationId xmlns:a16="http://schemas.microsoft.com/office/drawing/2014/main" id="{0FAC73E2-D30F-8244-0DC9-E453E81C0098}"/>
                  </a:ext>
                </a:extLst>
              </p:cNvPr>
              <p:cNvSpPr/>
              <p:nvPr/>
            </p:nvSpPr>
            <p:spPr>
              <a:xfrm rot="511491">
                <a:off x="-4341564" y="-3020353"/>
                <a:ext cx="331303" cy="185664"/>
              </a:xfrm>
              <a:custGeom>
                <a:avLst/>
                <a:gdLst>
                  <a:gd name="connsiteX0" fmla="*/ 0 w 419100"/>
                  <a:gd name="connsiteY0" fmla="*/ 161925 h 161925"/>
                  <a:gd name="connsiteX1" fmla="*/ 419100 w 419100"/>
                  <a:gd name="connsiteY1" fmla="*/ 0 h 161925"/>
                </a:gdLst>
                <a:ahLst/>
                <a:cxnLst>
                  <a:cxn ang="0">
                    <a:pos x="connsiteX0" y="connsiteY0"/>
                  </a:cxn>
                  <a:cxn ang="0">
                    <a:pos x="connsiteX1" y="connsiteY1"/>
                  </a:cxn>
                </a:cxnLst>
                <a:rect l="l" t="t" r="r" b="b"/>
                <a:pathLst>
                  <a:path w="419100" h="161925">
                    <a:moveTo>
                      <a:pt x="0" y="161925"/>
                    </a:moveTo>
                    <a:lnTo>
                      <a:pt x="419100" y="0"/>
                    </a:lnTo>
                  </a:path>
                </a:pathLst>
              </a:custGeom>
              <a:solidFill>
                <a:schemeClr val="accent2"/>
              </a:solidFill>
              <a:ln w="85725" cap="rnd">
                <a:solidFill>
                  <a:schemeClr val="accent1">
                    <a:lumMod val="75000"/>
                  </a:schemeClr>
                </a:solidFill>
                <a:prstDash val="solid"/>
                <a:round/>
              </a:ln>
            </p:spPr>
            <p:txBody>
              <a:bodyPr rtlCol="0" anchor="ctr"/>
              <a:lstStyle/>
              <a:p>
                <a:endParaRPr lang="en-US"/>
              </a:p>
            </p:txBody>
          </p:sp>
          <p:sp>
            <p:nvSpPr>
              <p:cNvPr id="2204" name="Freeform: Shape 2203">
                <a:extLst>
                  <a:ext uri="{FF2B5EF4-FFF2-40B4-BE49-F238E27FC236}">
                    <a16:creationId xmlns:a16="http://schemas.microsoft.com/office/drawing/2014/main" id="{5635F347-B03F-27C5-482F-41294769A3E1}"/>
                  </a:ext>
                </a:extLst>
              </p:cNvPr>
              <p:cNvSpPr/>
              <p:nvPr/>
            </p:nvSpPr>
            <p:spPr>
              <a:xfrm>
                <a:off x="-4476323" y="-3573941"/>
                <a:ext cx="739039" cy="1263707"/>
              </a:xfrm>
              <a:custGeom>
                <a:avLst/>
                <a:gdLst>
                  <a:gd name="connsiteX0" fmla="*/ 98488 w 556259"/>
                  <a:gd name="connsiteY0" fmla="*/ 0 h 951166"/>
                  <a:gd name="connsiteX1" fmla="*/ 0 w 556259"/>
                  <a:gd name="connsiteY1" fmla="*/ 83344 h 951166"/>
                  <a:gd name="connsiteX2" fmla="*/ 428149 w 556259"/>
                  <a:gd name="connsiteY2" fmla="*/ 951167 h 951166"/>
                  <a:gd name="connsiteX3" fmla="*/ 556260 w 556259"/>
                  <a:gd name="connsiteY3" fmla="*/ 951167 h 951166"/>
                  <a:gd name="connsiteX4" fmla="*/ 98488 w 556259"/>
                  <a:gd name="connsiteY4" fmla="*/ 0 h 95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59" h="951166">
                    <a:moveTo>
                      <a:pt x="98488" y="0"/>
                    </a:moveTo>
                    <a:lnTo>
                      <a:pt x="0" y="83344"/>
                    </a:lnTo>
                    <a:cubicBezTo>
                      <a:pt x="250393" y="305743"/>
                      <a:pt x="404022" y="617134"/>
                      <a:pt x="428149" y="951167"/>
                    </a:cubicBezTo>
                    <a:lnTo>
                      <a:pt x="556260" y="951167"/>
                    </a:lnTo>
                    <a:cubicBezTo>
                      <a:pt x="532429" y="586835"/>
                      <a:pt x="368351" y="245916"/>
                      <a:pt x="98488" y="0"/>
                    </a:cubicBezTo>
                    <a:close/>
                  </a:path>
                </a:pathLst>
              </a:custGeom>
              <a:solidFill>
                <a:schemeClr val="accent1">
                  <a:lumMod val="75000"/>
                </a:schemeClr>
              </a:solidFill>
              <a:ln w="9525" cap="flat">
                <a:solidFill>
                  <a:schemeClr val="accent1">
                    <a:lumMod val="75000"/>
                  </a:schemeClr>
                </a:solidFill>
                <a:prstDash val="solid"/>
                <a:miter/>
              </a:ln>
            </p:spPr>
            <p:txBody>
              <a:bodyPr rtlCol="0" anchor="ctr"/>
              <a:lstStyle/>
              <a:p>
                <a:endParaRPr lang="en-US"/>
              </a:p>
            </p:txBody>
          </p:sp>
          <p:sp>
            <p:nvSpPr>
              <p:cNvPr id="2209" name="Freeform: Shape 2208">
                <a:extLst>
                  <a:ext uri="{FF2B5EF4-FFF2-40B4-BE49-F238E27FC236}">
                    <a16:creationId xmlns:a16="http://schemas.microsoft.com/office/drawing/2014/main" id="{6FA4314C-F437-559B-64CF-165BC3B14705}"/>
                  </a:ext>
                </a:extLst>
              </p:cNvPr>
              <p:cNvSpPr/>
              <p:nvPr/>
            </p:nvSpPr>
            <p:spPr>
              <a:xfrm>
                <a:off x="-4201715" y="-3164684"/>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rgbClr val="FFFFFF"/>
              </a:solidFill>
              <a:ln w="7429" cap="flat">
                <a:solidFill>
                  <a:srgbClr val="FFFFFF"/>
                </a:solidFill>
                <a:prstDash val="solid"/>
                <a:miter/>
              </a:ln>
            </p:spPr>
            <p:txBody>
              <a:bodyPr rtlCol="0" anchor="ctr"/>
              <a:lstStyle/>
              <a:p>
                <a:endParaRPr lang="en-US"/>
              </a:p>
            </p:txBody>
          </p:sp>
          <p:sp>
            <p:nvSpPr>
              <p:cNvPr id="2210" name="Freeform: Shape 2209">
                <a:extLst>
                  <a:ext uri="{FF2B5EF4-FFF2-40B4-BE49-F238E27FC236}">
                    <a16:creationId xmlns:a16="http://schemas.microsoft.com/office/drawing/2014/main" id="{82C66675-D096-E04E-2F79-C192960FDF25}"/>
                  </a:ext>
                </a:extLst>
              </p:cNvPr>
              <p:cNvSpPr/>
              <p:nvPr/>
            </p:nvSpPr>
            <p:spPr>
              <a:xfrm rot="16780199">
                <a:off x="-4148504" y="-3111359"/>
                <a:ext cx="272837" cy="272837"/>
              </a:xfrm>
              <a:custGeom>
                <a:avLst/>
                <a:gdLst>
                  <a:gd name="connsiteX0" fmla="*/ 205357 w 205359"/>
                  <a:gd name="connsiteY0" fmla="*/ 102680 h 205359"/>
                  <a:gd name="connsiteX1" fmla="*/ 102678 w 205359"/>
                  <a:gd name="connsiteY1" fmla="*/ 205359 h 205359"/>
                  <a:gd name="connsiteX2" fmla="*/ -2 w 205359"/>
                  <a:gd name="connsiteY2" fmla="*/ 102680 h 205359"/>
                  <a:gd name="connsiteX3" fmla="*/ 102678 w 205359"/>
                  <a:gd name="connsiteY3" fmla="*/ 0 h 205359"/>
                  <a:gd name="connsiteX4" fmla="*/ 205357 w 205359"/>
                  <a:gd name="connsiteY4" fmla="*/ 102680 h 20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05359">
                    <a:moveTo>
                      <a:pt x="205357" y="102680"/>
                    </a:moveTo>
                    <a:cubicBezTo>
                      <a:pt x="205357" y="159388"/>
                      <a:pt x="159386" y="205359"/>
                      <a:pt x="102678" y="205359"/>
                    </a:cubicBezTo>
                    <a:cubicBezTo>
                      <a:pt x="45969" y="205359"/>
                      <a:pt x="-2" y="159388"/>
                      <a:pt x="-2" y="102680"/>
                    </a:cubicBezTo>
                    <a:cubicBezTo>
                      <a:pt x="-2" y="45971"/>
                      <a:pt x="45969" y="0"/>
                      <a:pt x="102678" y="0"/>
                    </a:cubicBezTo>
                    <a:cubicBezTo>
                      <a:pt x="159386" y="0"/>
                      <a:pt x="205357" y="45971"/>
                      <a:pt x="205357" y="102680"/>
                    </a:cubicBezTo>
                    <a:close/>
                  </a:path>
                </a:pathLst>
              </a:custGeom>
              <a:solidFill>
                <a:schemeClr val="accent1">
                  <a:lumMod val="75000"/>
                </a:schemeClr>
              </a:solidFill>
              <a:ln w="9525" cap="flat">
                <a:solidFill>
                  <a:schemeClr val="accent1">
                    <a:lumMod val="75000"/>
                  </a:schemeClr>
                </a:solidFill>
                <a:prstDash val="solid"/>
                <a:miter/>
              </a:ln>
            </p:spPr>
            <p:txBody>
              <a:bodyPr rtlCol="0" anchor="ctr"/>
              <a:lstStyle/>
              <a:p>
                <a:endParaRPr lang="en-US"/>
              </a:p>
            </p:txBody>
          </p:sp>
          <p:grpSp>
            <p:nvGrpSpPr>
              <p:cNvPr id="2271" name="Group 2270">
                <a:extLst>
                  <a:ext uri="{FF2B5EF4-FFF2-40B4-BE49-F238E27FC236}">
                    <a16:creationId xmlns:a16="http://schemas.microsoft.com/office/drawing/2014/main" id="{BE264CC7-6499-EC20-DF71-8DBB3151D2A3}"/>
                  </a:ext>
                </a:extLst>
              </p:cNvPr>
              <p:cNvGrpSpPr/>
              <p:nvPr/>
            </p:nvGrpSpPr>
            <p:grpSpPr>
              <a:xfrm>
                <a:off x="-3534899" y="-3109073"/>
                <a:ext cx="3172620" cy="1132765"/>
                <a:chOff x="-17723755" y="203071"/>
                <a:chExt cx="3172620" cy="1132765"/>
              </a:xfrm>
            </p:grpSpPr>
            <p:sp>
              <p:nvSpPr>
                <p:cNvPr id="2172" name="Freeform: Shape 2171">
                  <a:extLst>
                    <a:ext uri="{FF2B5EF4-FFF2-40B4-BE49-F238E27FC236}">
                      <a16:creationId xmlns:a16="http://schemas.microsoft.com/office/drawing/2014/main" id="{25BE6606-A164-9EE3-5B5F-459AD06ED751}"/>
                    </a:ext>
                  </a:extLst>
                </p:cNvPr>
                <p:cNvSpPr/>
                <p:nvPr/>
              </p:nvSpPr>
              <p:spPr>
                <a:xfrm>
                  <a:off x="-17723755" y="479957"/>
                  <a:ext cx="106073" cy="106071"/>
                </a:xfrm>
                <a:custGeom>
                  <a:avLst/>
                  <a:gdLst>
                    <a:gd name="connsiteX0" fmla="*/ 3241 w 79839"/>
                    <a:gd name="connsiteY0" fmla="*/ 55652 h 79837"/>
                    <a:gd name="connsiteX1" fmla="*/ 24187 w 79839"/>
                    <a:gd name="connsiteY1" fmla="*/ 3246 h 79837"/>
                    <a:gd name="connsiteX2" fmla="*/ 76594 w 79839"/>
                    <a:gd name="connsiteY2" fmla="*/ 24182 h 79837"/>
                    <a:gd name="connsiteX3" fmla="*/ 55648 w 79839"/>
                    <a:gd name="connsiteY3" fmla="*/ 76598 h 79837"/>
                    <a:gd name="connsiteX4" fmla="*/ 55629 w 79839"/>
                    <a:gd name="connsiteY4" fmla="*/ 76607 h 79837"/>
                    <a:gd name="connsiteX5" fmla="*/ 3241 w 79839"/>
                    <a:gd name="connsiteY5" fmla="*/ 55652 h 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39" h="79837">
                      <a:moveTo>
                        <a:pt x="3241" y="55652"/>
                      </a:moveTo>
                      <a:cubicBezTo>
                        <a:pt x="-5445" y="35393"/>
                        <a:pt x="3927" y="11932"/>
                        <a:pt x="24187" y="3246"/>
                      </a:cubicBezTo>
                      <a:cubicBezTo>
                        <a:pt x="44447" y="-5451"/>
                        <a:pt x="67907" y="3931"/>
                        <a:pt x="76594" y="24182"/>
                      </a:cubicBezTo>
                      <a:cubicBezTo>
                        <a:pt x="85290" y="44441"/>
                        <a:pt x="75908" y="67911"/>
                        <a:pt x="55648" y="76598"/>
                      </a:cubicBezTo>
                      <a:cubicBezTo>
                        <a:pt x="55648" y="76598"/>
                        <a:pt x="55639" y="76607"/>
                        <a:pt x="55629" y="76607"/>
                      </a:cubicBezTo>
                      <a:cubicBezTo>
                        <a:pt x="35379" y="85275"/>
                        <a:pt x="11928" y="75902"/>
                        <a:pt x="3241" y="55652"/>
                      </a:cubicBezTo>
                      <a:close/>
                    </a:path>
                  </a:pathLst>
                </a:custGeom>
                <a:solidFill>
                  <a:schemeClr val="accent1"/>
                </a:solidFill>
                <a:ln w="9525" cap="flat">
                  <a:noFill/>
                  <a:prstDash val="solid"/>
                  <a:miter/>
                </a:ln>
              </p:spPr>
              <p:txBody>
                <a:bodyPr rtlCol="0" anchor="ctr"/>
                <a:lstStyle/>
                <a:p>
                  <a:endParaRPr lang="en-US"/>
                </a:p>
              </p:txBody>
            </p:sp>
            <p:sp>
              <p:nvSpPr>
                <p:cNvPr id="2173" name="Freeform: Shape 2172">
                  <a:extLst>
                    <a:ext uri="{FF2B5EF4-FFF2-40B4-BE49-F238E27FC236}">
                      <a16:creationId xmlns:a16="http://schemas.microsoft.com/office/drawing/2014/main" id="{63A53709-265B-05D6-4D35-2001B1401228}"/>
                    </a:ext>
                  </a:extLst>
                </p:cNvPr>
                <p:cNvSpPr/>
                <p:nvPr/>
              </p:nvSpPr>
              <p:spPr>
                <a:xfrm>
                  <a:off x="-17426616" y="1162844"/>
                  <a:ext cx="106047" cy="106047"/>
                </a:xfrm>
                <a:custGeom>
                  <a:avLst/>
                  <a:gdLst>
                    <a:gd name="connsiteX0" fmla="*/ 0 w 79819"/>
                    <a:gd name="connsiteY0" fmla="*/ 39910 h 79819"/>
                    <a:gd name="connsiteX1" fmla="*/ 39910 w 79819"/>
                    <a:gd name="connsiteY1" fmla="*/ 0 h 79819"/>
                    <a:gd name="connsiteX2" fmla="*/ 79820 w 79819"/>
                    <a:gd name="connsiteY2" fmla="*/ 39910 h 79819"/>
                    <a:gd name="connsiteX3" fmla="*/ 39910 w 79819"/>
                    <a:gd name="connsiteY3" fmla="*/ 79820 h 79819"/>
                    <a:gd name="connsiteX4" fmla="*/ 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0" y="39910"/>
                      </a:moveTo>
                      <a:cubicBezTo>
                        <a:pt x="0" y="17869"/>
                        <a:pt x="17869" y="0"/>
                        <a:pt x="39910" y="0"/>
                      </a:cubicBezTo>
                      <a:cubicBezTo>
                        <a:pt x="61951" y="0"/>
                        <a:pt x="79820" y="17869"/>
                        <a:pt x="79820" y="39910"/>
                      </a:cubicBezTo>
                      <a:cubicBezTo>
                        <a:pt x="79820" y="61951"/>
                        <a:pt x="61951" y="79820"/>
                        <a:pt x="39910" y="79820"/>
                      </a:cubicBezTo>
                      <a:cubicBezTo>
                        <a:pt x="17869" y="79820"/>
                        <a:pt x="0" y="61951"/>
                        <a:pt x="0" y="39910"/>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2174" name="Freeform: Shape 2173">
                  <a:extLst>
                    <a:ext uri="{FF2B5EF4-FFF2-40B4-BE49-F238E27FC236}">
                      <a16:creationId xmlns:a16="http://schemas.microsoft.com/office/drawing/2014/main" id="{667BAAA9-F2D1-AB4D-E177-11D2CFB8F463}"/>
                    </a:ext>
                  </a:extLst>
                </p:cNvPr>
                <p:cNvSpPr/>
                <p:nvPr/>
              </p:nvSpPr>
              <p:spPr>
                <a:xfrm>
                  <a:off x="-17530639" y="1091724"/>
                  <a:ext cx="57199" cy="57199"/>
                </a:xfrm>
                <a:custGeom>
                  <a:avLst/>
                  <a:gdLst>
                    <a:gd name="connsiteX0" fmla="*/ 0 w 43053"/>
                    <a:gd name="connsiteY0" fmla="*/ 21622 h 43053"/>
                    <a:gd name="connsiteX1" fmla="*/ 21432 w 43053"/>
                    <a:gd name="connsiteY1" fmla="*/ 0 h 43053"/>
                    <a:gd name="connsiteX2" fmla="*/ 43053 w 43053"/>
                    <a:gd name="connsiteY2" fmla="*/ 21432 h 43053"/>
                    <a:gd name="connsiteX3" fmla="*/ 21622 w 43053"/>
                    <a:gd name="connsiteY3" fmla="*/ 43053 h 43053"/>
                    <a:gd name="connsiteX4" fmla="*/ 21527 w 43053"/>
                    <a:gd name="connsiteY4" fmla="*/ 43053 h 43053"/>
                    <a:gd name="connsiteX5" fmla="*/ 0 w 43053"/>
                    <a:gd name="connsiteY5" fmla="*/ 21622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3" h="43053">
                      <a:moveTo>
                        <a:pt x="0" y="21622"/>
                      </a:moveTo>
                      <a:cubicBezTo>
                        <a:pt x="-57" y="9735"/>
                        <a:pt x="9544" y="58"/>
                        <a:pt x="21432" y="0"/>
                      </a:cubicBezTo>
                      <a:cubicBezTo>
                        <a:pt x="33319" y="-57"/>
                        <a:pt x="42996" y="9544"/>
                        <a:pt x="43053" y="21432"/>
                      </a:cubicBezTo>
                      <a:cubicBezTo>
                        <a:pt x="43101" y="33319"/>
                        <a:pt x="33509" y="42996"/>
                        <a:pt x="21622" y="43053"/>
                      </a:cubicBezTo>
                      <a:cubicBezTo>
                        <a:pt x="21593" y="43053"/>
                        <a:pt x="21555" y="43053"/>
                        <a:pt x="21527" y="43053"/>
                      </a:cubicBezTo>
                      <a:cubicBezTo>
                        <a:pt x="9678" y="43053"/>
                        <a:pt x="58" y="33471"/>
                        <a:pt x="0" y="21622"/>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2176" name="Freeform: Shape 2175">
                  <a:extLst>
                    <a:ext uri="{FF2B5EF4-FFF2-40B4-BE49-F238E27FC236}">
                      <a16:creationId xmlns:a16="http://schemas.microsoft.com/office/drawing/2014/main" id="{0EF0E579-8C53-B101-9E2B-A48800D64135}"/>
                    </a:ext>
                  </a:extLst>
                </p:cNvPr>
                <p:cNvSpPr/>
                <p:nvPr/>
              </p:nvSpPr>
              <p:spPr>
                <a:xfrm>
                  <a:off x="-16786287" y="203071"/>
                  <a:ext cx="106073" cy="106114"/>
                </a:xfrm>
                <a:custGeom>
                  <a:avLst/>
                  <a:gdLst>
                    <a:gd name="connsiteX0" fmla="*/ 3242 w 79839"/>
                    <a:gd name="connsiteY0" fmla="*/ 55652 h 79870"/>
                    <a:gd name="connsiteX1" fmla="*/ 24187 w 79839"/>
                    <a:gd name="connsiteY1" fmla="*/ 3246 h 79870"/>
                    <a:gd name="connsiteX2" fmla="*/ 76594 w 79839"/>
                    <a:gd name="connsiteY2" fmla="*/ 24191 h 79870"/>
                    <a:gd name="connsiteX3" fmla="*/ 55648 w 79839"/>
                    <a:gd name="connsiteY3" fmla="*/ 76598 h 79870"/>
                    <a:gd name="connsiteX4" fmla="*/ 55629 w 79839"/>
                    <a:gd name="connsiteY4" fmla="*/ 76607 h 79870"/>
                    <a:gd name="connsiteX5" fmla="*/ 3308 w 79839"/>
                    <a:gd name="connsiteY5" fmla="*/ 55804 h 79870"/>
                    <a:gd name="connsiteX6" fmla="*/ 3242 w 79839"/>
                    <a:gd name="connsiteY6" fmla="*/ 55652 h 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9" h="79870">
                      <a:moveTo>
                        <a:pt x="3242" y="55652"/>
                      </a:moveTo>
                      <a:cubicBezTo>
                        <a:pt x="-5445" y="35393"/>
                        <a:pt x="3927" y="11932"/>
                        <a:pt x="24187" y="3246"/>
                      </a:cubicBezTo>
                      <a:cubicBezTo>
                        <a:pt x="44447" y="-5451"/>
                        <a:pt x="67907" y="3931"/>
                        <a:pt x="76594" y="24191"/>
                      </a:cubicBezTo>
                      <a:cubicBezTo>
                        <a:pt x="85290" y="44441"/>
                        <a:pt x="75908" y="67911"/>
                        <a:pt x="55648" y="76598"/>
                      </a:cubicBezTo>
                      <a:cubicBezTo>
                        <a:pt x="55648" y="76598"/>
                        <a:pt x="55639" y="76607"/>
                        <a:pt x="55629" y="76607"/>
                      </a:cubicBezTo>
                      <a:cubicBezTo>
                        <a:pt x="35436" y="85313"/>
                        <a:pt x="12014" y="75998"/>
                        <a:pt x="3308" y="55804"/>
                      </a:cubicBezTo>
                      <a:cubicBezTo>
                        <a:pt x="3289" y="55757"/>
                        <a:pt x="3261" y="55700"/>
                        <a:pt x="3242" y="55652"/>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2177" name="Freeform: Shape 2176">
                  <a:extLst>
                    <a:ext uri="{FF2B5EF4-FFF2-40B4-BE49-F238E27FC236}">
                      <a16:creationId xmlns:a16="http://schemas.microsoft.com/office/drawing/2014/main" id="{B6EB00F7-2975-D99F-4023-DFF28A7C8301}"/>
                    </a:ext>
                  </a:extLst>
                </p:cNvPr>
                <p:cNvSpPr/>
                <p:nvPr/>
              </p:nvSpPr>
              <p:spPr>
                <a:xfrm>
                  <a:off x="-15239995" y="712586"/>
                  <a:ext cx="688860" cy="423943"/>
                </a:xfrm>
                <a:custGeom>
                  <a:avLst/>
                  <a:gdLst>
                    <a:gd name="connsiteX0" fmla="*/ 357378 w 518491"/>
                    <a:gd name="connsiteY0" fmla="*/ 0 h 319093"/>
                    <a:gd name="connsiteX1" fmla="*/ 235554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09 h 319093"/>
                    <a:gd name="connsiteX7" fmla="*/ 463906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4" y="57912"/>
                      </a:cubicBezTo>
                      <a:cubicBezTo>
                        <a:pt x="212122" y="86087"/>
                        <a:pt x="179127" y="104632"/>
                        <a:pt x="142875" y="110014"/>
                      </a:cubicBezTo>
                      <a:lnTo>
                        <a:pt x="0" y="131636"/>
                      </a:lnTo>
                      <a:lnTo>
                        <a:pt x="0" y="187452"/>
                      </a:lnTo>
                      <a:lnTo>
                        <a:pt x="137827" y="208312"/>
                      </a:lnTo>
                      <a:cubicBezTo>
                        <a:pt x="177099" y="214437"/>
                        <a:pt x="212893" y="234363"/>
                        <a:pt x="238792" y="264509"/>
                      </a:cubicBezTo>
                      <a:cubicBezTo>
                        <a:pt x="296761" y="330870"/>
                        <a:pt x="397545" y="337671"/>
                        <a:pt x="463906" y="279702"/>
                      </a:cubicBezTo>
                      <a:cubicBezTo>
                        <a:pt x="500882" y="247412"/>
                        <a:pt x="520922" y="199892"/>
                        <a:pt x="518256" y="150876"/>
                      </a:cubicBezTo>
                      <a:cubicBezTo>
                        <a:pt x="512969" y="65952"/>
                        <a:pt x="442465" y="-162"/>
                        <a:pt x="357378" y="0"/>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2178" name="Freeform: Shape 2177">
                  <a:extLst>
                    <a:ext uri="{FF2B5EF4-FFF2-40B4-BE49-F238E27FC236}">
                      <a16:creationId xmlns:a16="http://schemas.microsoft.com/office/drawing/2014/main" id="{399FE518-91D8-0405-8C26-BE60ABCA01A1}"/>
                    </a:ext>
                  </a:extLst>
                </p:cNvPr>
                <p:cNvSpPr/>
                <p:nvPr/>
              </p:nvSpPr>
              <p:spPr>
                <a:xfrm>
                  <a:off x="-14944436" y="741637"/>
                  <a:ext cx="361926" cy="361927"/>
                </a:xfrm>
                <a:custGeom>
                  <a:avLst/>
                  <a:gdLst>
                    <a:gd name="connsiteX0" fmla="*/ 272415 w 272414"/>
                    <a:gd name="connsiteY0" fmla="*/ 136208 h 272415"/>
                    <a:gd name="connsiteX1" fmla="*/ 136208 w 272414"/>
                    <a:gd name="connsiteY1" fmla="*/ 272415 h 272415"/>
                    <a:gd name="connsiteX2" fmla="*/ 0 w 272414"/>
                    <a:gd name="connsiteY2" fmla="*/ 136208 h 272415"/>
                    <a:gd name="connsiteX3" fmla="*/ 136208 w 272414"/>
                    <a:gd name="connsiteY3" fmla="*/ 0 h 272415"/>
                    <a:gd name="connsiteX4" fmla="*/ 272415 w 272414"/>
                    <a:gd name="connsiteY4" fmla="*/ 136208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8"/>
                      </a:moveTo>
                      <a:cubicBezTo>
                        <a:pt x="272415" y="211433"/>
                        <a:pt x="211433" y="272415"/>
                        <a:pt x="136208" y="272415"/>
                      </a:cubicBezTo>
                      <a:cubicBezTo>
                        <a:pt x="60983" y="272415"/>
                        <a:pt x="0" y="211433"/>
                        <a:pt x="0" y="136208"/>
                      </a:cubicBezTo>
                      <a:cubicBezTo>
                        <a:pt x="0" y="60982"/>
                        <a:pt x="60983" y="0"/>
                        <a:pt x="136208" y="0"/>
                      </a:cubicBezTo>
                      <a:cubicBezTo>
                        <a:pt x="211433" y="0"/>
                        <a:pt x="272415" y="60982"/>
                        <a:pt x="272415" y="136208"/>
                      </a:cubicBezTo>
                      <a:close/>
                    </a:path>
                  </a:pathLst>
                </a:custGeom>
                <a:solidFill>
                  <a:srgbClr val="FFFFFF"/>
                </a:solidFill>
                <a:ln w="3810" cap="flat">
                  <a:solidFill>
                    <a:srgbClr val="FFFFFF"/>
                  </a:solidFill>
                  <a:prstDash val="solid"/>
                  <a:miter/>
                </a:ln>
              </p:spPr>
              <p:txBody>
                <a:bodyPr rtlCol="0" anchor="ctr"/>
                <a:lstStyle/>
                <a:p>
                  <a:pPr algn="ctr"/>
                  <a:r>
                    <a:rPr lang="en-US">
                      <a:latin typeface="Georgia Pro Cond" panose="02040506050405020303" pitchFamily="18" charset="0"/>
                    </a:rPr>
                    <a:t>●</a:t>
                  </a:r>
                </a:p>
              </p:txBody>
            </p:sp>
            <p:sp>
              <p:nvSpPr>
                <p:cNvPr id="2179" name="Freeform: Shape 2178">
                  <a:extLst>
                    <a:ext uri="{FF2B5EF4-FFF2-40B4-BE49-F238E27FC236}">
                      <a16:creationId xmlns:a16="http://schemas.microsoft.com/office/drawing/2014/main" id="{9522D59A-B506-64D3-FB69-322BEAC1E503}"/>
                    </a:ext>
                  </a:extLst>
                </p:cNvPr>
                <p:cNvSpPr/>
                <p:nvPr/>
              </p:nvSpPr>
              <p:spPr>
                <a:xfrm>
                  <a:off x="-17168586" y="512642"/>
                  <a:ext cx="2021477" cy="823194"/>
                </a:xfrm>
                <a:custGeom>
                  <a:avLst/>
                  <a:gdLst>
                    <a:gd name="connsiteX0" fmla="*/ 288703 w 1521523"/>
                    <a:gd name="connsiteY0" fmla="*/ 619601 h 619601"/>
                    <a:gd name="connsiteX1" fmla="*/ 0 w 1521523"/>
                    <a:gd name="connsiteY1" fmla="*/ 309753 h 619601"/>
                    <a:gd name="connsiteX2" fmla="*/ 288703 w 1521523"/>
                    <a:gd name="connsiteY2" fmla="*/ 0 h 619601"/>
                    <a:gd name="connsiteX3" fmla="*/ 1232821 w 1521523"/>
                    <a:gd name="connsiteY3" fmla="*/ 0 h 619601"/>
                    <a:gd name="connsiteX4" fmla="*/ 1521524 w 1521523"/>
                    <a:gd name="connsiteY4" fmla="*/ 309753 h 619601"/>
                    <a:gd name="connsiteX5" fmla="*/ 1232821 w 1521523"/>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523" h="619601">
                      <a:moveTo>
                        <a:pt x="288703" y="619601"/>
                      </a:moveTo>
                      <a:cubicBezTo>
                        <a:pt x="129540" y="619601"/>
                        <a:pt x="0" y="480631"/>
                        <a:pt x="0" y="309753"/>
                      </a:cubicBezTo>
                      <a:cubicBezTo>
                        <a:pt x="0" y="138874"/>
                        <a:pt x="129540" y="0"/>
                        <a:pt x="288703" y="0"/>
                      </a:cubicBezTo>
                      <a:lnTo>
                        <a:pt x="1232821" y="0"/>
                      </a:lnTo>
                      <a:cubicBezTo>
                        <a:pt x="1391983" y="0"/>
                        <a:pt x="1521524" y="138970"/>
                        <a:pt x="1521524" y="309753"/>
                      </a:cubicBezTo>
                      <a:cubicBezTo>
                        <a:pt x="1521524" y="480536"/>
                        <a:pt x="1391983" y="619601"/>
                        <a:pt x="1232821" y="619601"/>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2180" name="Rectangle: Rounded Corners 2179">
                  <a:extLst>
                    <a:ext uri="{FF2B5EF4-FFF2-40B4-BE49-F238E27FC236}">
                      <a16:creationId xmlns:a16="http://schemas.microsoft.com/office/drawing/2014/main" id="{E69A9378-DDAE-DF11-823D-BFE479102957}"/>
                    </a:ext>
                  </a:extLst>
                </p:cNvPr>
                <p:cNvSpPr/>
                <p:nvPr/>
              </p:nvSpPr>
              <p:spPr>
                <a:xfrm>
                  <a:off x="-17115815" y="566441"/>
                  <a:ext cx="1916062"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181" name="Freeform: Shape 2180">
                  <a:extLst>
                    <a:ext uri="{FF2B5EF4-FFF2-40B4-BE49-F238E27FC236}">
                      <a16:creationId xmlns:a16="http://schemas.microsoft.com/office/drawing/2014/main" id="{499AE404-EEB0-F431-9ED2-A956E48DA08B}"/>
                    </a:ext>
                  </a:extLst>
                </p:cNvPr>
                <p:cNvSpPr/>
                <p:nvPr/>
              </p:nvSpPr>
              <p:spPr>
                <a:xfrm>
                  <a:off x="-17455403" y="261870"/>
                  <a:ext cx="635860" cy="786844"/>
                </a:xfrm>
                <a:custGeom>
                  <a:avLst/>
                  <a:gdLst>
                    <a:gd name="connsiteX0" fmla="*/ 521 w 478598"/>
                    <a:gd name="connsiteY0" fmla="*/ 223517 h 592241"/>
                    <a:gd name="connsiteX1" fmla="*/ 165685 w 478598"/>
                    <a:gd name="connsiteY1" fmla="*/ 466976 h 592241"/>
                    <a:gd name="connsiteX2" fmla="*/ 223406 w 478598"/>
                    <a:gd name="connsiteY2" fmla="*/ 582324 h 592241"/>
                    <a:gd name="connsiteX3" fmla="*/ 247114 w 478598"/>
                    <a:gd name="connsiteY3" fmla="*/ 590430 h 592241"/>
                    <a:gd name="connsiteX4" fmla="*/ 255220 w 478598"/>
                    <a:gd name="connsiteY4" fmla="*/ 582324 h 592241"/>
                    <a:gd name="connsiteX5" fmla="*/ 312941 w 478598"/>
                    <a:gd name="connsiteY5" fmla="*/ 466976 h 592241"/>
                    <a:gd name="connsiteX6" fmla="*/ 466913 w 478598"/>
                    <a:gd name="connsiteY6" fmla="*/ 165662 h 592241"/>
                    <a:gd name="connsiteX7" fmla="*/ 165589 w 478598"/>
                    <a:gd name="connsiteY7" fmla="*/ 11691 h 592241"/>
                    <a:gd name="connsiteX8" fmla="*/ 521 w 478598"/>
                    <a:gd name="connsiteY8" fmla="*/ 223517 h 5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41">
                      <a:moveTo>
                        <a:pt x="521" y="223517"/>
                      </a:moveTo>
                      <a:cubicBezTo>
                        <a:pt x="-6680" y="332921"/>
                        <a:pt x="61367" y="433229"/>
                        <a:pt x="165685" y="466976"/>
                      </a:cubicBezTo>
                      <a:lnTo>
                        <a:pt x="223406" y="582324"/>
                      </a:lnTo>
                      <a:cubicBezTo>
                        <a:pt x="227711" y="591106"/>
                        <a:pt x="238332" y="594735"/>
                        <a:pt x="247114" y="590430"/>
                      </a:cubicBezTo>
                      <a:cubicBezTo>
                        <a:pt x="250638" y="588706"/>
                        <a:pt x="253486" y="585848"/>
                        <a:pt x="255220" y="582324"/>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2182" name="Freeform: Shape 2181">
                  <a:extLst>
                    <a:ext uri="{FF2B5EF4-FFF2-40B4-BE49-F238E27FC236}">
                      <a16:creationId xmlns:a16="http://schemas.microsoft.com/office/drawing/2014/main" id="{70CD4D5F-3CDD-1EC8-CBB5-8CEA01894FE1}"/>
                    </a:ext>
                  </a:extLst>
                </p:cNvPr>
                <p:cNvSpPr/>
                <p:nvPr/>
              </p:nvSpPr>
              <p:spPr>
                <a:xfrm>
                  <a:off x="-17354539" y="362754"/>
                  <a:ext cx="423935" cy="423935"/>
                </a:xfrm>
                <a:custGeom>
                  <a:avLst/>
                  <a:gdLst>
                    <a:gd name="connsiteX0" fmla="*/ 319088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8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8" y="159544"/>
                      </a:moveTo>
                      <a:cubicBezTo>
                        <a:pt x="319088" y="247657"/>
                        <a:pt x="247657" y="319088"/>
                        <a:pt x="159544" y="319088"/>
                      </a:cubicBezTo>
                      <a:cubicBezTo>
                        <a:pt x="71430" y="319088"/>
                        <a:pt x="0" y="247657"/>
                        <a:pt x="0" y="159544"/>
                      </a:cubicBezTo>
                      <a:cubicBezTo>
                        <a:pt x="0" y="71430"/>
                        <a:pt x="71430" y="0"/>
                        <a:pt x="159544" y="0"/>
                      </a:cubicBezTo>
                      <a:cubicBezTo>
                        <a:pt x="247657" y="0"/>
                        <a:pt x="319088" y="71430"/>
                        <a:pt x="319088"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234" name="TextBox 2233">
                  <a:extLst>
                    <a:ext uri="{FF2B5EF4-FFF2-40B4-BE49-F238E27FC236}">
                      <a16:creationId xmlns:a16="http://schemas.microsoft.com/office/drawing/2014/main" id="{BC6D94E5-8702-441D-1454-778E07F2502D}"/>
                    </a:ext>
                  </a:extLst>
                </p:cNvPr>
                <p:cNvSpPr txBox="1"/>
                <p:nvPr/>
              </p:nvSpPr>
              <p:spPr>
                <a:xfrm>
                  <a:off x="-16700139" y="622000"/>
                  <a:ext cx="1094018" cy="615553"/>
                </a:xfrm>
                <a:prstGeom prst="rect">
                  <a:avLst/>
                </a:prstGeom>
                <a:noFill/>
              </p:spPr>
              <p:txBody>
                <a:bodyPr wrap="square" lIns="0" tIns="0" rIns="0" bIns="0" rtlCol="0">
                  <a:spAutoFit/>
                </a:bodyPr>
                <a:lstStyle/>
                <a:p>
                  <a:pPr lvl="0" algn="ctr"/>
                  <a:r>
                    <a:rPr lang="en-US" sz="2000" b="1">
                      <a:latin typeface="Georgia" panose="02040502050405020303" pitchFamily="18" charset="0"/>
                    </a:rPr>
                    <a:t>Skin reaction </a:t>
                  </a:r>
                </a:p>
              </p:txBody>
            </p:sp>
          </p:grpSp>
          <p:sp>
            <p:nvSpPr>
              <p:cNvPr id="2288" name="Freeform: Shape 2287">
                <a:extLst>
                  <a:ext uri="{FF2B5EF4-FFF2-40B4-BE49-F238E27FC236}">
                    <a16:creationId xmlns:a16="http://schemas.microsoft.com/office/drawing/2014/main" id="{F42107A1-6B33-DC06-3B60-D46D9F72B098}"/>
                  </a:ext>
                </a:extLst>
              </p:cNvPr>
              <p:cNvSpPr/>
              <p:nvPr/>
            </p:nvSpPr>
            <p:spPr>
              <a:xfrm flipH="1">
                <a:off x="-3828624" y="-2969740"/>
                <a:ext cx="507205" cy="270947"/>
              </a:xfrm>
              <a:custGeom>
                <a:avLst/>
                <a:gdLst>
                  <a:gd name="connsiteX0" fmla="*/ 0 w 1084421"/>
                  <a:gd name="connsiteY0" fmla="*/ 253556 h 253555"/>
                  <a:gd name="connsiteX1" fmla="*/ 870109 w 1084421"/>
                  <a:gd name="connsiteY1" fmla="*/ 253556 h 253555"/>
                  <a:gd name="connsiteX2" fmla="*/ 1084421 w 1084421"/>
                  <a:gd name="connsiteY2" fmla="*/ 0 h 253555"/>
                </a:gdLst>
                <a:ahLst/>
                <a:cxnLst>
                  <a:cxn ang="0">
                    <a:pos x="connsiteX0" y="connsiteY0"/>
                  </a:cxn>
                  <a:cxn ang="0">
                    <a:pos x="connsiteX1" y="connsiteY1"/>
                  </a:cxn>
                  <a:cxn ang="0">
                    <a:pos x="connsiteX2" y="connsiteY2"/>
                  </a:cxn>
                </a:cxnLst>
                <a:rect l="l" t="t" r="r" b="b"/>
                <a:pathLst>
                  <a:path w="1084421" h="253555">
                    <a:moveTo>
                      <a:pt x="0" y="253556"/>
                    </a:moveTo>
                    <a:lnTo>
                      <a:pt x="870109" y="253556"/>
                    </a:lnTo>
                    <a:lnTo>
                      <a:pt x="1084421" y="0"/>
                    </a:lnTo>
                  </a:path>
                </a:pathLst>
              </a:custGeom>
              <a:noFill/>
              <a:ln w="26765" cap="rnd">
                <a:solidFill>
                  <a:schemeClr val="tx1">
                    <a:lumMod val="85000"/>
                    <a:lumOff val="15000"/>
                  </a:schemeClr>
                </a:solidFill>
                <a:prstDash val="sysDot"/>
                <a:round/>
              </a:ln>
            </p:spPr>
            <p:txBody>
              <a:bodyPr rtlCol="0" anchor="ctr"/>
              <a:lstStyle/>
              <a:p>
                <a:endParaRPr lang="en-US"/>
              </a:p>
            </p:txBody>
          </p:sp>
        </p:grpSp>
        <p:pic>
          <p:nvPicPr>
            <p:cNvPr id="2294" name="Picture 2293" descr="A thermometer with a red arrow pointing up&#10;&#10;AI-generated content may be incorrect.">
              <a:extLst>
                <a:ext uri="{FF2B5EF4-FFF2-40B4-BE49-F238E27FC236}">
                  <a16:creationId xmlns:a16="http://schemas.microsoft.com/office/drawing/2014/main" id="{B9462805-E63C-A2A7-901E-955368BFED58}"/>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l="24679" t="25761" r="45776" b="12153"/>
            <a:stretch>
              <a:fillRect/>
            </a:stretch>
          </p:blipFill>
          <p:spPr>
            <a:xfrm rot="20062797">
              <a:off x="-3056244" y="-2909648"/>
              <a:ext cx="170977" cy="359314"/>
            </a:xfrm>
            <a:prstGeom prst="flowChartProcess">
              <a:avLst/>
            </a:prstGeom>
          </p:spPr>
        </p:pic>
      </p:grpSp>
      <p:grpSp>
        <p:nvGrpSpPr>
          <p:cNvPr id="2452" name="Group 2451">
            <a:extLst>
              <a:ext uri="{FF2B5EF4-FFF2-40B4-BE49-F238E27FC236}">
                <a16:creationId xmlns:a16="http://schemas.microsoft.com/office/drawing/2014/main" id="{4EAF87FE-273B-C5C4-AA92-25FE986EA88A}"/>
              </a:ext>
            </a:extLst>
          </p:cNvPr>
          <p:cNvGrpSpPr/>
          <p:nvPr/>
        </p:nvGrpSpPr>
        <p:grpSpPr>
          <a:xfrm>
            <a:off x="2753325" y="3482296"/>
            <a:ext cx="4716451" cy="1484617"/>
            <a:chOff x="-4424059" y="-2310233"/>
            <a:chExt cx="4716451" cy="1484617"/>
          </a:xfrm>
        </p:grpSpPr>
        <p:sp>
          <p:nvSpPr>
            <p:cNvPr id="2159" name="Freeform: Shape 2158">
              <a:extLst>
                <a:ext uri="{FF2B5EF4-FFF2-40B4-BE49-F238E27FC236}">
                  <a16:creationId xmlns:a16="http://schemas.microsoft.com/office/drawing/2014/main" id="{98B07FDF-4493-9E55-F411-ECF59D142A7D}"/>
                </a:ext>
              </a:extLst>
            </p:cNvPr>
            <p:cNvSpPr/>
            <p:nvPr/>
          </p:nvSpPr>
          <p:spPr>
            <a:xfrm>
              <a:off x="-3802711" y="-1616809"/>
              <a:ext cx="1287248" cy="186589"/>
            </a:xfrm>
            <a:custGeom>
              <a:avLst/>
              <a:gdLst>
                <a:gd name="connsiteX0" fmla="*/ 0 w 1084421"/>
                <a:gd name="connsiteY0" fmla="*/ 253556 h 253555"/>
                <a:gd name="connsiteX1" fmla="*/ 870109 w 1084421"/>
                <a:gd name="connsiteY1" fmla="*/ 253556 h 253555"/>
                <a:gd name="connsiteX2" fmla="*/ 1084421 w 1084421"/>
                <a:gd name="connsiteY2" fmla="*/ 0 h 253555"/>
              </a:gdLst>
              <a:ahLst/>
              <a:cxnLst>
                <a:cxn ang="0">
                  <a:pos x="connsiteX0" y="connsiteY0"/>
                </a:cxn>
                <a:cxn ang="0">
                  <a:pos x="connsiteX1" y="connsiteY1"/>
                </a:cxn>
                <a:cxn ang="0">
                  <a:pos x="connsiteX2" y="connsiteY2"/>
                </a:cxn>
              </a:cxnLst>
              <a:rect l="l" t="t" r="r" b="b"/>
              <a:pathLst>
                <a:path w="1084421" h="253555">
                  <a:moveTo>
                    <a:pt x="0" y="253556"/>
                  </a:moveTo>
                  <a:lnTo>
                    <a:pt x="870109" y="253556"/>
                  </a:lnTo>
                  <a:lnTo>
                    <a:pt x="1084421" y="0"/>
                  </a:lnTo>
                </a:path>
              </a:pathLst>
            </a:custGeom>
            <a:noFill/>
            <a:ln w="26765" cap="rnd">
              <a:solidFill>
                <a:schemeClr val="tx1">
                  <a:lumMod val="85000"/>
                  <a:lumOff val="15000"/>
                </a:schemeClr>
              </a:solidFill>
              <a:prstDash val="sysDot"/>
              <a:round/>
            </a:ln>
          </p:spPr>
          <p:txBody>
            <a:bodyPr rtlCol="0" anchor="ctr"/>
            <a:lstStyle/>
            <a:p>
              <a:endParaRPr lang="en-US"/>
            </a:p>
          </p:txBody>
        </p:sp>
        <p:sp>
          <p:nvSpPr>
            <p:cNvPr id="2196" name="Freeform: Shape 2195">
              <a:extLst>
                <a:ext uri="{FF2B5EF4-FFF2-40B4-BE49-F238E27FC236}">
                  <a16:creationId xmlns:a16="http://schemas.microsoft.com/office/drawing/2014/main" id="{4B67A5F7-6EDC-DFA4-3F81-9123FED2B99F}"/>
                </a:ext>
              </a:extLst>
            </p:cNvPr>
            <p:cNvSpPr/>
            <p:nvPr/>
          </p:nvSpPr>
          <p:spPr>
            <a:xfrm>
              <a:off x="-4424059" y="-1737730"/>
              <a:ext cx="455572" cy="189822"/>
            </a:xfrm>
            <a:custGeom>
              <a:avLst/>
              <a:gdLst>
                <a:gd name="connsiteX0" fmla="*/ 0 w 342900"/>
                <a:gd name="connsiteY0" fmla="*/ 0 h 142875"/>
                <a:gd name="connsiteX1" fmla="*/ 342900 w 342900"/>
                <a:gd name="connsiteY1" fmla="*/ 142875 h 142875"/>
              </a:gdLst>
              <a:ahLst/>
              <a:cxnLst>
                <a:cxn ang="0">
                  <a:pos x="connsiteX0" y="connsiteY0"/>
                </a:cxn>
                <a:cxn ang="0">
                  <a:pos x="connsiteX1" y="connsiteY1"/>
                </a:cxn>
              </a:cxnLst>
              <a:rect l="l" t="t" r="r" b="b"/>
              <a:pathLst>
                <a:path w="342900" h="142875">
                  <a:moveTo>
                    <a:pt x="0" y="0"/>
                  </a:moveTo>
                  <a:lnTo>
                    <a:pt x="342900" y="142875"/>
                  </a:lnTo>
                </a:path>
              </a:pathLst>
            </a:custGeom>
            <a:solidFill>
              <a:schemeClr val="accent4"/>
            </a:solidFill>
            <a:ln w="85725" cap="rnd">
              <a:solidFill>
                <a:srgbClr val="FFC000"/>
              </a:solidFill>
              <a:prstDash val="solid"/>
              <a:round/>
            </a:ln>
          </p:spPr>
          <p:txBody>
            <a:bodyPr rtlCol="0" anchor="ctr"/>
            <a:lstStyle/>
            <a:p>
              <a:endParaRPr lang="en-US"/>
            </a:p>
          </p:txBody>
        </p:sp>
        <p:sp>
          <p:nvSpPr>
            <p:cNvPr id="2203" name="Freeform: Shape 2202">
              <a:extLst>
                <a:ext uri="{FF2B5EF4-FFF2-40B4-BE49-F238E27FC236}">
                  <a16:creationId xmlns:a16="http://schemas.microsoft.com/office/drawing/2014/main" id="{924DB0F7-3193-BF61-EC63-21B74C50CEE8}"/>
                </a:ext>
              </a:extLst>
            </p:cNvPr>
            <p:cNvSpPr/>
            <p:nvPr/>
          </p:nvSpPr>
          <p:spPr>
            <a:xfrm>
              <a:off x="-4393435" y="-2310233"/>
              <a:ext cx="660328" cy="1433407"/>
            </a:xfrm>
            <a:custGeom>
              <a:avLst/>
              <a:gdLst>
                <a:gd name="connsiteX0" fmla="*/ 493871 w 497015"/>
                <a:gd name="connsiteY0" fmla="*/ 0 h 1078896"/>
                <a:gd name="connsiteX1" fmla="*/ 365760 w 497015"/>
                <a:gd name="connsiteY1" fmla="*/ 0 h 1078896"/>
                <a:gd name="connsiteX2" fmla="*/ 369094 w 497015"/>
                <a:gd name="connsiteY2" fmla="*/ 93726 h 1078896"/>
                <a:gd name="connsiteX3" fmla="*/ 0 w 497015"/>
                <a:gd name="connsiteY3" fmla="*/ 995743 h 1078896"/>
                <a:gd name="connsiteX4" fmla="*/ 97536 w 497015"/>
                <a:gd name="connsiteY4" fmla="*/ 1078897 h 1078896"/>
                <a:gd name="connsiteX5" fmla="*/ 497015 w 497015"/>
                <a:gd name="connsiteY5" fmla="*/ 93726 h 1078896"/>
                <a:gd name="connsiteX6" fmla="*/ 493871 w 497015"/>
                <a:gd name="connsiteY6" fmla="*/ 0 h 10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015" h="1078896">
                  <a:moveTo>
                    <a:pt x="493871" y="0"/>
                  </a:moveTo>
                  <a:lnTo>
                    <a:pt x="365760" y="0"/>
                  </a:lnTo>
                  <a:cubicBezTo>
                    <a:pt x="367922" y="30985"/>
                    <a:pt x="369027" y="62227"/>
                    <a:pt x="369094" y="93726"/>
                  </a:cubicBezTo>
                  <a:cubicBezTo>
                    <a:pt x="369561" y="431254"/>
                    <a:pt x="236934" y="755361"/>
                    <a:pt x="0" y="995743"/>
                  </a:cubicBezTo>
                  <a:lnTo>
                    <a:pt x="97536" y="1078897"/>
                  </a:lnTo>
                  <a:cubicBezTo>
                    <a:pt x="354121" y="815197"/>
                    <a:pt x="497472" y="461658"/>
                    <a:pt x="497015" y="93726"/>
                  </a:cubicBezTo>
                  <a:cubicBezTo>
                    <a:pt x="497015" y="62198"/>
                    <a:pt x="495871" y="30956"/>
                    <a:pt x="493871" y="0"/>
                  </a:cubicBezTo>
                  <a:close/>
                </a:path>
              </a:pathLst>
            </a:custGeom>
            <a:solidFill>
              <a:srgbClr val="FFC000"/>
            </a:solidFill>
            <a:ln w="9525" cap="flat">
              <a:noFill/>
              <a:prstDash val="solid"/>
              <a:miter/>
            </a:ln>
          </p:spPr>
          <p:txBody>
            <a:bodyPr rtlCol="0" anchor="ctr"/>
            <a:lstStyle/>
            <a:p>
              <a:endParaRPr lang="en-US"/>
            </a:p>
          </p:txBody>
        </p:sp>
        <p:sp>
          <p:nvSpPr>
            <p:cNvPr id="2205" name="Freeform: Shape 2204">
              <a:extLst>
                <a:ext uri="{FF2B5EF4-FFF2-40B4-BE49-F238E27FC236}">
                  <a16:creationId xmlns:a16="http://schemas.microsoft.com/office/drawing/2014/main" id="{6B1CBD7D-B44E-F198-163C-AD4198FBD947}"/>
                </a:ext>
              </a:extLst>
            </p:cNvPr>
            <p:cNvSpPr/>
            <p:nvPr/>
          </p:nvSpPr>
          <p:spPr>
            <a:xfrm>
              <a:off x="-4128949" y="-1756460"/>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rgbClr val="FFFFFF"/>
            </a:solidFill>
            <a:ln w="7429" cap="flat">
              <a:solidFill>
                <a:srgbClr val="FFFFFF"/>
              </a:solidFill>
              <a:prstDash val="solid"/>
              <a:miter/>
            </a:ln>
          </p:spPr>
          <p:txBody>
            <a:bodyPr rtlCol="0" anchor="ctr"/>
            <a:lstStyle/>
            <a:p>
              <a:endParaRPr lang="en-US"/>
            </a:p>
          </p:txBody>
        </p:sp>
        <p:sp>
          <p:nvSpPr>
            <p:cNvPr id="2206" name="Freeform: Shape 2205">
              <a:extLst>
                <a:ext uri="{FF2B5EF4-FFF2-40B4-BE49-F238E27FC236}">
                  <a16:creationId xmlns:a16="http://schemas.microsoft.com/office/drawing/2014/main" id="{80E7DCB8-5B12-ADF6-03B6-5AF1C2526C63}"/>
                </a:ext>
              </a:extLst>
            </p:cNvPr>
            <p:cNvSpPr/>
            <p:nvPr/>
          </p:nvSpPr>
          <p:spPr>
            <a:xfrm>
              <a:off x="-4075547" y="-1703056"/>
              <a:ext cx="272836" cy="272836"/>
            </a:xfrm>
            <a:custGeom>
              <a:avLst/>
              <a:gdLst>
                <a:gd name="connsiteX0" fmla="*/ 205359 w 205358"/>
                <a:gd name="connsiteY0" fmla="*/ 102679 h 205358"/>
                <a:gd name="connsiteX1" fmla="*/ 102680 w 205358"/>
                <a:gd name="connsiteY1" fmla="*/ 205359 h 205358"/>
                <a:gd name="connsiteX2" fmla="*/ 0 w 205358"/>
                <a:gd name="connsiteY2" fmla="*/ 102679 h 205358"/>
                <a:gd name="connsiteX3" fmla="*/ 102680 w 205358"/>
                <a:gd name="connsiteY3" fmla="*/ 0 h 205358"/>
                <a:gd name="connsiteX4" fmla="*/ 205359 w 205358"/>
                <a:gd name="connsiteY4" fmla="*/ 102679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5358">
                  <a:moveTo>
                    <a:pt x="205359" y="102679"/>
                  </a:moveTo>
                  <a:cubicBezTo>
                    <a:pt x="205359" y="159388"/>
                    <a:pt x="159388" y="205359"/>
                    <a:pt x="102680" y="205359"/>
                  </a:cubicBezTo>
                  <a:cubicBezTo>
                    <a:pt x="45971" y="205359"/>
                    <a:pt x="0" y="159388"/>
                    <a:pt x="0" y="102679"/>
                  </a:cubicBezTo>
                  <a:cubicBezTo>
                    <a:pt x="0" y="45971"/>
                    <a:pt x="45971" y="0"/>
                    <a:pt x="102680" y="0"/>
                  </a:cubicBezTo>
                  <a:cubicBezTo>
                    <a:pt x="159388" y="0"/>
                    <a:pt x="205359" y="45971"/>
                    <a:pt x="205359" y="102679"/>
                  </a:cubicBezTo>
                  <a:close/>
                </a:path>
              </a:pathLst>
            </a:custGeom>
            <a:solidFill>
              <a:srgbClr val="FFC000"/>
            </a:solidFill>
            <a:ln w="9525" cap="flat">
              <a:noFill/>
              <a:prstDash val="solid"/>
              <a:miter/>
            </a:ln>
          </p:spPr>
          <p:txBody>
            <a:bodyPr rtlCol="0" anchor="ctr"/>
            <a:lstStyle/>
            <a:p>
              <a:endParaRPr lang="en-US"/>
            </a:p>
          </p:txBody>
        </p:sp>
        <p:grpSp>
          <p:nvGrpSpPr>
            <p:cNvPr id="2272" name="Group 2271">
              <a:extLst>
                <a:ext uri="{FF2B5EF4-FFF2-40B4-BE49-F238E27FC236}">
                  <a16:creationId xmlns:a16="http://schemas.microsoft.com/office/drawing/2014/main" id="{3CF68347-6000-F89B-2568-55E7AC168CA7}"/>
                </a:ext>
              </a:extLst>
            </p:cNvPr>
            <p:cNvGrpSpPr/>
            <p:nvPr/>
          </p:nvGrpSpPr>
          <p:grpSpPr>
            <a:xfrm>
              <a:off x="-2544297" y="-1911603"/>
              <a:ext cx="2836689" cy="1085987"/>
              <a:chOff x="-18619895" y="1612009"/>
              <a:chExt cx="2836689" cy="1085987"/>
            </a:xfrm>
          </p:grpSpPr>
          <p:sp>
            <p:nvSpPr>
              <p:cNvPr id="2183" name="Freeform: Shape 2182">
                <a:extLst>
                  <a:ext uri="{FF2B5EF4-FFF2-40B4-BE49-F238E27FC236}">
                    <a16:creationId xmlns:a16="http://schemas.microsoft.com/office/drawing/2014/main" id="{8C49467E-A939-3F6B-5499-3E6D4700B89C}"/>
                  </a:ext>
                </a:extLst>
              </p:cNvPr>
              <p:cNvSpPr/>
              <p:nvPr/>
            </p:nvSpPr>
            <p:spPr>
              <a:xfrm>
                <a:off x="-16153417" y="1763567"/>
                <a:ext cx="106047" cy="106047"/>
              </a:xfrm>
              <a:custGeom>
                <a:avLst/>
                <a:gdLst>
                  <a:gd name="connsiteX0" fmla="*/ 79819 w 79819"/>
                  <a:gd name="connsiteY0" fmla="*/ 39910 h 79819"/>
                  <a:gd name="connsiteX1" fmla="*/ 39910 w 79819"/>
                  <a:gd name="connsiteY1" fmla="*/ 79819 h 79819"/>
                  <a:gd name="connsiteX2" fmla="*/ 0 w 79819"/>
                  <a:gd name="connsiteY2" fmla="*/ 39910 h 79819"/>
                  <a:gd name="connsiteX3" fmla="*/ 39910 w 79819"/>
                  <a:gd name="connsiteY3" fmla="*/ 0 h 79819"/>
                  <a:gd name="connsiteX4" fmla="*/ 79819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19" y="39910"/>
                    </a:moveTo>
                    <a:cubicBezTo>
                      <a:pt x="79819" y="61951"/>
                      <a:pt x="61951" y="79819"/>
                      <a:pt x="39910" y="79819"/>
                    </a:cubicBezTo>
                    <a:cubicBezTo>
                      <a:pt x="17868" y="79819"/>
                      <a:pt x="0" y="61951"/>
                      <a:pt x="0" y="39910"/>
                    </a:cubicBezTo>
                    <a:cubicBezTo>
                      <a:pt x="0" y="17868"/>
                      <a:pt x="17868" y="0"/>
                      <a:pt x="39910" y="0"/>
                    </a:cubicBezTo>
                    <a:cubicBezTo>
                      <a:pt x="61951" y="0"/>
                      <a:pt x="79819" y="17868"/>
                      <a:pt x="79819" y="39910"/>
                    </a:cubicBezTo>
                    <a:close/>
                  </a:path>
                </a:pathLst>
              </a:custGeom>
              <a:solidFill>
                <a:schemeClr val="accent1"/>
              </a:solidFill>
              <a:ln w="9525" cap="flat">
                <a:noFill/>
                <a:prstDash val="solid"/>
                <a:miter/>
              </a:ln>
            </p:spPr>
            <p:txBody>
              <a:bodyPr rtlCol="0" anchor="ctr"/>
              <a:lstStyle/>
              <a:p>
                <a:endParaRPr lang="en-US"/>
              </a:p>
            </p:txBody>
          </p:sp>
          <p:grpSp>
            <p:nvGrpSpPr>
              <p:cNvPr id="2184" name="Group 2183">
                <a:extLst>
                  <a:ext uri="{FF2B5EF4-FFF2-40B4-BE49-F238E27FC236}">
                    <a16:creationId xmlns:a16="http://schemas.microsoft.com/office/drawing/2014/main" id="{74726FC5-98D4-4E6B-A6D0-BE01E47C68CC}"/>
                  </a:ext>
                </a:extLst>
              </p:cNvPr>
              <p:cNvGrpSpPr/>
              <p:nvPr/>
            </p:nvGrpSpPr>
            <p:grpSpPr>
              <a:xfrm>
                <a:off x="-16153056" y="1764838"/>
                <a:ext cx="209942" cy="177295"/>
                <a:chOff x="8151991" y="5672283"/>
                <a:chExt cx="226806" cy="191536"/>
              </a:xfrm>
              <a:solidFill>
                <a:srgbClr val="FFC000"/>
              </a:solidFill>
            </p:grpSpPr>
            <p:sp>
              <p:nvSpPr>
                <p:cNvPr id="2245" name="Freeform: Shape 2244">
                  <a:extLst>
                    <a:ext uri="{FF2B5EF4-FFF2-40B4-BE49-F238E27FC236}">
                      <a16:creationId xmlns:a16="http://schemas.microsoft.com/office/drawing/2014/main" id="{F3313AB1-57B2-7A0D-16E5-FE70DE07A714}"/>
                    </a:ext>
                  </a:extLst>
                </p:cNvPr>
                <p:cNvSpPr/>
                <p:nvPr/>
              </p:nvSpPr>
              <p:spPr>
                <a:xfrm>
                  <a:off x="8151991" y="5672283"/>
                  <a:ext cx="114565" cy="114565"/>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2"/>
                        <a:pt x="61952" y="79820"/>
                        <a:pt x="39910" y="79820"/>
                      </a:cubicBezTo>
                      <a:cubicBezTo>
                        <a:pt x="17868" y="79820"/>
                        <a:pt x="0" y="61952"/>
                        <a:pt x="0" y="39910"/>
                      </a:cubicBezTo>
                      <a:cubicBezTo>
                        <a:pt x="0" y="17868"/>
                        <a:pt x="17868" y="0"/>
                        <a:pt x="39910" y="0"/>
                      </a:cubicBezTo>
                      <a:cubicBezTo>
                        <a:pt x="61952" y="0"/>
                        <a:pt x="79820" y="17868"/>
                        <a:pt x="79820" y="39910"/>
                      </a:cubicBezTo>
                      <a:close/>
                    </a:path>
                  </a:pathLst>
                </a:custGeom>
                <a:grpFill/>
                <a:ln w="9525" cap="flat">
                  <a:noFill/>
                  <a:prstDash val="solid"/>
                  <a:miter/>
                </a:ln>
              </p:spPr>
              <p:txBody>
                <a:bodyPr rtlCol="0" anchor="ctr"/>
                <a:lstStyle/>
                <a:p>
                  <a:endParaRPr lang="en-US"/>
                </a:p>
              </p:txBody>
            </p:sp>
            <p:sp>
              <p:nvSpPr>
                <p:cNvPr id="2246" name="Freeform: Shape 2245">
                  <a:extLst>
                    <a:ext uri="{FF2B5EF4-FFF2-40B4-BE49-F238E27FC236}">
                      <a16:creationId xmlns:a16="http://schemas.microsoft.com/office/drawing/2014/main" id="{AC6D8EA1-150F-4AF7-AB0C-4292A8CDD510}"/>
                    </a:ext>
                  </a:extLst>
                </p:cNvPr>
                <p:cNvSpPr/>
                <p:nvPr/>
              </p:nvSpPr>
              <p:spPr>
                <a:xfrm>
                  <a:off x="8317004" y="5802025"/>
                  <a:ext cx="61793" cy="61794"/>
                </a:xfrm>
                <a:custGeom>
                  <a:avLst/>
                  <a:gdLst>
                    <a:gd name="connsiteX0" fmla="*/ 43053 w 43052"/>
                    <a:gd name="connsiteY0" fmla="*/ 21431 h 43053"/>
                    <a:gd name="connsiteX1" fmla="*/ 21622 w 43052"/>
                    <a:gd name="connsiteY1" fmla="*/ 43053 h 43053"/>
                    <a:gd name="connsiteX2" fmla="*/ 0 w 43052"/>
                    <a:gd name="connsiteY2" fmla="*/ 21622 h 43053"/>
                    <a:gd name="connsiteX3" fmla="*/ 21431 w 43052"/>
                    <a:gd name="connsiteY3" fmla="*/ 0 h 43053"/>
                    <a:gd name="connsiteX4" fmla="*/ 21526 w 43052"/>
                    <a:gd name="connsiteY4" fmla="*/ 0 h 43053"/>
                    <a:gd name="connsiteX5" fmla="*/ 43053 w 43052"/>
                    <a:gd name="connsiteY5" fmla="*/ 21431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2" h="43053">
                      <a:moveTo>
                        <a:pt x="43053" y="21431"/>
                      </a:moveTo>
                      <a:cubicBezTo>
                        <a:pt x="43100" y="33318"/>
                        <a:pt x="33509" y="42996"/>
                        <a:pt x="21622" y="43053"/>
                      </a:cubicBezTo>
                      <a:cubicBezTo>
                        <a:pt x="9734" y="43110"/>
                        <a:pt x="57" y="33509"/>
                        <a:pt x="0" y="21622"/>
                      </a:cubicBezTo>
                      <a:cubicBezTo>
                        <a:pt x="-47" y="9735"/>
                        <a:pt x="9544" y="57"/>
                        <a:pt x="21431" y="0"/>
                      </a:cubicBezTo>
                      <a:cubicBezTo>
                        <a:pt x="21460" y="0"/>
                        <a:pt x="21498" y="0"/>
                        <a:pt x="21526" y="0"/>
                      </a:cubicBezTo>
                      <a:cubicBezTo>
                        <a:pt x="33375" y="0"/>
                        <a:pt x="42996" y="9582"/>
                        <a:pt x="43053" y="21431"/>
                      </a:cubicBezTo>
                      <a:close/>
                    </a:path>
                  </a:pathLst>
                </a:custGeom>
                <a:grpFill/>
                <a:ln w="9525" cap="flat">
                  <a:noFill/>
                  <a:prstDash val="solid"/>
                  <a:miter/>
                </a:ln>
              </p:spPr>
              <p:txBody>
                <a:bodyPr rtlCol="0" anchor="ctr"/>
                <a:lstStyle/>
                <a:p>
                  <a:endParaRPr lang="en-US"/>
                </a:p>
              </p:txBody>
            </p:sp>
          </p:grpSp>
          <p:sp>
            <p:nvSpPr>
              <p:cNvPr id="2185" name="Freeform: Shape 2184">
                <a:extLst>
                  <a:ext uri="{FF2B5EF4-FFF2-40B4-BE49-F238E27FC236}">
                    <a16:creationId xmlns:a16="http://schemas.microsoft.com/office/drawing/2014/main" id="{62288364-AFA7-F032-DB81-0814ACF923A4}"/>
                  </a:ext>
                </a:extLst>
              </p:cNvPr>
              <p:cNvSpPr/>
              <p:nvPr/>
            </p:nvSpPr>
            <p:spPr>
              <a:xfrm>
                <a:off x="-15979540" y="2606503"/>
                <a:ext cx="56439" cy="56439"/>
              </a:xfrm>
              <a:custGeom>
                <a:avLst/>
                <a:gdLst>
                  <a:gd name="connsiteX0" fmla="*/ 42482 w 42481"/>
                  <a:gd name="connsiteY0" fmla="*/ 21241 h 42481"/>
                  <a:gd name="connsiteX1" fmla="*/ 21241 w 42481"/>
                  <a:gd name="connsiteY1" fmla="*/ 42482 h 42481"/>
                  <a:gd name="connsiteX2" fmla="*/ 0 w 42481"/>
                  <a:gd name="connsiteY2" fmla="*/ 21241 h 42481"/>
                  <a:gd name="connsiteX3" fmla="*/ 21241 w 42481"/>
                  <a:gd name="connsiteY3" fmla="*/ 0 h 42481"/>
                  <a:gd name="connsiteX4" fmla="*/ 42482 w 42481"/>
                  <a:gd name="connsiteY4" fmla="*/ 21241 h 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42481">
                    <a:moveTo>
                      <a:pt x="42482" y="21241"/>
                    </a:moveTo>
                    <a:cubicBezTo>
                      <a:pt x="42482" y="32972"/>
                      <a:pt x="32972" y="42482"/>
                      <a:pt x="21241" y="42482"/>
                    </a:cubicBezTo>
                    <a:cubicBezTo>
                      <a:pt x="9510" y="42482"/>
                      <a:pt x="0" y="32972"/>
                      <a:pt x="0" y="21241"/>
                    </a:cubicBezTo>
                    <a:cubicBezTo>
                      <a:pt x="0" y="9510"/>
                      <a:pt x="9510" y="0"/>
                      <a:pt x="21241" y="0"/>
                    </a:cubicBezTo>
                    <a:cubicBezTo>
                      <a:pt x="32972" y="0"/>
                      <a:pt x="42482" y="9510"/>
                      <a:pt x="42482" y="21241"/>
                    </a:cubicBezTo>
                    <a:close/>
                  </a:path>
                </a:pathLst>
              </a:custGeom>
              <a:solidFill>
                <a:srgbClr val="FFC000"/>
              </a:solidFill>
              <a:ln w="9525" cap="flat">
                <a:noFill/>
                <a:prstDash val="solid"/>
                <a:miter/>
              </a:ln>
            </p:spPr>
            <p:txBody>
              <a:bodyPr rtlCol="0" anchor="ctr"/>
              <a:lstStyle/>
              <a:p>
                <a:endParaRPr lang="en-US"/>
              </a:p>
            </p:txBody>
          </p:sp>
          <p:sp>
            <p:nvSpPr>
              <p:cNvPr id="2186" name="Freeform: Shape 2185">
                <a:extLst>
                  <a:ext uri="{FF2B5EF4-FFF2-40B4-BE49-F238E27FC236}">
                    <a16:creationId xmlns:a16="http://schemas.microsoft.com/office/drawing/2014/main" id="{44BF3C32-6095-CA6E-8925-5975DB7CF7E4}"/>
                  </a:ext>
                </a:extLst>
              </p:cNvPr>
              <p:cNvSpPr/>
              <p:nvPr/>
            </p:nvSpPr>
            <p:spPr>
              <a:xfrm>
                <a:off x="-16208212" y="2591949"/>
                <a:ext cx="106047" cy="106047"/>
              </a:xfrm>
              <a:custGeom>
                <a:avLst/>
                <a:gdLst>
                  <a:gd name="connsiteX0" fmla="*/ 79819 w 79819"/>
                  <a:gd name="connsiteY0" fmla="*/ 39910 h 79819"/>
                  <a:gd name="connsiteX1" fmla="*/ 39909 w 79819"/>
                  <a:gd name="connsiteY1" fmla="*/ 79820 h 79819"/>
                  <a:gd name="connsiteX2" fmla="*/ 0 w 79819"/>
                  <a:gd name="connsiteY2" fmla="*/ 39910 h 79819"/>
                  <a:gd name="connsiteX3" fmla="*/ 39909 w 79819"/>
                  <a:gd name="connsiteY3" fmla="*/ 0 h 79819"/>
                  <a:gd name="connsiteX4" fmla="*/ 79819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19" y="39910"/>
                    </a:moveTo>
                    <a:cubicBezTo>
                      <a:pt x="79819" y="61952"/>
                      <a:pt x="61951" y="79820"/>
                      <a:pt x="39909" y="79820"/>
                    </a:cubicBezTo>
                    <a:cubicBezTo>
                      <a:pt x="17868" y="79820"/>
                      <a:pt x="0" y="61952"/>
                      <a:pt x="0" y="39910"/>
                    </a:cubicBezTo>
                    <a:cubicBezTo>
                      <a:pt x="0" y="17868"/>
                      <a:pt x="17868" y="0"/>
                      <a:pt x="39909" y="0"/>
                    </a:cubicBezTo>
                    <a:cubicBezTo>
                      <a:pt x="61951" y="0"/>
                      <a:pt x="79819" y="17868"/>
                      <a:pt x="79819" y="39910"/>
                    </a:cubicBezTo>
                    <a:close/>
                  </a:path>
                </a:pathLst>
              </a:custGeom>
              <a:solidFill>
                <a:srgbClr val="FFC000"/>
              </a:solidFill>
              <a:ln w="9525" cap="flat">
                <a:noFill/>
                <a:prstDash val="solid"/>
                <a:miter/>
              </a:ln>
            </p:spPr>
            <p:txBody>
              <a:bodyPr rtlCol="0" anchor="ctr"/>
              <a:lstStyle/>
              <a:p>
                <a:endParaRPr lang="en-US"/>
              </a:p>
            </p:txBody>
          </p:sp>
          <p:sp>
            <p:nvSpPr>
              <p:cNvPr id="2187" name="Freeform: Shape 2186">
                <a:extLst>
                  <a:ext uri="{FF2B5EF4-FFF2-40B4-BE49-F238E27FC236}">
                    <a16:creationId xmlns:a16="http://schemas.microsoft.com/office/drawing/2014/main" id="{5BA815C2-701C-0D7F-F9FE-93D5373D0FED}"/>
                  </a:ext>
                </a:extLst>
              </p:cNvPr>
              <p:cNvSpPr/>
              <p:nvPr/>
            </p:nvSpPr>
            <p:spPr>
              <a:xfrm>
                <a:off x="-16472066" y="2062346"/>
                <a:ext cx="688860" cy="423943"/>
              </a:xfrm>
              <a:custGeom>
                <a:avLst/>
                <a:gdLst>
                  <a:gd name="connsiteX0" fmla="*/ 357378 w 518491"/>
                  <a:gd name="connsiteY0" fmla="*/ 0 h 319093"/>
                  <a:gd name="connsiteX1" fmla="*/ 235553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10 h 319093"/>
                  <a:gd name="connsiteX7" fmla="*/ 463905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3" y="57912"/>
                    </a:cubicBezTo>
                    <a:cubicBezTo>
                      <a:pt x="212122" y="86087"/>
                      <a:pt x="179127" y="104632"/>
                      <a:pt x="142875" y="110014"/>
                    </a:cubicBezTo>
                    <a:lnTo>
                      <a:pt x="0" y="131636"/>
                    </a:lnTo>
                    <a:lnTo>
                      <a:pt x="0" y="187452"/>
                    </a:lnTo>
                    <a:lnTo>
                      <a:pt x="137827" y="208312"/>
                    </a:lnTo>
                    <a:cubicBezTo>
                      <a:pt x="177079" y="214475"/>
                      <a:pt x="212865" y="234401"/>
                      <a:pt x="238792" y="264510"/>
                    </a:cubicBezTo>
                    <a:cubicBezTo>
                      <a:pt x="296761" y="330870"/>
                      <a:pt x="397545" y="337671"/>
                      <a:pt x="463905" y="279702"/>
                    </a:cubicBezTo>
                    <a:cubicBezTo>
                      <a:pt x="500882" y="247412"/>
                      <a:pt x="520922" y="199892"/>
                      <a:pt x="518256" y="150876"/>
                    </a:cubicBezTo>
                    <a:cubicBezTo>
                      <a:pt x="513007" y="65933"/>
                      <a:pt x="442484" y="-209"/>
                      <a:pt x="357378" y="0"/>
                    </a:cubicBezTo>
                    <a:close/>
                  </a:path>
                </a:pathLst>
              </a:custGeom>
              <a:solidFill>
                <a:srgbClr val="FFC000"/>
              </a:solidFill>
              <a:ln w="9525" cap="flat">
                <a:noFill/>
                <a:prstDash val="solid"/>
                <a:miter/>
              </a:ln>
            </p:spPr>
            <p:txBody>
              <a:bodyPr rtlCol="0" anchor="ctr"/>
              <a:lstStyle/>
              <a:p>
                <a:endParaRPr lang="en-US"/>
              </a:p>
            </p:txBody>
          </p:sp>
          <p:sp>
            <p:nvSpPr>
              <p:cNvPr id="2188" name="Freeform: Shape 2187">
                <a:extLst>
                  <a:ext uri="{FF2B5EF4-FFF2-40B4-BE49-F238E27FC236}">
                    <a16:creationId xmlns:a16="http://schemas.microsoft.com/office/drawing/2014/main" id="{18646DE9-16C1-CBFF-8ADA-24740C0B9C37}"/>
                  </a:ext>
                </a:extLst>
              </p:cNvPr>
              <p:cNvSpPr/>
              <p:nvPr/>
            </p:nvSpPr>
            <p:spPr>
              <a:xfrm>
                <a:off x="-16183157" y="2091579"/>
                <a:ext cx="361926" cy="361927"/>
              </a:xfrm>
              <a:custGeom>
                <a:avLst/>
                <a:gdLst>
                  <a:gd name="connsiteX0" fmla="*/ 272415 w 272414"/>
                  <a:gd name="connsiteY0" fmla="*/ 136207 h 272415"/>
                  <a:gd name="connsiteX1" fmla="*/ 136208 w 272414"/>
                  <a:gd name="connsiteY1" fmla="*/ 272415 h 272415"/>
                  <a:gd name="connsiteX2" fmla="*/ 0 w 272414"/>
                  <a:gd name="connsiteY2" fmla="*/ 136207 h 272415"/>
                  <a:gd name="connsiteX3" fmla="*/ 136208 w 272414"/>
                  <a:gd name="connsiteY3" fmla="*/ 0 h 272415"/>
                  <a:gd name="connsiteX4" fmla="*/ 272415 w 272414"/>
                  <a:gd name="connsiteY4" fmla="*/ 136207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7"/>
                    </a:moveTo>
                    <a:cubicBezTo>
                      <a:pt x="272415" y="211433"/>
                      <a:pt x="211433" y="272415"/>
                      <a:pt x="136208" y="272415"/>
                    </a:cubicBezTo>
                    <a:cubicBezTo>
                      <a:pt x="60982" y="272415"/>
                      <a:pt x="0" y="211433"/>
                      <a:pt x="0" y="136207"/>
                    </a:cubicBezTo>
                    <a:cubicBezTo>
                      <a:pt x="0" y="60982"/>
                      <a:pt x="60982" y="0"/>
                      <a:pt x="136208" y="0"/>
                    </a:cubicBezTo>
                    <a:cubicBezTo>
                      <a:pt x="211433" y="0"/>
                      <a:pt x="272415" y="60982"/>
                      <a:pt x="272415" y="136207"/>
                    </a:cubicBezTo>
                    <a:close/>
                  </a:path>
                </a:pathLst>
              </a:custGeom>
              <a:solidFill>
                <a:srgbClr val="FFFFFF"/>
              </a:solidFill>
              <a:ln w="3810" cap="flat">
                <a:solidFill>
                  <a:srgbClr val="FFFFFF"/>
                </a:solidFill>
                <a:prstDash val="solid"/>
                <a:miter/>
              </a:ln>
            </p:spPr>
            <p:txBody>
              <a:bodyPr rtlCol="0" anchor="ctr"/>
              <a:lstStyle/>
              <a:p>
                <a:pPr algn="ctr"/>
                <a:r>
                  <a:rPr lang="en-US">
                    <a:latin typeface="Georgia Pro Cond" panose="02040506050405020303" pitchFamily="18" charset="0"/>
                  </a:rPr>
                  <a:t>●</a:t>
                </a:r>
              </a:p>
            </p:txBody>
          </p:sp>
          <p:sp>
            <p:nvSpPr>
              <p:cNvPr id="2189" name="Freeform: Shape 2188">
                <a:extLst>
                  <a:ext uri="{FF2B5EF4-FFF2-40B4-BE49-F238E27FC236}">
                    <a16:creationId xmlns:a16="http://schemas.microsoft.com/office/drawing/2014/main" id="{C8D473DE-B841-85D7-609B-29DE8D2AD193}"/>
                  </a:ext>
                </a:extLst>
              </p:cNvPr>
              <p:cNvSpPr/>
              <p:nvPr/>
            </p:nvSpPr>
            <p:spPr>
              <a:xfrm>
                <a:off x="-18332953" y="1862781"/>
                <a:ext cx="1991485" cy="823194"/>
              </a:xfrm>
              <a:custGeom>
                <a:avLst/>
                <a:gdLst>
                  <a:gd name="connsiteX0" fmla="*/ 284416 w 1498949"/>
                  <a:gd name="connsiteY0" fmla="*/ 619601 h 619601"/>
                  <a:gd name="connsiteX1" fmla="*/ 0 w 1498949"/>
                  <a:gd name="connsiteY1" fmla="*/ 309753 h 619601"/>
                  <a:gd name="connsiteX2" fmla="*/ 284416 w 1498949"/>
                  <a:gd name="connsiteY2" fmla="*/ 0 h 619601"/>
                  <a:gd name="connsiteX3" fmla="*/ 1214533 w 1498949"/>
                  <a:gd name="connsiteY3" fmla="*/ 0 h 619601"/>
                  <a:gd name="connsiteX4" fmla="*/ 1498949 w 1498949"/>
                  <a:gd name="connsiteY4" fmla="*/ 309753 h 619601"/>
                  <a:gd name="connsiteX5" fmla="*/ 1214533 w 1498949"/>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49" h="619601">
                    <a:moveTo>
                      <a:pt x="284416" y="619601"/>
                    </a:moveTo>
                    <a:cubicBezTo>
                      <a:pt x="127540" y="619601"/>
                      <a:pt x="0" y="480631"/>
                      <a:pt x="0" y="309753"/>
                    </a:cubicBezTo>
                    <a:cubicBezTo>
                      <a:pt x="0" y="138874"/>
                      <a:pt x="127540" y="0"/>
                      <a:pt x="284416" y="0"/>
                    </a:cubicBezTo>
                    <a:lnTo>
                      <a:pt x="1214533" y="0"/>
                    </a:lnTo>
                    <a:cubicBezTo>
                      <a:pt x="1371409" y="0"/>
                      <a:pt x="1498949" y="138970"/>
                      <a:pt x="1498949" y="309753"/>
                    </a:cubicBezTo>
                    <a:cubicBezTo>
                      <a:pt x="1498949" y="480536"/>
                      <a:pt x="1371409" y="619601"/>
                      <a:pt x="1214533" y="619601"/>
                    </a:cubicBezTo>
                    <a:close/>
                  </a:path>
                </a:pathLst>
              </a:custGeom>
              <a:solidFill>
                <a:srgbClr val="FFC000"/>
              </a:solidFill>
              <a:ln w="9525" cap="flat">
                <a:noFill/>
                <a:prstDash val="solid"/>
                <a:miter/>
              </a:ln>
            </p:spPr>
            <p:txBody>
              <a:bodyPr rtlCol="0" anchor="ctr"/>
              <a:lstStyle/>
              <a:p>
                <a:endParaRPr lang="en-US"/>
              </a:p>
            </p:txBody>
          </p:sp>
          <p:sp>
            <p:nvSpPr>
              <p:cNvPr id="2190" name="Rectangle: Rounded Corners 2189">
                <a:extLst>
                  <a:ext uri="{FF2B5EF4-FFF2-40B4-BE49-F238E27FC236}">
                    <a16:creationId xmlns:a16="http://schemas.microsoft.com/office/drawing/2014/main" id="{DCA7E56B-890C-430F-2351-186C0B1E543B}"/>
                  </a:ext>
                </a:extLst>
              </p:cNvPr>
              <p:cNvSpPr/>
              <p:nvPr/>
            </p:nvSpPr>
            <p:spPr>
              <a:xfrm>
                <a:off x="-18281068" y="1919348"/>
                <a:ext cx="1887715"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191" name="Freeform: Shape 2190">
                <a:extLst>
                  <a:ext uri="{FF2B5EF4-FFF2-40B4-BE49-F238E27FC236}">
                    <a16:creationId xmlns:a16="http://schemas.microsoft.com/office/drawing/2014/main" id="{780FF5EA-BEB1-C1EE-5815-7030F2E9D3D4}"/>
                  </a:ext>
                </a:extLst>
              </p:cNvPr>
              <p:cNvSpPr/>
              <p:nvPr/>
            </p:nvSpPr>
            <p:spPr>
              <a:xfrm>
                <a:off x="-18619895" y="1612009"/>
                <a:ext cx="635858" cy="786814"/>
              </a:xfrm>
              <a:custGeom>
                <a:avLst/>
                <a:gdLst>
                  <a:gd name="connsiteX0" fmla="*/ 520 w 478597"/>
                  <a:gd name="connsiteY0" fmla="*/ 223517 h 592219"/>
                  <a:gd name="connsiteX1" fmla="*/ 165778 w 478597"/>
                  <a:gd name="connsiteY1" fmla="*/ 466976 h 592219"/>
                  <a:gd name="connsiteX2" fmla="*/ 223404 w 478597"/>
                  <a:gd name="connsiteY2" fmla="*/ 582419 h 592219"/>
                  <a:gd name="connsiteX3" fmla="*/ 247322 w 478597"/>
                  <a:gd name="connsiteY3" fmla="*/ 590315 h 592219"/>
                  <a:gd name="connsiteX4" fmla="*/ 255218 w 478597"/>
                  <a:gd name="connsiteY4" fmla="*/ 582419 h 592219"/>
                  <a:gd name="connsiteX5" fmla="*/ 312939 w 478597"/>
                  <a:gd name="connsiteY5" fmla="*/ 466976 h 592219"/>
                  <a:gd name="connsiteX6" fmla="*/ 466911 w 478597"/>
                  <a:gd name="connsiteY6" fmla="*/ 165662 h 592219"/>
                  <a:gd name="connsiteX7" fmla="*/ 165588 w 478597"/>
                  <a:gd name="connsiteY7" fmla="*/ 11691 h 592219"/>
                  <a:gd name="connsiteX8" fmla="*/ 520 w 478597"/>
                  <a:gd name="connsiteY8" fmla="*/ 223517 h 5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7" h="592219">
                    <a:moveTo>
                      <a:pt x="520" y="223517"/>
                    </a:moveTo>
                    <a:cubicBezTo>
                      <a:pt x="-6672" y="332950"/>
                      <a:pt x="61422" y="433258"/>
                      <a:pt x="165778" y="466976"/>
                    </a:cubicBezTo>
                    <a:lnTo>
                      <a:pt x="223404" y="582419"/>
                    </a:lnTo>
                    <a:cubicBezTo>
                      <a:pt x="227834" y="591201"/>
                      <a:pt x="238540" y="594735"/>
                      <a:pt x="247322" y="590315"/>
                    </a:cubicBezTo>
                    <a:cubicBezTo>
                      <a:pt x="250732" y="588591"/>
                      <a:pt x="253504" y="585829"/>
                      <a:pt x="255218" y="582419"/>
                    </a:cubicBezTo>
                    <a:lnTo>
                      <a:pt x="312939" y="466976"/>
                    </a:lnTo>
                    <a:cubicBezTo>
                      <a:pt x="438660" y="426285"/>
                      <a:pt x="507592" y="291383"/>
                      <a:pt x="466911" y="165662"/>
                    </a:cubicBezTo>
                    <a:cubicBezTo>
                      <a:pt x="426220" y="39932"/>
                      <a:pt x="291308" y="-29000"/>
                      <a:pt x="165588" y="11691"/>
                    </a:cubicBezTo>
                    <a:cubicBezTo>
                      <a:pt x="72395" y="41856"/>
                      <a:pt x="6996" y="125772"/>
                      <a:pt x="520" y="223517"/>
                    </a:cubicBezTo>
                    <a:close/>
                  </a:path>
                </a:pathLst>
              </a:custGeom>
              <a:solidFill>
                <a:srgbClr val="FFC000"/>
              </a:solidFill>
              <a:ln w="9525" cap="flat">
                <a:noFill/>
                <a:prstDash val="solid"/>
                <a:miter/>
              </a:ln>
            </p:spPr>
            <p:txBody>
              <a:bodyPr rtlCol="0" anchor="ctr"/>
              <a:lstStyle/>
              <a:p>
                <a:endParaRPr lang="en-US"/>
              </a:p>
            </p:txBody>
          </p:sp>
          <p:sp>
            <p:nvSpPr>
              <p:cNvPr id="2192" name="Freeform: Shape 2191">
                <a:extLst>
                  <a:ext uri="{FF2B5EF4-FFF2-40B4-BE49-F238E27FC236}">
                    <a16:creationId xmlns:a16="http://schemas.microsoft.com/office/drawing/2014/main" id="{8D8EC684-FFEA-6E77-58E3-2D22429AC432}"/>
                  </a:ext>
                </a:extLst>
              </p:cNvPr>
              <p:cNvSpPr/>
              <p:nvPr/>
            </p:nvSpPr>
            <p:spPr>
              <a:xfrm>
                <a:off x="-18513916" y="1712893"/>
                <a:ext cx="423935" cy="423935"/>
              </a:xfrm>
              <a:custGeom>
                <a:avLst/>
                <a:gdLst>
                  <a:gd name="connsiteX0" fmla="*/ 319087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7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7" y="159544"/>
                    </a:moveTo>
                    <a:cubicBezTo>
                      <a:pt x="319087" y="247657"/>
                      <a:pt x="247657" y="319088"/>
                      <a:pt x="159544" y="319088"/>
                    </a:cubicBezTo>
                    <a:cubicBezTo>
                      <a:pt x="71430" y="319088"/>
                      <a:pt x="0" y="247657"/>
                      <a:pt x="0" y="159544"/>
                    </a:cubicBezTo>
                    <a:cubicBezTo>
                      <a:pt x="0" y="71430"/>
                      <a:pt x="71430" y="0"/>
                      <a:pt x="159544" y="0"/>
                    </a:cubicBezTo>
                    <a:cubicBezTo>
                      <a:pt x="247657" y="0"/>
                      <a:pt x="319087" y="71430"/>
                      <a:pt x="319087"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235" name="TextBox 2234">
                <a:extLst>
                  <a:ext uri="{FF2B5EF4-FFF2-40B4-BE49-F238E27FC236}">
                    <a16:creationId xmlns:a16="http://schemas.microsoft.com/office/drawing/2014/main" id="{07EA6CCA-5328-8682-E652-84FAF7D754E5}"/>
                  </a:ext>
                </a:extLst>
              </p:cNvPr>
              <p:cNvSpPr txBox="1"/>
              <p:nvPr/>
            </p:nvSpPr>
            <p:spPr>
              <a:xfrm>
                <a:off x="-18325806" y="2164386"/>
                <a:ext cx="2016350" cy="276999"/>
              </a:xfrm>
              <a:prstGeom prst="rect">
                <a:avLst/>
              </a:prstGeom>
              <a:noFill/>
            </p:spPr>
            <p:txBody>
              <a:bodyPr wrap="square" lIns="0" tIns="0" rIns="0" bIns="0" rtlCol="0">
                <a:spAutoFit/>
              </a:bodyPr>
              <a:lstStyle/>
              <a:p>
                <a:pPr lvl="0" algn="ctr"/>
                <a:r>
                  <a:rPr lang="en-US" b="1">
                    <a:latin typeface="Georgia" panose="02040502050405020303" pitchFamily="18" charset="0"/>
                  </a:rPr>
                  <a:t>Gastrointestinal</a:t>
                </a:r>
                <a:endParaRPr lang="en-US" sz="1600" b="1">
                  <a:latin typeface="Georgia" panose="02040502050405020303" pitchFamily="18" charset="0"/>
                </a:endParaRPr>
              </a:p>
            </p:txBody>
          </p:sp>
        </p:grpSp>
        <p:pic>
          <p:nvPicPr>
            <p:cNvPr id="2298" name="Picture 2297" descr="A green face with black lines and a sad expression&#10;&#10;AI-generated content may be incorrect.">
              <a:extLst>
                <a:ext uri="{FF2B5EF4-FFF2-40B4-BE49-F238E27FC236}">
                  <a16:creationId xmlns:a16="http://schemas.microsoft.com/office/drawing/2014/main" id="{DB704344-EAEB-C784-895C-6E6F5D5450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9271" y="-1760590"/>
              <a:ext cx="339711" cy="339711"/>
            </a:xfrm>
            <a:prstGeom prst="rect">
              <a:avLst/>
            </a:prstGeom>
          </p:spPr>
        </p:pic>
      </p:grpSp>
      <p:grpSp>
        <p:nvGrpSpPr>
          <p:cNvPr id="2451" name="Group 2450">
            <a:extLst>
              <a:ext uri="{FF2B5EF4-FFF2-40B4-BE49-F238E27FC236}">
                <a16:creationId xmlns:a16="http://schemas.microsoft.com/office/drawing/2014/main" id="{C907ACAB-703A-6E70-7CB7-F180DA15D47E}"/>
              </a:ext>
            </a:extLst>
          </p:cNvPr>
          <p:cNvGrpSpPr/>
          <p:nvPr/>
        </p:nvGrpSpPr>
        <p:grpSpPr>
          <a:xfrm>
            <a:off x="1581363" y="4687642"/>
            <a:ext cx="4941314" cy="1237955"/>
            <a:chOff x="-5586691" y="-1090508"/>
            <a:chExt cx="4941314" cy="1237955"/>
          </a:xfrm>
        </p:grpSpPr>
        <p:sp>
          <p:nvSpPr>
            <p:cNvPr id="2160" name="Freeform: Shape 2159">
              <a:extLst>
                <a:ext uri="{FF2B5EF4-FFF2-40B4-BE49-F238E27FC236}">
                  <a16:creationId xmlns:a16="http://schemas.microsoft.com/office/drawing/2014/main" id="{D3428A20-4410-9F5A-0B2F-4F1A2CF839BE}"/>
                </a:ext>
              </a:extLst>
            </p:cNvPr>
            <p:cNvSpPr/>
            <p:nvPr/>
          </p:nvSpPr>
          <p:spPr>
            <a:xfrm>
              <a:off x="-4969860" y="-610187"/>
              <a:ext cx="1510560" cy="196994"/>
            </a:xfrm>
            <a:custGeom>
              <a:avLst/>
              <a:gdLst>
                <a:gd name="connsiteX0" fmla="*/ 0 w 1068038"/>
                <a:gd name="connsiteY0" fmla="*/ 4667 h 180975"/>
                <a:gd name="connsiteX1" fmla="*/ 925163 w 1068038"/>
                <a:gd name="connsiteY1" fmla="*/ 0 h 180975"/>
                <a:gd name="connsiteX2" fmla="*/ 1068038 w 1068038"/>
                <a:gd name="connsiteY2" fmla="*/ 180975 h 180975"/>
              </a:gdLst>
              <a:ahLst/>
              <a:cxnLst>
                <a:cxn ang="0">
                  <a:pos x="connsiteX0" y="connsiteY0"/>
                </a:cxn>
                <a:cxn ang="0">
                  <a:pos x="connsiteX1" y="connsiteY1"/>
                </a:cxn>
                <a:cxn ang="0">
                  <a:pos x="connsiteX2" y="connsiteY2"/>
                </a:cxn>
              </a:cxnLst>
              <a:rect l="l" t="t" r="r" b="b"/>
              <a:pathLst>
                <a:path w="1068038" h="180975">
                  <a:moveTo>
                    <a:pt x="0" y="4667"/>
                  </a:moveTo>
                  <a:lnTo>
                    <a:pt x="925163" y="0"/>
                  </a:lnTo>
                  <a:lnTo>
                    <a:pt x="1068038" y="180975"/>
                  </a:lnTo>
                </a:path>
              </a:pathLst>
            </a:custGeom>
            <a:noFill/>
            <a:ln w="26765" cap="rnd">
              <a:solidFill>
                <a:schemeClr val="tx1">
                  <a:lumMod val="85000"/>
                  <a:lumOff val="15000"/>
                </a:schemeClr>
              </a:solidFill>
              <a:prstDash val="sysDot"/>
              <a:round/>
            </a:ln>
          </p:spPr>
          <p:txBody>
            <a:bodyPr rtlCol="0" anchor="ctr"/>
            <a:lstStyle/>
            <a:p>
              <a:endParaRPr lang="en-US"/>
            </a:p>
          </p:txBody>
        </p:sp>
        <p:sp>
          <p:nvSpPr>
            <p:cNvPr id="2197" name="Freeform: Shape 2196">
              <a:extLst>
                <a:ext uri="{FF2B5EF4-FFF2-40B4-BE49-F238E27FC236}">
                  <a16:creationId xmlns:a16="http://schemas.microsoft.com/office/drawing/2014/main" id="{6E67526F-76BE-1E6D-2E8E-DB95FB8137DB}"/>
                </a:ext>
              </a:extLst>
            </p:cNvPr>
            <p:cNvSpPr/>
            <p:nvPr/>
          </p:nvSpPr>
          <p:spPr>
            <a:xfrm>
              <a:off x="-5018454" y="-1090508"/>
              <a:ext cx="189822" cy="468227"/>
            </a:xfrm>
            <a:custGeom>
              <a:avLst/>
              <a:gdLst>
                <a:gd name="connsiteX0" fmla="*/ 0 w 142875"/>
                <a:gd name="connsiteY0" fmla="*/ 0 h 352425"/>
                <a:gd name="connsiteX1" fmla="*/ 142875 w 142875"/>
                <a:gd name="connsiteY1" fmla="*/ 352425 h 352425"/>
              </a:gdLst>
              <a:ahLst/>
              <a:cxnLst>
                <a:cxn ang="0">
                  <a:pos x="connsiteX0" y="connsiteY0"/>
                </a:cxn>
                <a:cxn ang="0">
                  <a:pos x="connsiteX1" y="connsiteY1"/>
                </a:cxn>
              </a:cxnLst>
              <a:rect l="l" t="t" r="r" b="b"/>
              <a:pathLst>
                <a:path w="142875" h="352425">
                  <a:moveTo>
                    <a:pt x="0" y="0"/>
                  </a:moveTo>
                  <a:lnTo>
                    <a:pt x="142875" y="352425"/>
                  </a:lnTo>
                </a:path>
              </a:pathLst>
            </a:custGeom>
            <a:solidFill>
              <a:schemeClr val="accent1"/>
            </a:solidFill>
            <a:ln w="85725" cap="rnd">
              <a:solidFill>
                <a:schemeClr val="tx2">
                  <a:lumMod val="50000"/>
                  <a:lumOff val="50000"/>
                </a:schemeClr>
              </a:solidFill>
              <a:prstDash val="solid"/>
              <a:round/>
            </a:ln>
          </p:spPr>
          <p:txBody>
            <a:bodyPr rtlCol="0" anchor="ctr"/>
            <a:lstStyle/>
            <a:p>
              <a:endParaRPr lang="en-US"/>
            </a:p>
          </p:txBody>
        </p:sp>
        <p:sp>
          <p:nvSpPr>
            <p:cNvPr id="2202" name="Freeform: Shape 2201">
              <a:extLst>
                <a:ext uri="{FF2B5EF4-FFF2-40B4-BE49-F238E27FC236}">
                  <a16:creationId xmlns:a16="http://schemas.microsoft.com/office/drawing/2014/main" id="{EC6FBBEE-1B87-332D-53DA-3B93134FF469}"/>
                </a:ext>
              </a:extLst>
            </p:cNvPr>
            <p:cNvSpPr/>
            <p:nvPr/>
          </p:nvSpPr>
          <p:spPr>
            <a:xfrm>
              <a:off x="-5586691" y="-1011416"/>
              <a:ext cx="1348531" cy="680024"/>
            </a:xfrm>
            <a:custGeom>
              <a:avLst/>
              <a:gdLst>
                <a:gd name="connsiteX0" fmla="*/ 59844 w 1015011"/>
                <a:gd name="connsiteY0" fmla="*/ 384143 h 511840"/>
                <a:gd name="connsiteX1" fmla="*/ 132 w 1015011"/>
                <a:gd name="connsiteY1" fmla="*/ 451990 h 511840"/>
                <a:gd name="connsiteX2" fmla="*/ 66702 w 1015011"/>
                <a:gd name="connsiteY2" fmla="*/ 511778 h 511840"/>
                <a:gd name="connsiteX3" fmla="*/ 1015011 w 1015011"/>
                <a:gd name="connsiteY3" fmla="*/ 83153 h 511840"/>
                <a:gd name="connsiteX4" fmla="*/ 917475 w 1015011"/>
                <a:gd name="connsiteY4" fmla="*/ 0 h 511840"/>
                <a:gd name="connsiteX5" fmla="*/ 59844 w 1015011"/>
                <a:gd name="connsiteY5" fmla="*/ 384143 h 51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011" h="511840">
                  <a:moveTo>
                    <a:pt x="59844" y="384143"/>
                  </a:moveTo>
                  <a:cubicBezTo>
                    <a:pt x="24621" y="386391"/>
                    <a:pt x="-2116" y="416766"/>
                    <a:pt x="132" y="451990"/>
                  </a:cubicBezTo>
                  <a:cubicBezTo>
                    <a:pt x="2342" y="486728"/>
                    <a:pt x="31936" y="513302"/>
                    <a:pt x="66702" y="511778"/>
                  </a:cubicBezTo>
                  <a:cubicBezTo>
                    <a:pt x="425890" y="495014"/>
                    <a:pt x="765104" y="341690"/>
                    <a:pt x="1015011" y="83153"/>
                  </a:cubicBezTo>
                  <a:lnTo>
                    <a:pt x="917475" y="0"/>
                  </a:lnTo>
                  <a:cubicBezTo>
                    <a:pt x="690447" y="231867"/>
                    <a:pt x="384009" y="369132"/>
                    <a:pt x="59844" y="384143"/>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07" name="Freeform: Shape 2206">
              <a:extLst>
                <a:ext uri="{FF2B5EF4-FFF2-40B4-BE49-F238E27FC236}">
                  <a16:creationId xmlns:a16="http://schemas.microsoft.com/office/drawing/2014/main" id="{ABBE9E75-53B1-B1F4-BD36-12E11ED47E8F}"/>
                </a:ext>
              </a:extLst>
            </p:cNvPr>
            <p:cNvSpPr/>
            <p:nvPr/>
          </p:nvSpPr>
          <p:spPr>
            <a:xfrm>
              <a:off x="-5018454" y="-770216"/>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rgbClr val="FFFFFF"/>
            </a:solidFill>
            <a:ln w="7429" cap="flat">
              <a:solidFill>
                <a:srgbClr val="FFFFFF"/>
              </a:solidFill>
              <a:prstDash val="solid"/>
              <a:miter/>
            </a:ln>
          </p:spPr>
          <p:txBody>
            <a:bodyPr rtlCol="0" anchor="ctr"/>
            <a:lstStyle/>
            <a:p>
              <a:endParaRPr lang="en-US"/>
            </a:p>
          </p:txBody>
        </p:sp>
        <p:sp>
          <p:nvSpPr>
            <p:cNvPr id="2208" name="Freeform: Shape 2207">
              <a:extLst>
                <a:ext uri="{FF2B5EF4-FFF2-40B4-BE49-F238E27FC236}">
                  <a16:creationId xmlns:a16="http://schemas.microsoft.com/office/drawing/2014/main" id="{981EDC5A-2F58-0F98-4579-305FE5380F3D}"/>
                </a:ext>
              </a:extLst>
            </p:cNvPr>
            <p:cNvSpPr/>
            <p:nvPr/>
          </p:nvSpPr>
          <p:spPr>
            <a:xfrm>
              <a:off x="-4965052" y="-716813"/>
              <a:ext cx="272836" cy="272836"/>
            </a:xfrm>
            <a:custGeom>
              <a:avLst/>
              <a:gdLst>
                <a:gd name="connsiteX0" fmla="*/ 205359 w 205358"/>
                <a:gd name="connsiteY0" fmla="*/ 102679 h 205358"/>
                <a:gd name="connsiteX1" fmla="*/ 102680 w 205358"/>
                <a:gd name="connsiteY1" fmla="*/ 205359 h 205358"/>
                <a:gd name="connsiteX2" fmla="*/ 0 w 205358"/>
                <a:gd name="connsiteY2" fmla="*/ 102679 h 205358"/>
                <a:gd name="connsiteX3" fmla="*/ 102680 w 205358"/>
                <a:gd name="connsiteY3" fmla="*/ 0 h 205358"/>
                <a:gd name="connsiteX4" fmla="*/ 205359 w 205358"/>
                <a:gd name="connsiteY4" fmla="*/ 102679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5358">
                  <a:moveTo>
                    <a:pt x="205359" y="102679"/>
                  </a:moveTo>
                  <a:cubicBezTo>
                    <a:pt x="205359" y="159388"/>
                    <a:pt x="159388" y="205359"/>
                    <a:pt x="102680" y="205359"/>
                  </a:cubicBezTo>
                  <a:cubicBezTo>
                    <a:pt x="45971" y="205359"/>
                    <a:pt x="0" y="159388"/>
                    <a:pt x="0" y="102679"/>
                  </a:cubicBezTo>
                  <a:cubicBezTo>
                    <a:pt x="0" y="45971"/>
                    <a:pt x="45971" y="0"/>
                    <a:pt x="102680" y="0"/>
                  </a:cubicBezTo>
                  <a:cubicBezTo>
                    <a:pt x="159388" y="0"/>
                    <a:pt x="205359" y="45971"/>
                    <a:pt x="205359" y="102679"/>
                  </a:cubicBezTo>
                  <a:close/>
                </a:path>
              </a:pathLst>
            </a:custGeom>
            <a:solidFill>
              <a:schemeClr val="tx2">
                <a:lumMod val="50000"/>
                <a:lumOff val="50000"/>
              </a:schemeClr>
            </a:solidFill>
            <a:ln w="9525" cap="flat">
              <a:noFill/>
              <a:prstDash val="solid"/>
              <a:miter/>
            </a:ln>
          </p:spPr>
          <p:txBody>
            <a:bodyPr rtlCol="0" anchor="ctr"/>
            <a:lstStyle/>
            <a:p>
              <a:endParaRPr lang="en-US"/>
            </a:p>
          </p:txBody>
        </p:sp>
        <p:grpSp>
          <p:nvGrpSpPr>
            <p:cNvPr id="2273" name="Group 2272">
              <a:extLst>
                <a:ext uri="{FF2B5EF4-FFF2-40B4-BE49-F238E27FC236}">
                  <a16:creationId xmlns:a16="http://schemas.microsoft.com/office/drawing/2014/main" id="{CBA22900-CE0A-FF70-CC02-F576A8D0EBEA}"/>
                </a:ext>
              </a:extLst>
            </p:cNvPr>
            <p:cNvGrpSpPr/>
            <p:nvPr/>
          </p:nvGrpSpPr>
          <p:grpSpPr>
            <a:xfrm>
              <a:off x="-3817997" y="-1010706"/>
              <a:ext cx="3172620" cy="1158153"/>
              <a:chOff x="-20341206" y="2448521"/>
              <a:chExt cx="3172620" cy="1158153"/>
            </a:xfrm>
          </p:grpSpPr>
          <p:sp>
            <p:nvSpPr>
              <p:cNvPr id="2253" name="Freeform: Shape 2252">
                <a:extLst>
                  <a:ext uri="{FF2B5EF4-FFF2-40B4-BE49-F238E27FC236}">
                    <a16:creationId xmlns:a16="http://schemas.microsoft.com/office/drawing/2014/main" id="{FD7B0F7B-1E91-6B56-7B6E-9BF4B802B5E3}"/>
                  </a:ext>
                </a:extLst>
              </p:cNvPr>
              <p:cNvSpPr/>
              <p:nvPr/>
            </p:nvSpPr>
            <p:spPr>
              <a:xfrm>
                <a:off x="-20341206" y="2750795"/>
                <a:ext cx="106073" cy="106071"/>
              </a:xfrm>
              <a:custGeom>
                <a:avLst/>
                <a:gdLst>
                  <a:gd name="connsiteX0" fmla="*/ 3241 w 79839"/>
                  <a:gd name="connsiteY0" fmla="*/ 55652 h 79837"/>
                  <a:gd name="connsiteX1" fmla="*/ 24187 w 79839"/>
                  <a:gd name="connsiteY1" fmla="*/ 3246 h 79837"/>
                  <a:gd name="connsiteX2" fmla="*/ 76594 w 79839"/>
                  <a:gd name="connsiteY2" fmla="*/ 24182 h 79837"/>
                  <a:gd name="connsiteX3" fmla="*/ 55648 w 79839"/>
                  <a:gd name="connsiteY3" fmla="*/ 76598 h 79837"/>
                  <a:gd name="connsiteX4" fmla="*/ 55629 w 79839"/>
                  <a:gd name="connsiteY4" fmla="*/ 76607 h 79837"/>
                  <a:gd name="connsiteX5" fmla="*/ 3241 w 79839"/>
                  <a:gd name="connsiteY5" fmla="*/ 55652 h 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39" h="79837">
                    <a:moveTo>
                      <a:pt x="3241" y="55652"/>
                    </a:moveTo>
                    <a:cubicBezTo>
                      <a:pt x="-5445" y="35393"/>
                      <a:pt x="3927" y="11932"/>
                      <a:pt x="24187" y="3246"/>
                    </a:cubicBezTo>
                    <a:cubicBezTo>
                      <a:pt x="44447" y="-5451"/>
                      <a:pt x="67907" y="3931"/>
                      <a:pt x="76594" y="24182"/>
                    </a:cubicBezTo>
                    <a:cubicBezTo>
                      <a:pt x="85290" y="44441"/>
                      <a:pt x="75908" y="67911"/>
                      <a:pt x="55648" y="76598"/>
                    </a:cubicBezTo>
                    <a:cubicBezTo>
                      <a:pt x="55648" y="76598"/>
                      <a:pt x="55639" y="76607"/>
                      <a:pt x="55629" y="76607"/>
                    </a:cubicBezTo>
                    <a:cubicBezTo>
                      <a:pt x="35379" y="85275"/>
                      <a:pt x="11928" y="75902"/>
                      <a:pt x="3241" y="55652"/>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54" name="Freeform: Shape 2253">
                <a:extLst>
                  <a:ext uri="{FF2B5EF4-FFF2-40B4-BE49-F238E27FC236}">
                    <a16:creationId xmlns:a16="http://schemas.microsoft.com/office/drawing/2014/main" id="{13BC5FD2-6BA3-5834-720B-685187A913C9}"/>
                  </a:ext>
                </a:extLst>
              </p:cNvPr>
              <p:cNvSpPr/>
              <p:nvPr/>
            </p:nvSpPr>
            <p:spPr>
              <a:xfrm>
                <a:off x="-20044067" y="3433682"/>
                <a:ext cx="106047" cy="106047"/>
              </a:xfrm>
              <a:custGeom>
                <a:avLst/>
                <a:gdLst>
                  <a:gd name="connsiteX0" fmla="*/ 0 w 79819"/>
                  <a:gd name="connsiteY0" fmla="*/ 39910 h 79819"/>
                  <a:gd name="connsiteX1" fmla="*/ 39910 w 79819"/>
                  <a:gd name="connsiteY1" fmla="*/ 0 h 79819"/>
                  <a:gd name="connsiteX2" fmla="*/ 79820 w 79819"/>
                  <a:gd name="connsiteY2" fmla="*/ 39910 h 79819"/>
                  <a:gd name="connsiteX3" fmla="*/ 39910 w 79819"/>
                  <a:gd name="connsiteY3" fmla="*/ 79820 h 79819"/>
                  <a:gd name="connsiteX4" fmla="*/ 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0" y="39910"/>
                    </a:moveTo>
                    <a:cubicBezTo>
                      <a:pt x="0" y="17869"/>
                      <a:pt x="17869" y="0"/>
                      <a:pt x="39910" y="0"/>
                    </a:cubicBezTo>
                    <a:cubicBezTo>
                      <a:pt x="61951" y="0"/>
                      <a:pt x="79820" y="17869"/>
                      <a:pt x="79820" y="39910"/>
                    </a:cubicBezTo>
                    <a:cubicBezTo>
                      <a:pt x="79820" y="61951"/>
                      <a:pt x="61951" y="79820"/>
                      <a:pt x="39910" y="79820"/>
                    </a:cubicBezTo>
                    <a:cubicBezTo>
                      <a:pt x="17869" y="79820"/>
                      <a:pt x="0" y="61951"/>
                      <a:pt x="0" y="39910"/>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55" name="Freeform: Shape 2254">
                <a:extLst>
                  <a:ext uri="{FF2B5EF4-FFF2-40B4-BE49-F238E27FC236}">
                    <a16:creationId xmlns:a16="http://schemas.microsoft.com/office/drawing/2014/main" id="{9C19877E-726E-87A1-6659-8DA88A4799E0}"/>
                  </a:ext>
                </a:extLst>
              </p:cNvPr>
              <p:cNvSpPr/>
              <p:nvPr/>
            </p:nvSpPr>
            <p:spPr>
              <a:xfrm>
                <a:off x="-19584755" y="2448521"/>
                <a:ext cx="56710" cy="56667"/>
              </a:xfrm>
              <a:custGeom>
                <a:avLst/>
                <a:gdLst>
                  <a:gd name="connsiteX0" fmla="*/ 1757 w 42684"/>
                  <a:gd name="connsiteY0" fmla="*/ 29803 h 42652"/>
                  <a:gd name="connsiteX1" fmla="*/ 12882 w 42684"/>
                  <a:gd name="connsiteY1" fmla="*/ 1751 h 42652"/>
                  <a:gd name="connsiteX2" fmla="*/ 40933 w 42684"/>
                  <a:gd name="connsiteY2" fmla="*/ 12877 h 42652"/>
                  <a:gd name="connsiteX3" fmla="*/ 29808 w 42684"/>
                  <a:gd name="connsiteY3" fmla="*/ 40928 h 42652"/>
                  <a:gd name="connsiteX4" fmla="*/ 29760 w 42684"/>
                  <a:gd name="connsiteY4" fmla="*/ 40947 h 42652"/>
                  <a:gd name="connsiteX5" fmla="*/ 1757 w 42684"/>
                  <a:gd name="connsiteY5" fmla="*/ 29803 h 4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84" h="42652">
                    <a:moveTo>
                      <a:pt x="1757" y="29803"/>
                    </a:moveTo>
                    <a:cubicBezTo>
                      <a:pt x="-2920" y="18982"/>
                      <a:pt x="2062" y="6428"/>
                      <a:pt x="12882" y="1751"/>
                    </a:cubicBezTo>
                    <a:cubicBezTo>
                      <a:pt x="23703" y="-2916"/>
                      <a:pt x="36256" y="2066"/>
                      <a:pt x="40933" y="12877"/>
                    </a:cubicBezTo>
                    <a:cubicBezTo>
                      <a:pt x="45601" y="23697"/>
                      <a:pt x="40619" y="36251"/>
                      <a:pt x="29808" y="40928"/>
                    </a:cubicBezTo>
                    <a:cubicBezTo>
                      <a:pt x="29789" y="40937"/>
                      <a:pt x="29780" y="40937"/>
                      <a:pt x="29760" y="40947"/>
                    </a:cubicBezTo>
                    <a:cubicBezTo>
                      <a:pt x="18950" y="45528"/>
                      <a:pt x="6462" y="40566"/>
                      <a:pt x="1757" y="29803"/>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56" name="Freeform: Shape 2255">
                <a:extLst>
                  <a:ext uri="{FF2B5EF4-FFF2-40B4-BE49-F238E27FC236}">
                    <a16:creationId xmlns:a16="http://schemas.microsoft.com/office/drawing/2014/main" id="{576DDF21-3BB5-F892-4F7B-6137715AD209}"/>
                  </a:ext>
                </a:extLst>
              </p:cNvPr>
              <p:cNvSpPr/>
              <p:nvPr/>
            </p:nvSpPr>
            <p:spPr>
              <a:xfrm>
                <a:off x="-19403738" y="2473909"/>
                <a:ext cx="106073" cy="106114"/>
              </a:xfrm>
              <a:custGeom>
                <a:avLst/>
                <a:gdLst>
                  <a:gd name="connsiteX0" fmla="*/ 3242 w 79839"/>
                  <a:gd name="connsiteY0" fmla="*/ 55652 h 79870"/>
                  <a:gd name="connsiteX1" fmla="*/ 24187 w 79839"/>
                  <a:gd name="connsiteY1" fmla="*/ 3246 h 79870"/>
                  <a:gd name="connsiteX2" fmla="*/ 76594 w 79839"/>
                  <a:gd name="connsiteY2" fmla="*/ 24191 h 79870"/>
                  <a:gd name="connsiteX3" fmla="*/ 55648 w 79839"/>
                  <a:gd name="connsiteY3" fmla="*/ 76598 h 79870"/>
                  <a:gd name="connsiteX4" fmla="*/ 55629 w 79839"/>
                  <a:gd name="connsiteY4" fmla="*/ 76607 h 79870"/>
                  <a:gd name="connsiteX5" fmla="*/ 3308 w 79839"/>
                  <a:gd name="connsiteY5" fmla="*/ 55804 h 79870"/>
                  <a:gd name="connsiteX6" fmla="*/ 3242 w 79839"/>
                  <a:gd name="connsiteY6" fmla="*/ 55652 h 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9" h="79870">
                    <a:moveTo>
                      <a:pt x="3242" y="55652"/>
                    </a:moveTo>
                    <a:cubicBezTo>
                      <a:pt x="-5445" y="35393"/>
                      <a:pt x="3927" y="11932"/>
                      <a:pt x="24187" y="3246"/>
                    </a:cubicBezTo>
                    <a:cubicBezTo>
                      <a:pt x="44447" y="-5451"/>
                      <a:pt x="67907" y="3931"/>
                      <a:pt x="76594" y="24191"/>
                    </a:cubicBezTo>
                    <a:cubicBezTo>
                      <a:pt x="85290" y="44441"/>
                      <a:pt x="75908" y="67911"/>
                      <a:pt x="55648" y="76598"/>
                    </a:cubicBezTo>
                    <a:cubicBezTo>
                      <a:pt x="55648" y="76598"/>
                      <a:pt x="55639" y="76607"/>
                      <a:pt x="55629" y="76607"/>
                    </a:cubicBezTo>
                    <a:cubicBezTo>
                      <a:pt x="35436" y="85313"/>
                      <a:pt x="12014" y="75998"/>
                      <a:pt x="3308" y="55804"/>
                    </a:cubicBezTo>
                    <a:cubicBezTo>
                      <a:pt x="3289" y="55757"/>
                      <a:pt x="3261" y="55700"/>
                      <a:pt x="3242" y="55652"/>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57" name="Freeform: Shape 2256">
                <a:extLst>
                  <a:ext uri="{FF2B5EF4-FFF2-40B4-BE49-F238E27FC236}">
                    <a16:creationId xmlns:a16="http://schemas.microsoft.com/office/drawing/2014/main" id="{C56A1115-9FE3-4D97-5CD7-F9255700E8F2}"/>
                  </a:ext>
                </a:extLst>
              </p:cNvPr>
              <p:cNvSpPr/>
              <p:nvPr/>
            </p:nvSpPr>
            <p:spPr>
              <a:xfrm>
                <a:off x="-17857446" y="2983424"/>
                <a:ext cx="688860" cy="423943"/>
              </a:xfrm>
              <a:custGeom>
                <a:avLst/>
                <a:gdLst>
                  <a:gd name="connsiteX0" fmla="*/ 357378 w 518491"/>
                  <a:gd name="connsiteY0" fmla="*/ 0 h 319093"/>
                  <a:gd name="connsiteX1" fmla="*/ 235554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09 h 319093"/>
                  <a:gd name="connsiteX7" fmla="*/ 463906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4" y="57912"/>
                    </a:cubicBezTo>
                    <a:cubicBezTo>
                      <a:pt x="212122" y="86087"/>
                      <a:pt x="179127" y="104632"/>
                      <a:pt x="142875" y="110014"/>
                    </a:cubicBezTo>
                    <a:lnTo>
                      <a:pt x="0" y="131636"/>
                    </a:lnTo>
                    <a:lnTo>
                      <a:pt x="0" y="187452"/>
                    </a:lnTo>
                    <a:lnTo>
                      <a:pt x="137827" y="208312"/>
                    </a:lnTo>
                    <a:cubicBezTo>
                      <a:pt x="177099" y="214437"/>
                      <a:pt x="212893" y="234363"/>
                      <a:pt x="238792" y="264509"/>
                    </a:cubicBezTo>
                    <a:cubicBezTo>
                      <a:pt x="296761" y="330870"/>
                      <a:pt x="397545" y="337671"/>
                      <a:pt x="463906" y="279702"/>
                    </a:cubicBezTo>
                    <a:cubicBezTo>
                      <a:pt x="500882" y="247412"/>
                      <a:pt x="520922" y="199892"/>
                      <a:pt x="518256" y="150876"/>
                    </a:cubicBezTo>
                    <a:cubicBezTo>
                      <a:pt x="512969" y="65952"/>
                      <a:pt x="442465" y="-162"/>
                      <a:pt x="357378" y="0"/>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58" name="Freeform: Shape 2257">
                <a:extLst>
                  <a:ext uri="{FF2B5EF4-FFF2-40B4-BE49-F238E27FC236}">
                    <a16:creationId xmlns:a16="http://schemas.microsoft.com/office/drawing/2014/main" id="{DEB8E9CB-E903-AB6A-8261-532A01F4A157}"/>
                  </a:ext>
                </a:extLst>
              </p:cNvPr>
              <p:cNvSpPr/>
              <p:nvPr/>
            </p:nvSpPr>
            <p:spPr>
              <a:xfrm>
                <a:off x="-17569507" y="3004855"/>
                <a:ext cx="361926" cy="361927"/>
              </a:xfrm>
              <a:custGeom>
                <a:avLst/>
                <a:gdLst>
                  <a:gd name="connsiteX0" fmla="*/ 272415 w 272414"/>
                  <a:gd name="connsiteY0" fmla="*/ 136208 h 272415"/>
                  <a:gd name="connsiteX1" fmla="*/ 136208 w 272414"/>
                  <a:gd name="connsiteY1" fmla="*/ 272415 h 272415"/>
                  <a:gd name="connsiteX2" fmla="*/ 0 w 272414"/>
                  <a:gd name="connsiteY2" fmla="*/ 136208 h 272415"/>
                  <a:gd name="connsiteX3" fmla="*/ 136208 w 272414"/>
                  <a:gd name="connsiteY3" fmla="*/ 0 h 272415"/>
                  <a:gd name="connsiteX4" fmla="*/ 272415 w 272414"/>
                  <a:gd name="connsiteY4" fmla="*/ 136208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8"/>
                    </a:moveTo>
                    <a:cubicBezTo>
                      <a:pt x="272415" y="211433"/>
                      <a:pt x="211433" y="272415"/>
                      <a:pt x="136208" y="272415"/>
                    </a:cubicBezTo>
                    <a:cubicBezTo>
                      <a:pt x="60983" y="272415"/>
                      <a:pt x="0" y="211433"/>
                      <a:pt x="0" y="136208"/>
                    </a:cubicBezTo>
                    <a:cubicBezTo>
                      <a:pt x="0" y="60982"/>
                      <a:pt x="60983" y="0"/>
                      <a:pt x="136208" y="0"/>
                    </a:cubicBezTo>
                    <a:cubicBezTo>
                      <a:pt x="211433" y="0"/>
                      <a:pt x="272415" y="60982"/>
                      <a:pt x="272415" y="136208"/>
                    </a:cubicBezTo>
                    <a:close/>
                  </a:path>
                </a:pathLst>
              </a:custGeom>
              <a:solidFill>
                <a:srgbClr val="FFFFFF"/>
              </a:solidFill>
              <a:ln w="3810" cap="flat">
                <a:solidFill>
                  <a:srgbClr val="FFFFFF"/>
                </a:solidFill>
                <a:prstDash val="solid"/>
                <a:miter/>
              </a:ln>
            </p:spPr>
            <p:txBody>
              <a:bodyPr rtlCol="0" anchor="ctr"/>
              <a:lstStyle/>
              <a:p>
                <a:pPr algn="ctr"/>
                <a:r>
                  <a:rPr lang="en-US">
                    <a:latin typeface="Georgia Pro Cond" panose="02040506050405020303" pitchFamily="18" charset="0"/>
                  </a:rPr>
                  <a:t>●</a:t>
                </a:r>
              </a:p>
            </p:txBody>
          </p:sp>
          <p:sp>
            <p:nvSpPr>
              <p:cNvPr id="2259" name="Freeform: Shape 2258">
                <a:extLst>
                  <a:ext uri="{FF2B5EF4-FFF2-40B4-BE49-F238E27FC236}">
                    <a16:creationId xmlns:a16="http://schemas.microsoft.com/office/drawing/2014/main" id="{2F60E304-BC4D-F2D7-BC70-5BD3D2A0A7D7}"/>
                  </a:ext>
                </a:extLst>
              </p:cNvPr>
              <p:cNvSpPr/>
              <p:nvPr/>
            </p:nvSpPr>
            <p:spPr>
              <a:xfrm>
                <a:off x="-19786037" y="2783480"/>
                <a:ext cx="2021477" cy="823194"/>
              </a:xfrm>
              <a:custGeom>
                <a:avLst/>
                <a:gdLst>
                  <a:gd name="connsiteX0" fmla="*/ 288703 w 1521523"/>
                  <a:gd name="connsiteY0" fmla="*/ 619601 h 619601"/>
                  <a:gd name="connsiteX1" fmla="*/ 0 w 1521523"/>
                  <a:gd name="connsiteY1" fmla="*/ 309753 h 619601"/>
                  <a:gd name="connsiteX2" fmla="*/ 288703 w 1521523"/>
                  <a:gd name="connsiteY2" fmla="*/ 0 h 619601"/>
                  <a:gd name="connsiteX3" fmla="*/ 1232821 w 1521523"/>
                  <a:gd name="connsiteY3" fmla="*/ 0 h 619601"/>
                  <a:gd name="connsiteX4" fmla="*/ 1521524 w 1521523"/>
                  <a:gd name="connsiteY4" fmla="*/ 309753 h 619601"/>
                  <a:gd name="connsiteX5" fmla="*/ 1232821 w 1521523"/>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523" h="619601">
                    <a:moveTo>
                      <a:pt x="288703" y="619601"/>
                    </a:moveTo>
                    <a:cubicBezTo>
                      <a:pt x="129540" y="619601"/>
                      <a:pt x="0" y="480631"/>
                      <a:pt x="0" y="309753"/>
                    </a:cubicBezTo>
                    <a:cubicBezTo>
                      <a:pt x="0" y="138874"/>
                      <a:pt x="129540" y="0"/>
                      <a:pt x="288703" y="0"/>
                    </a:cubicBezTo>
                    <a:lnTo>
                      <a:pt x="1232821" y="0"/>
                    </a:lnTo>
                    <a:cubicBezTo>
                      <a:pt x="1391983" y="0"/>
                      <a:pt x="1521524" y="138970"/>
                      <a:pt x="1521524" y="309753"/>
                    </a:cubicBezTo>
                    <a:cubicBezTo>
                      <a:pt x="1521524" y="480536"/>
                      <a:pt x="1391983" y="619601"/>
                      <a:pt x="1232821" y="619601"/>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60" name="Rectangle: Rounded Corners 2259">
                <a:extLst>
                  <a:ext uri="{FF2B5EF4-FFF2-40B4-BE49-F238E27FC236}">
                    <a16:creationId xmlns:a16="http://schemas.microsoft.com/office/drawing/2014/main" id="{7CD8ABFB-ED06-9B50-CA0D-805834348A1F}"/>
                  </a:ext>
                </a:extLst>
              </p:cNvPr>
              <p:cNvSpPr/>
              <p:nvPr/>
            </p:nvSpPr>
            <p:spPr>
              <a:xfrm>
                <a:off x="-19733266" y="2837279"/>
                <a:ext cx="1916062"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261" name="Freeform: Shape 2260">
                <a:extLst>
                  <a:ext uri="{FF2B5EF4-FFF2-40B4-BE49-F238E27FC236}">
                    <a16:creationId xmlns:a16="http://schemas.microsoft.com/office/drawing/2014/main" id="{C262F3B5-0E9F-8F52-AD04-DEFFF29BB866}"/>
                  </a:ext>
                </a:extLst>
              </p:cNvPr>
              <p:cNvSpPr/>
              <p:nvPr/>
            </p:nvSpPr>
            <p:spPr>
              <a:xfrm>
                <a:off x="-20072854" y="2532708"/>
                <a:ext cx="635860" cy="786844"/>
              </a:xfrm>
              <a:custGeom>
                <a:avLst/>
                <a:gdLst>
                  <a:gd name="connsiteX0" fmla="*/ 521 w 478598"/>
                  <a:gd name="connsiteY0" fmla="*/ 223517 h 592241"/>
                  <a:gd name="connsiteX1" fmla="*/ 165685 w 478598"/>
                  <a:gd name="connsiteY1" fmla="*/ 466976 h 592241"/>
                  <a:gd name="connsiteX2" fmla="*/ 223406 w 478598"/>
                  <a:gd name="connsiteY2" fmla="*/ 582324 h 592241"/>
                  <a:gd name="connsiteX3" fmla="*/ 247114 w 478598"/>
                  <a:gd name="connsiteY3" fmla="*/ 590430 h 592241"/>
                  <a:gd name="connsiteX4" fmla="*/ 255220 w 478598"/>
                  <a:gd name="connsiteY4" fmla="*/ 582324 h 592241"/>
                  <a:gd name="connsiteX5" fmla="*/ 312941 w 478598"/>
                  <a:gd name="connsiteY5" fmla="*/ 466976 h 592241"/>
                  <a:gd name="connsiteX6" fmla="*/ 466913 w 478598"/>
                  <a:gd name="connsiteY6" fmla="*/ 165662 h 592241"/>
                  <a:gd name="connsiteX7" fmla="*/ 165589 w 478598"/>
                  <a:gd name="connsiteY7" fmla="*/ 11691 h 592241"/>
                  <a:gd name="connsiteX8" fmla="*/ 521 w 478598"/>
                  <a:gd name="connsiteY8" fmla="*/ 223517 h 5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41">
                    <a:moveTo>
                      <a:pt x="521" y="223517"/>
                    </a:moveTo>
                    <a:cubicBezTo>
                      <a:pt x="-6680" y="332921"/>
                      <a:pt x="61367" y="433229"/>
                      <a:pt x="165685" y="466976"/>
                    </a:cubicBezTo>
                    <a:lnTo>
                      <a:pt x="223406" y="582324"/>
                    </a:lnTo>
                    <a:cubicBezTo>
                      <a:pt x="227711" y="591106"/>
                      <a:pt x="238332" y="594735"/>
                      <a:pt x="247114" y="590430"/>
                    </a:cubicBezTo>
                    <a:cubicBezTo>
                      <a:pt x="250638" y="588706"/>
                      <a:pt x="253486" y="585848"/>
                      <a:pt x="255220" y="582324"/>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tx2">
                  <a:lumMod val="50000"/>
                  <a:lumOff val="50000"/>
                </a:schemeClr>
              </a:solidFill>
              <a:ln w="9525" cap="flat">
                <a:noFill/>
                <a:prstDash val="solid"/>
                <a:miter/>
              </a:ln>
            </p:spPr>
            <p:txBody>
              <a:bodyPr rtlCol="0" anchor="ctr"/>
              <a:lstStyle/>
              <a:p>
                <a:endParaRPr lang="en-US"/>
              </a:p>
            </p:txBody>
          </p:sp>
          <p:sp>
            <p:nvSpPr>
              <p:cNvPr id="2262" name="Freeform: Shape 2261">
                <a:extLst>
                  <a:ext uri="{FF2B5EF4-FFF2-40B4-BE49-F238E27FC236}">
                    <a16:creationId xmlns:a16="http://schemas.microsoft.com/office/drawing/2014/main" id="{856CFE3F-CB24-A5E5-F975-C9E84A42DC4C}"/>
                  </a:ext>
                </a:extLst>
              </p:cNvPr>
              <p:cNvSpPr/>
              <p:nvPr/>
            </p:nvSpPr>
            <p:spPr>
              <a:xfrm>
                <a:off x="-19971990" y="2633592"/>
                <a:ext cx="423935" cy="423935"/>
              </a:xfrm>
              <a:custGeom>
                <a:avLst/>
                <a:gdLst>
                  <a:gd name="connsiteX0" fmla="*/ 319088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8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8" y="159544"/>
                    </a:moveTo>
                    <a:cubicBezTo>
                      <a:pt x="319088" y="247657"/>
                      <a:pt x="247657" y="319088"/>
                      <a:pt x="159544" y="319088"/>
                    </a:cubicBezTo>
                    <a:cubicBezTo>
                      <a:pt x="71430" y="319088"/>
                      <a:pt x="0" y="247657"/>
                      <a:pt x="0" y="159544"/>
                    </a:cubicBezTo>
                    <a:cubicBezTo>
                      <a:pt x="0" y="71430"/>
                      <a:pt x="71430" y="0"/>
                      <a:pt x="159544" y="0"/>
                    </a:cubicBezTo>
                    <a:cubicBezTo>
                      <a:pt x="247657" y="0"/>
                      <a:pt x="319088" y="71430"/>
                      <a:pt x="319088"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263" name="TextBox 2262">
                <a:extLst>
                  <a:ext uri="{FF2B5EF4-FFF2-40B4-BE49-F238E27FC236}">
                    <a16:creationId xmlns:a16="http://schemas.microsoft.com/office/drawing/2014/main" id="{95729421-5E8A-4B56-4DA2-FC14895796F4}"/>
                  </a:ext>
                </a:extLst>
              </p:cNvPr>
              <p:cNvSpPr txBox="1"/>
              <p:nvPr/>
            </p:nvSpPr>
            <p:spPr>
              <a:xfrm>
                <a:off x="-19524283" y="2914687"/>
                <a:ext cx="1593159" cy="615553"/>
              </a:xfrm>
              <a:prstGeom prst="rect">
                <a:avLst/>
              </a:prstGeom>
              <a:noFill/>
            </p:spPr>
            <p:txBody>
              <a:bodyPr wrap="square" lIns="0" tIns="0" rIns="0" bIns="0" rtlCol="0">
                <a:spAutoFit/>
              </a:bodyPr>
              <a:lstStyle/>
              <a:p>
                <a:pPr lvl="0" algn="ctr"/>
                <a:r>
                  <a:rPr lang="en-US" sz="2000" b="1">
                    <a:latin typeface="Georgia" panose="02040502050405020303" pitchFamily="18" charset="0"/>
                  </a:rPr>
                  <a:t>Dizziness or fainting </a:t>
                </a:r>
              </a:p>
            </p:txBody>
          </p:sp>
        </p:grpSp>
        <p:pic>
          <p:nvPicPr>
            <p:cNvPr id="2300" name="Picture 2299" descr="A black and blue line art of a person with a hat on&#10;&#10;AI-generated content may be incorrect.">
              <a:extLst>
                <a:ext uri="{FF2B5EF4-FFF2-40B4-BE49-F238E27FC236}">
                  <a16:creationId xmlns:a16="http://schemas.microsoft.com/office/drawing/2014/main" id="{B39D3820-71DD-A54F-6AA7-579D70A45CFA}"/>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12005" t="10612" r="12911" b="9878"/>
            <a:stretch>
              <a:fillRect/>
            </a:stretch>
          </p:blipFill>
          <p:spPr>
            <a:xfrm>
              <a:off x="-3403086" y="-772118"/>
              <a:ext cx="312946" cy="331397"/>
            </a:xfrm>
            <a:prstGeom prst="rect">
              <a:avLst/>
            </a:prstGeom>
          </p:spPr>
        </p:pic>
      </p:grpSp>
      <p:grpSp>
        <p:nvGrpSpPr>
          <p:cNvPr id="2450" name="Group 2449">
            <a:extLst>
              <a:ext uri="{FF2B5EF4-FFF2-40B4-BE49-F238E27FC236}">
                <a16:creationId xmlns:a16="http://schemas.microsoft.com/office/drawing/2014/main" id="{AACD9C11-F522-C75F-E288-4B2EEE119F95}"/>
              </a:ext>
            </a:extLst>
          </p:cNvPr>
          <p:cNvGrpSpPr/>
          <p:nvPr/>
        </p:nvGrpSpPr>
        <p:grpSpPr>
          <a:xfrm>
            <a:off x="336904" y="4764724"/>
            <a:ext cx="3830260" cy="1840814"/>
            <a:chOff x="-6869286" y="-969304"/>
            <a:chExt cx="3830260" cy="1840814"/>
          </a:xfrm>
        </p:grpSpPr>
        <p:grpSp>
          <p:nvGrpSpPr>
            <p:cNvPr id="2449" name="Group 2448">
              <a:extLst>
                <a:ext uri="{FF2B5EF4-FFF2-40B4-BE49-F238E27FC236}">
                  <a16:creationId xmlns:a16="http://schemas.microsoft.com/office/drawing/2014/main" id="{DF683F3F-D334-26C6-801A-F67D0D3C0D35}"/>
                </a:ext>
              </a:extLst>
            </p:cNvPr>
            <p:cNvGrpSpPr/>
            <p:nvPr/>
          </p:nvGrpSpPr>
          <p:grpSpPr>
            <a:xfrm>
              <a:off x="-6869286" y="-969304"/>
              <a:ext cx="3830260" cy="1840814"/>
              <a:chOff x="-6869286" y="-969304"/>
              <a:chExt cx="3830260" cy="1840814"/>
            </a:xfrm>
          </p:grpSpPr>
          <p:sp>
            <p:nvSpPr>
              <p:cNvPr id="2247" name="Freeform: Shape 2246">
                <a:extLst>
                  <a:ext uri="{FF2B5EF4-FFF2-40B4-BE49-F238E27FC236}">
                    <a16:creationId xmlns:a16="http://schemas.microsoft.com/office/drawing/2014/main" id="{95AAE555-60CF-0E45-0EB4-A92562AB5078}"/>
                  </a:ext>
                </a:extLst>
              </p:cNvPr>
              <p:cNvSpPr/>
              <p:nvPr/>
            </p:nvSpPr>
            <p:spPr>
              <a:xfrm rot="2523903">
                <a:off x="-6174246" y="-969304"/>
                <a:ext cx="189822" cy="468227"/>
              </a:xfrm>
              <a:custGeom>
                <a:avLst/>
                <a:gdLst>
                  <a:gd name="connsiteX0" fmla="*/ 0 w 142875"/>
                  <a:gd name="connsiteY0" fmla="*/ 0 h 352425"/>
                  <a:gd name="connsiteX1" fmla="*/ 142875 w 142875"/>
                  <a:gd name="connsiteY1" fmla="*/ 352425 h 352425"/>
                </a:gdLst>
                <a:ahLst/>
                <a:cxnLst>
                  <a:cxn ang="0">
                    <a:pos x="connsiteX0" y="connsiteY0"/>
                  </a:cxn>
                  <a:cxn ang="0">
                    <a:pos x="connsiteX1" y="connsiteY1"/>
                  </a:cxn>
                </a:cxnLst>
                <a:rect l="l" t="t" r="r" b="b"/>
                <a:pathLst>
                  <a:path w="142875" h="352425">
                    <a:moveTo>
                      <a:pt x="0" y="0"/>
                    </a:moveTo>
                    <a:lnTo>
                      <a:pt x="142875" y="352425"/>
                    </a:lnTo>
                  </a:path>
                </a:pathLst>
              </a:custGeom>
              <a:solidFill>
                <a:schemeClr val="accent1"/>
              </a:solidFill>
              <a:ln w="85725" cap="rnd">
                <a:solidFill>
                  <a:srgbClr val="A12B93"/>
                </a:solidFill>
                <a:prstDash val="solid"/>
                <a:round/>
              </a:ln>
            </p:spPr>
            <p:txBody>
              <a:bodyPr rtlCol="0" anchor="ctr"/>
              <a:lstStyle/>
              <a:p>
                <a:endParaRPr lang="en-US"/>
              </a:p>
            </p:txBody>
          </p:sp>
          <p:sp>
            <p:nvSpPr>
              <p:cNvPr id="2248" name="Freeform: Shape 2247">
                <a:extLst>
                  <a:ext uri="{FF2B5EF4-FFF2-40B4-BE49-F238E27FC236}">
                    <a16:creationId xmlns:a16="http://schemas.microsoft.com/office/drawing/2014/main" id="{2C3AD265-E812-1CA8-8845-500B2F42615C}"/>
                  </a:ext>
                </a:extLst>
              </p:cNvPr>
              <p:cNvSpPr/>
              <p:nvPr/>
            </p:nvSpPr>
            <p:spPr>
              <a:xfrm rot="2523903">
                <a:off x="-6869286" y="-930420"/>
                <a:ext cx="1348531" cy="680024"/>
              </a:xfrm>
              <a:custGeom>
                <a:avLst/>
                <a:gdLst>
                  <a:gd name="connsiteX0" fmla="*/ 59844 w 1015011"/>
                  <a:gd name="connsiteY0" fmla="*/ 384143 h 511840"/>
                  <a:gd name="connsiteX1" fmla="*/ 132 w 1015011"/>
                  <a:gd name="connsiteY1" fmla="*/ 451990 h 511840"/>
                  <a:gd name="connsiteX2" fmla="*/ 66702 w 1015011"/>
                  <a:gd name="connsiteY2" fmla="*/ 511778 h 511840"/>
                  <a:gd name="connsiteX3" fmla="*/ 1015011 w 1015011"/>
                  <a:gd name="connsiteY3" fmla="*/ 83153 h 511840"/>
                  <a:gd name="connsiteX4" fmla="*/ 917475 w 1015011"/>
                  <a:gd name="connsiteY4" fmla="*/ 0 h 511840"/>
                  <a:gd name="connsiteX5" fmla="*/ 59844 w 1015011"/>
                  <a:gd name="connsiteY5" fmla="*/ 384143 h 51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011" h="511840">
                    <a:moveTo>
                      <a:pt x="59844" y="384143"/>
                    </a:moveTo>
                    <a:cubicBezTo>
                      <a:pt x="24621" y="386391"/>
                      <a:pt x="-2116" y="416766"/>
                      <a:pt x="132" y="451990"/>
                    </a:cubicBezTo>
                    <a:cubicBezTo>
                      <a:pt x="2342" y="486728"/>
                      <a:pt x="31936" y="513302"/>
                      <a:pt x="66702" y="511778"/>
                    </a:cubicBezTo>
                    <a:cubicBezTo>
                      <a:pt x="425890" y="495014"/>
                      <a:pt x="765104" y="341690"/>
                      <a:pt x="1015011" y="83153"/>
                    </a:cubicBezTo>
                    <a:lnTo>
                      <a:pt x="917475" y="0"/>
                    </a:lnTo>
                    <a:cubicBezTo>
                      <a:pt x="690447" y="231867"/>
                      <a:pt x="384009" y="369132"/>
                      <a:pt x="59844" y="384143"/>
                    </a:cubicBezTo>
                    <a:close/>
                  </a:path>
                </a:pathLst>
              </a:custGeom>
              <a:solidFill>
                <a:srgbClr val="A12B93"/>
              </a:solidFill>
              <a:ln w="9525" cap="flat">
                <a:noFill/>
                <a:prstDash val="solid"/>
                <a:miter/>
              </a:ln>
            </p:spPr>
            <p:txBody>
              <a:bodyPr rtlCol="0" anchor="ctr"/>
              <a:lstStyle/>
              <a:p>
                <a:endParaRPr lang="en-US"/>
              </a:p>
            </p:txBody>
          </p:sp>
          <p:sp>
            <p:nvSpPr>
              <p:cNvPr id="2249" name="Freeform: Shape 2248">
                <a:extLst>
                  <a:ext uri="{FF2B5EF4-FFF2-40B4-BE49-F238E27FC236}">
                    <a16:creationId xmlns:a16="http://schemas.microsoft.com/office/drawing/2014/main" id="{7AF83862-1A52-FA94-143A-63560F17A127}"/>
                  </a:ext>
                </a:extLst>
              </p:cNvPr>
              <p:cNvSpPr/>
              <p:nvPr/>
            </p:nvSpPr>
            <p:spPr>
              <a:xfrm rot="2523903">
                <a:off x="-6364538" y="-639314"/>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rgbClr val="FFFFFF"/>
              </a:solidFill>
              <a:ln w="7429" cap="flat">
                <a:solidFill>
                  <a:srgbClr val="FFFFFF"/>
                </a:solidFill>
                <a:prstDash val="solid"/>
                <a:miter/>
              </a:ln>
            </p:spPr>
            <p:txBody>
              <a:bodyPr rtlCol="0" anchor="ctr"/>
              <a:lstStyle/>
              <a:p>
                <a:endParaRPr lang="en-US"/>
              </a:p>
            </p:txBody>
          </p:sp>
          <p:sp>
            <p:nvSpPr>
              <p:cNvPr id="2250" name="Freeform: Shape 2249">
                <a:extLst>
                  <a:ext uri="{FF2B5EF4-FFF2-40B4-BE49-F238E27FC236}">
                    <a16:creationId xmlns:a16="http://schemas.microsoft.com/office/drawing/2014/main" id="{14B92D70-BBAB-ACAD-8D82-7DB23EE76FA3}"/>
                  </a:ext>
                </a:extLst>
              </p:cNvPr>
              <p:cNvSpPr/>
              <p:nvPr/>
            </p:nvSpPr>
            <p:spPr>
              <a:xfrm rot="2523903">
                <a:off x="-6311135" y="-585912"/>
                <a:ext cx="272836" cy="272836"/>
              </a:xfrm>
              <a:custGeom>
                <a:avLst/>
                <a:gdLst>
                  <a:gd name="connsiteX0" fmla="*/ 205359 w 205358"/>
                  <a:gd name="connsiteY0" fmla="*/ 102679 h 205358"/>
                  <a:gd name="connsiteX1" fmla="*/ 102680 w 205358"/>
                  <a:gd name="connsiteY1" fmla="*/ 205359 h 205358"/>
                  <a:gd name="connsiteX2" fmla="*/ 0 w 205358"/>
                  <a:gd name="connsiteY2" fmla="*/ 102679 h 205358"/>
                  <a:gd name="connsiteX3" fmla="*/ 102680 w 205358"/>
                  <a:gd name="connsiteY3" fmla="*/ 0 h 205358"/>
                  <a:gd name="connsiteX4" fmla="*/ 205359 w 205358"/>
                  <a:gd name="connsiteY4" fmla="*/ 102679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5358">
                    <a:moveTo>
                      <a:pt x="205359" y="102679"/>
                    </a:moveTo>
                    <a:cubicBezTo>
                      <a:pt x="205359" y="159388"/>
                      <a:pt x="159388" y="205359"/>
                      <a:pt x="102680" y="205359"/>
                    </a:cubicBezTo>
                    <a:cubicBezTo>
                      <a:pt x="45971" y="205359"/>
                      <a:pt x="0" y="159388"/>
                      <a:pt x="0" y="102679"/>
                    </a:cubicBezTo>
                    <a:cubicBezTo>
                      <a:pt x="0" y="45971"/>
                      <a:pt x="45971" y="0"/>
                      <a:pt x="102680" y="0"/>
                    </a:cubicBezTo>
                    <a:cubicBezTo>
                      <a:pt x="159388" y="0"/>
                      <a:pt x="205359" y="45971"/>
                      <a:pt x="205359" y="102679"/>
                    </a:cubicBezTo>
                    <a:close/>
                  </a:path>
                </a:pathLst>
              </a:custGeom>
              <a:solidFill>
                <a:srgbClr val="A12B93"/>
              </a:solidFill>
              <a:ln w="9525" cap="flat">
                <a:noFill/>
                <a:prstDash val="solid"/>
                <a:miter/>
              </a:ln>
            </p:spPr>
            <p:txBody>
              <a:bodyPr rtlCol="0" anchor="ctr"/>
              <a:lstStyle/>
              <a:p>
                <a:endParaRPr lang="en-US"/>
              </a:p>
            </p:txBody>
          </p:sp>
          <p:sp>
            <p:nvSpPr>
              <p:cNvPr id="2252" name="Freeform: Shape 2251">
                <a:extLst>
                  <a:ext uri="{FF2B5EF4-FFF2-40B4-BE49-F238E27FC236}">
                    <a16:creationId xmlns:a16="http://schemas.microsoft.com/office/drawing/2014/main" id="{90A53342-3441-0C11-1929-1A80E94BE994}"/>
                  </a:ext>
                </a:extLst>
              </p:cNvPr>
              <p:cNvSpPr/>
              <p:nvPr/>
            </p:nvSpPr>
            <p:spPr>
              <a:xfrm flipH="1">
                <a:off x="-6212840" y="-239282"/>
                <a:ext cx="1162433" cy="598529"/>
              </a:xfrm>
              <a:custGeom>
                <a:avLst/>
                <a:gdLst>
                  <a:gd name="connsiteX0" fmla="*/ 0 w 1084421"/>
                  <a:gd name="connsiteY0" fmla="*/ 253556 h 253555"/>
                  <a:gd name="connsiteX1" fmla="*/ 870109 w 1084421"/>
                  <a:gd name="connsiteY1" fmla="*/ 253556 h 253555"/>
                  <a:gd name="connsiteX2" fmla="*/ 1084421 w 1084421"/>
                  <a:gd name="connsiteY2" fmla="*/ 0 h 253555"/>
                </a:gdLst>
                <a:ahLst/>
                <a:cxnLst>
                  <a:cxn ang="0">
                    <a:pos x="connsiteX0" y="connsiteY0"/>
                  </a:cxn>
                  <a:cxn ang="0">
                    <a:pos x="connsiteX1" y="connsiteY1"/>
                  </a:cxn>
                  <a:cxn ang="0">
                    <a:pos x="connsiteX2" y="connsiteY2"/>
                  </a:cxn>
                </a:cxnLst>
                <a:rect l="l" t="t" r="r" b="b"/>
                <a:pathLst>
                  <a:path w="1084421" h="253555">
                    <a:moveTo>
                      <a:pt x="0" y="253556"/>
                    </a:moveTo>
                    <a:lnTo>
                      <a:pt x="870109" y="253556"/>
                    </a:lnTo>
                    <a:lnTo>
                      <a:pt x="1084421" y="0"/>
                    </a:lnTo>
                  </a:path>
                </a:pathLst>
              </a:custGeom>
              <a:noFill/>
              <a:ln w="26765" cap="rnd">
                <a:solidFill>
                  <a:schemeClr val="tx1">
                    <a:lumMod val="85000"/>
                    <a:lumOff val="15000"/>
                  </a:schemeClr>
                </a:solidFill>
                <a:prstDash val="sysDot"/>
                <a:round/>
              </a:ln>
            </p:spPr>
            <p:txBody>
              <a:bodyPr rtlCol="0" anchor="ctr"/>
              <a:lstStyle/>
              <a:p>
                <a:endParaRPr lang="en-US"/>
              </a:p>
            </p:txBody>
          </p:sp>
          <p:grpSp>
            <p:nvGrpSpPr>
              <p:cNvPr id="2274" name="Group 2273">
                <a:extLst>
                  <a:ext uri="{FF2B5EF4-FFF2-40B4-BE49-F238E27FC236}">
                    <a16:creationId xmlns:a16="http://schemas.microsoft.com/office/drawing/2014/main" id="{059F0B50-EA25-68B8-3F1A-C61E021774E4}"/>
                  </a:ext>
                </a:extLst>
              </p:cNvPr>
              <p:cNvGrpSpPr/>
              <p:nvPr/>
            </p:nvGrpSpPr>
            <p:grpSpPr>
              <a:xfrm>
                <a:off x="-5913621" y="-239282"/>
                <a:ext cx="2874595" cy="1110792"/>
                <a:chOff x="-17508679" y="-1111556"/>
                <a:chExt cx="2874595" cy="1110792"/>
              </a:xfrm>
            </p:grpSpPr>
            <p:sp>
              <p:nvSpPr>
                <p:cNvPr id="2275" name="Freeform: Shape 2274">
                  <a:extLst>
                    <a:ext uri="{FF2B5EF4-FFF2-40B4-BE49-F238E27FC236}">
                      <a16:creationId xmlns:a16="http://schemas.microsoft.com/office/drawing/2014/main" id="{2D702362-20B6-BA62-16F8-6BC0FFE678BA}"/>
                    </a:ext>
                  </a:extLst>
                </p:cNvPr>
                <p:cNvSpPr/>
                <p:nvPr/>
              </p:nvSpPr>
              <p:spPr>
                <a:xfrm>
                  <a:off x="-15375653" y="-1059589"/>
                  <a:ext cx="106047" cy="106047"/>
                </a:xfrm>
                <a:custGeom>
                  <a:avLst/>
                  <a:gdLst>
                    <a:gd name="connsiteX0" fmla="*/ 79820 w 79819"/>
                    <a:gd name="connsiteY0" fmla="*/ 39910 h 79819"/>
                    <a:gd name="connsiteX1" fmla="*/ 39910 w 79819"/>
                    <a:gd name="connsiteY1" fmla="*/ 79819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2" y="79819"/>
                        <a:pt x="39910" y="79819"/>
                      </a:cubicBezTo>
                      <a:cubicBezTo>
                        <a:pt x="17868" y="79819"/>
                        <a:pt x="0" y="61951"/>
                        <a:pt x="0" y="39910"/>
                      </a:cubicBezTo>
                      <a:cubicBezTo>
                        <a:pt x="0" y="17868"/>
                        <a:pt x="17868" y="0"/>
                        <a:pt x="39910" y="0"/>
                      </a:cubicBezTo>
                      <a:cubicBezTo>
                        <a:pt x="61952" y="0"/>
                        <a:pt x="79820" y="17868"/>
                        <a:pt x="79820" y="39910"/>
                      </a:cubicBezTo>
                      <a:close/>
                    </a:path>
                  </a:pathLst>
                </a:custGeom>
                <a:solidFill>
                  <a:srgbClr val="A12B93"/>
                </a:solidFill>
                <a:ln w="9525" cap="flat">
                  <a:noFill/>
                  <a:prstDash val="solid"/>
                  <a:miter/>
                </a:ln>
              </p:spPr>
              <p:txBody>
                <a:bodyPr rtlCol="0" anchor="ctr"/>
                <a:lstStyle/>
                <a:p>
                  <a:endParaRPr lang="en-US"/>
                </a:p>
              </p:txBody>
            </p:sp>
            <p:sp>
              <p:nvSpPr>
                <p:cNvPr id="2276" name="Freeform: Shape 2275">
                  <a:extLst>
                    <a:ext uri="{FF2B5EF4-FFF2-40B4-BE49-F238E27FC236}">
                      <a16:creationId xmlns:a16="http://schemas.microsoft.com/office/drawing/2014/main" id="{3B7F68A1-B565-ADC7-C4CF-C466F35A86CA}"/>
                    </a:ext>
                  </a:extLst>
                </p:cNvPr>
                <p:cNvSpPr/>
                <p:nvPr/>
              </p:nvSpPr>
              <p:spPr>
                <a:xfrm>
                  <a:off x="-14844025" y="-896976"/>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0" y="79820"/>
                        <a:pt x="39910" y="79820"/>
                      </a:cubicBezTo>
                      <a:cubicBezTo>
                        <a:pt x="17869" y="79820"/>
                        <a:pt x="0" y="61951"/>
                        <a:pt x="0" y="39910"/>
                      </a:cubicBezTo>
                      <a:cubicBezTo>
                        <a:pt x="0" y="17869"/>
                        <a:pt x="17869" y="0"/>
                        <a:pt x="39910" y="0"/>
                      </a:cubicBezTo>
                      <a:cubicBezTo>
                        <a:pt x="61931" y="48"/>
                        <a:pt x="79772" y="17888"/>
                        <a:pt x="79820" y="39910"/>
                      </a:cubicBezTo>
                      <a:close/>
                    </a:path>
                  </a:pathLst>
                </a:custGeom>
                <a:solidFill>
                  <a:srgbClr val="A12B93"/>
                </a:solidFill>
                <a:ln w="9525" cap="flat">
                  <a:noFill/>
                  <a:prstDash val="solid"/>
                  <a:miter/>
                </a:ln>
              </p:spPr>
              <p:txBody>
                <a:bodyPr rtlCol="0" anchor="ctr"/>
                <a:lstStyle/>
                <a:p>
                  <a:endParaRPr lang="en-US"/>
                </a:p>
              </p:txBody>
            </p:sp>
            <p:sp>
              <p:nvSpPr>
                <p:cNvPr id="2277" name="Freeform: Shape 2276">
                  <a:extLst>
                    <a:ext uri="{FF2B5EF4-FFF2-40B4-BE49-F238E27FC236}">
                      <a16:creationId xmlns:a16="http://schemas.microsoft.com/office/drawing/2014/main" id="{C9360EB5-D408-3FC0-78D9-FBAC4498710F}"/>
                    </a:ext>
                  </a:extLst>
                </p:cNvPr>
                <p:cNvSpPr/>
                <p:nvPr/>
              </p:nvSpPr>
              <p:spPr>
                <a:xfrm>
                  <a:off x="-14691282" y="-777389"/>
                  <a:ext cx="57198" cy="57199"/>
                </a:xfrm>
                <a:custGeom>
                  <a:avLst/>
                  <a:gdLst>
                    <a:gd name="connsiteX0" fmla="*/ 43053 w 43052"/>
                    <a:gd name="connsiteY0" fmla="*/ 21527 h 43053"/>
                    <a:gd name="connsiteX1" fmla="*/ 21526 w 43052"/>
                    <a:gd name="connsiteY1" fmla="*/ 43053 h 43053"/>
                    <a:gd name="connsiteX2" fmla="*/ 0 w 43052"/>
                    <a:gd name="connsiteY2" fmla="*/ 21527 h 43053"/>
                    <a:gd name="connsiteX3" fmla="*/ 21526 w 43052"/>
                    <a:gd name="connsiteY3" fmla="*/ 0 h 43053"/>
                    <a:gd name="connsiteX4" fmla="*/ 43053 w 43052"/>
                    <a:gd name="connsiteY4" fmla="*/ 21527 h 4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3053">
                      <a:moveTo>
                        <a:pt x="43053" y="21527"/>
                      </a:moveTo>
                      <a:cubicBezTo>
                        <a:pt x="43053" y="33414"/>
                        <a:pt x="33414" y="43053"/>
                        <a:pt x="21526" y="43053"/>
                      </a:cubicBezTo>
                      <a:cubicBezTo>
                        <a:pt x="9639" y="43053"/>
                        <a:pt x="0" y="33414"/>
                        <a:pt x="0" y="21527"/>
                      </a:cubicBezTo>
                      <a:cubicBezTo>
                        <a:pt x="0" y="9639"/>
                        <a:pt x="9639" y="0"/>
                        <a:pt x="21526" y="0"/>
                      </a:cubicBezTo>
                      <a:cubicBezTo>
                        <a:pt x="33414" y="0"/>
                        <a:pt x="43053" y="9639"/>
                        <a:pt x="43053" y="21527"/>
                      </a:cubicBezTo>
                      <a:close/>
                    </a:path>
                  </a:pathLst>
                </a:custGeom>
                <a:solidFill>
                  <a:srgbClr val="A12B93"/>
                </a:solidFill>
                <a:ln w="9525" cap="flat">
                  <a:noFill/>
                  <a:prstDash val="solid"/>
                  <a:miter/>
                </a:ln>
              </p:spPr>
              <p:txBody>
                <a:bodyPr rtlCol="0" anchor="ctr"/>
                <a:lstStyle/>
                <a:p>
                  <a:endParaRPr lang="en-US"/>
                </a:p>
              </p:txBody>
            </p:sp>
            <p:sp>
              <p:nvSpPr>
                <p:cNvPr id="2278" name="Freeform: Shape 2277">
                  <a:extLst>
                    <a:ext uri="{FF2B5EF4-FFF2-40B4-BE49-F238E27FC236}">
                      <a16:creationId xmlns:a16="http://schemas.microsoft.com/office/drawing/2014/main" id="{18BBFBEB-C5FF-C285-663C-283FAC5A964D}"/>
                    </a:ext>
                  </a:extLst>
                </p:cNvPr>
                <p:cNvSpPr/>
                <p:nvPr/>
              </p:nvSpPr>
              <p:spPr>
                <a:xfrm>
                  <a:off x="-15009550" y="-64416"/>
                  <a:ext cx="56439" cy="56439"/>
                </a:xfrm>
                <a:custGeom>
                  <a:avLst/>
                  <a:gdLst>
                    <a:gd name="connsiteX0" fmla="*/ 42482 w 42481"/>
                    <a:gd name="connsiteY0" fmla="*/ 21241 h 42481"/>
                    <a:gd name="connsiteX1" fmla="*/ 21241 w 42481"/>
                    <a:gd name="connsiteY1" fmla="*/ 42481 h 42481"/>
                    <a:gd name="connsiteX2" fmla="*/ 1 w 42481"/>
                    <a:gd name="connsiteY2" fmla="*/ 21241 h 42481"/>
                    <a:gd name="connsiteX3" fmla="*/ 21241 w 42481"/>
                    <a:gd name="connsiteY3" fmla="*/ 0 h 42481"/>
                    <a:gd name="connsiteX4" fmla="*/ 42482 w 42481"/>
                    <a:gd name="connsiteY4" fmla="*/ 21241 h 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42481">
                      <a:moveTo>
                        <a:pt x="42482" y="21241"/>
                      </a:moveTo>
                      <a:cubicBezTo>
                        <a:pt x="42482" y="32972"/>
                        <a:pt x="32972" y="42481"/>
                        <a:pt x="21241" y="42481"/>
                      </a:cubicBezTo>
                      <a:cubicBezTo>
                        <a:pt x="9510" y="42481"/>
                        <a:pt x="1" y="32972"/>
                        <a:pt x="1" y="21241"/>
                      </a:cubicBezTo>
                      <a:cubicBezTo>
                        <a:pt x="1" y="9510"/>
                        <a:pt x="9510" y="0"/>
                        <a:pt x="21241" y="0"/>
                      </a:cubicBezTo>
                      <a:cubicBezTo>
                        <a:pt x="32972" y="0"/>
                        <a:pt x="42482" y="9510"/>
                        <a:pt x="42482" y="21241"/>
                      </a:cubicBezTo>
                      <a:close/>
                    </a:path>
                  </a:pathLst>
                </a:custGeom>
                <a:solidFill>
                  <a:srgbClr val="A12B93"/>
                </a:solidFill>
                <a:ln w="9525" cap="flat">
                  <a:noFill/>
                  <a:prstDash val="solid"/>
                  <a:miter/>
                </a:ln>
              </p:spPr>
              <p:txBody>
                <a:bodyPr rtlCol="0" anchor="ctr"/>
                <a:lstStyle/>
                <a:p>
                  <a:endParaRPr lang="en-US"/>
                </a:p>
              </p:txBody>
            </p:sp>
            <p:sp>
              <p:nvSpPr>
                <p:cNvPr id="2279" name="Freeform: Shape 2278">
                  <a:extLst>
                    <a:ext uri="{FF2B5EF4-FFF2-40B4-BE49-F238E27FC236}">
                      <a16:creationId xmlns:a16="http://schemas.microsoft.com/office/drawing/2014/main" id="{0382A621-9B60-5463-0B5B-33B14CBC17F5}"/>
                    </a:ext>
                  </a:extLst>
                </p:cNvPr>
                <p:cNvSpPr/>
                <p:nvPr/>
              </p:nvSpPr>
              <p:spPr>
                <a:xfrm>
                  <a:off x="-15204181" y="-106811"/>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1" y="79820"/>
                        <a:pt x="39910" y="79820"/>
                      </a:cubicBezTo>
                      <a:cubicBezTo>
                        <a:pt x="17868" y="79820"/>
                        <a:pt x="0" y="61951"/>
                        <a:pt x="0" y="39910"/>
                      </a:cubicBezTo>
                      <a:cubicBezTo>
                        <a:pt x="0" y="17868"/>
                        <a:pt x="17868" y="0"/>
                        <a:pt x="39910" y="0"/>
                      </a:cubicBezTo>
                      <a:cubicBezTo>
                        <a:pt x="61951" y="0"/>
                        <a:pt x="79820" y="17868"/>
                        <a:pt x="79820" y="39910"/>
                      </a:cubicBezTo>
                      <a:close/>
                    </a:path>
                  </a:pathLst>
                </a:custGeom>
                <a:solidFill>
                  <a:srgbClr val="A12B93"/>
                </a:solidFill>
                <a:ln w="9525" cap="flat">
                  <a:noFill/>
                  <a:prstDash val="solid"/>
                  <a:miter/>
                </a:ln>
              </p:spPr>
              <p:txBody>
                <a:bodyPr rtlCol="0" anchor="ctr"/>
                <a:lstStyle/>
                <a:p>
                  <a:endParaRPr lang="en-US"/>
                </a:p>
              </p:txBody>
            </p:sp>
            <p:sp>
              <p:nvSpPr>
                <p:cNvPr id="2280" name="Freeform: Shape 2279">
                  <a:extLst>
                    <a:ext uri="{FF2B5EF4-FFF2-40B4-BE49-F238E27FC236}">
                      <a16:creationId xmlns:a16="http://schemas.microsoft.com/office/drawing/2014/main" id="{949D88EB-4B16-0F99-5A9C-E86424260DF8}"/>
                    </a:ext>
                  </a:extLst>
                </p:cNvPr>
                <p:cNvSpPr/>
                <p:nvPr/>
              </p:nvSpPr>
              <p:spPr>
                <a:xfrm>
                  <a:off x="-15362620" y="-661090"/>
                  <a:ext cx="688872" cy="424018"/>
                </a:xfrm>
                <a:custGeom>
                  <a:avLst/>
                  <a:gdLst>
                    <a:gd name="connsiteX0" fmla="*/ 357950 w 518500"/>
                    <a:gd name="connsiteY0" fmla="*/ 0 h 319150"/>
                    <a:gd name="connsiteX1" fmla="*/ 236125 w 518500"/>
                    <a:gd name="connsiteY1" fmla="*/ 57912 h 319150"/>
                    <a:gd name="connsiteX2" fmla="*/ 143352 w 518500"/>
                    <a:gd name="connsiteY2" fmla="*/ 110014 h 319150"/>
                    <a:gd name="connsiteX3" fmla="*/ 0 w 518500"/>
                    <a:gd name="connsiteY3" fmla="*/ 131636 h 319150"/>
                    <a:gd name="connsiteX4" fmla="*/ 0 w 518500"/>
                    <a:gd name="connsiteY4" fmla="*/ 187452 h 319150"/>
                    <a:gd name="connsiteX5" fmla="*/ 137827 w 518500"/>
                    <a:gd name="connsiteY5" fmla="*/ 208312 h 319150"/>
                    <a:gd name="connsiteX6" fmla="*/ 238887 w 518500"/>
                    <a:gd name="connsiteY6" fmla="*/ 264509 h 319150"/>
                    <a:gd name="connsiteX7" fmla="*/ 463858 w 518500"/>
                    <a:gd name="connsiteY7" fmla="*/ 279864 h 319150"/>
                    <a:gd name="connsiteX8" fmla="*/ 518256 w 518500"/>
                    <a:gd name="connsiteY8" fmla="*/ 150876 h 319150"/>
                    <a:gd name="connsiteX9" fmla="*/ 357950 w 518500"/>
                    <a:gd name="connsiteY9" fmla="*/ 0 h 3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00" h="319150">
                      <a:moveTo>
                        <a:pt x="357950" y="0"/>
                      </a:moveTo>
                      <a:cubicBezTo>
                        <a:pt x="310772" y="333"/>
                        <a:pt x="266167" y="21536"/>
                        <a:pt x="236125" y="57912"/>
                      </a:cubicBezTo>
                      <a:cubicBezTo>
                        <a:pt x="212665" y="86106"/>
                        <a:pt x="179632" y="104661"/>
                        <a:pt x="143352" y="110014"/>
                      </a:cubicBezTo>
                      <a:lnTo>
                        <a:pt x="0" y="131636"/>
                      </a:lnTo>
                      <a:lnTo>
                        <a:pt x="0" y="187452"/>
                      </a:lnTo>
                      <a:lnTo>
                        <a:pt x="137827" y="208312"/>
                      </a:lnTo>
                      <a:cubicBezTo>
                        <a:pt x="177099" y="214493"/>
                        <a:pt x="212913" y="234410"/>
                        <a:pt x="238887" y="264509"/>
                      </a:cubicBezTo>
                      <a:cubicBezTo>
                        <a:pt x="296771" y="330870"/>
                        <a:pt x="397497" y="337747"/>
                        <a:pt x="463858" y="279864"/>
                      </a:cubicBezTo>
                      <a:cubicBezTo>
                        <a:pt x="500901" y="247555"/>
                        <a:pt x="520980" y="199958"/>
                        <a:pt x="518256" y="150876"/>
                      </a:cubicBezTo>
                      <a:cubicBezTo>
                        <a:pt x="513026" y="66151"/>
                        <a:pt x="442836" y="86"/>
                        <a:pt x="357950" y="0"/>
                      </a:cubicBezTo>
                      <a:close/>
                    </a:path>
                  </a:pathLst>
                </a:custGeom>
                <a:solidFill>
                  <a:srgbClr val="A12B93"/>
                </a:solidFill>
                <a:ln w="9525" cap="flat">
                  <a:noFill/>
                  <a:prstDash val="solid"/>
                  <a:miter/>
                </a:ln>
              </p:spPr>
              <p:txBody>
                <a:bodyPr rtlCol="0" anchor="ctr"/>
                <a:lstStyle/>
                <a:p>
                  <a:endParaRPr lang="en-US"/>
                </a:p>
              </p:txBody>
            </p:sp>
            <p:sp>
              <p:nvSpPr>
                <p:cNvPr id="2281" name="Freeform: Shape 2280">
                  <a:extLst>
                    <a:ext uri="{FF2B5EF4-FFF2-40B4-BE49-F238E27FC236}">
                      <a16:creationId xmlns:a16="http://schemas.microsoft.com/office/drawing/2014/main" id="{E04573DA-02CB-D27C-C439-4E57D1601FB0}"/>
                    </a:ext>
                  </a:extLst>
                </p:cNvPr>
                <p:cNvSpPr/>
                <p:nvPr/>
              </p:nvSpPr>
              <p:spPr>
                <a:xfrm>
                  <a:off x="-15071235" y="-633405"/>
                  <a:ext cx="361926" cy="361927"/>
                </a:xfrm>
                <a:custGeom>
                  <a:avLst/>
                  <a:gdLst>
                    <a:gd name="connsiteX0" fmla="*/ 272415 w 272414"/>
                    <a:gd name="connsiteY0" fmla="*/ 136207 h 272415"/>
                    <a:gd name="connsiteX1" fmla="*/ 136208 w 272414"/>
                    <a:gd name="connsiteY1" fmla="*/ 272415 h 272415"/>
                    <a:gd name="connsiteX2" fmla="*/ 0 w 272414"/>
                    <a:gd name="connsiteY2" fmla="*/ 136207 h 272415"/>
                    <a:gd name="connsiteX3" fmla="*/ 136208 w 272414"/>
                    <a:gd name="connsiteY3" fmla="*/ 0 h 272415"/>
                    <a:gd name="connsiteX4" fmla="*/ 272415 w 272414"/>
                    <a:gd name="connsiteY4" fmla="*/ 136207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7"/>
                      </a:moveTo>
                      <a:cubicBezTo>
                        <a:pt x="272415" y="211433"/>
                        <a:pt x="211433" y="272415"/>
                        <a:pt x="136208" y="272415"/>
                      </a:cubicBezTo>
                      <a:cubicBezTo>
                        <a:pt x="60983" y="272415"/>
                        <a:pt x="0" y="211433"/>
                        <a:pt x="0" y="136207"/>
                      </a:cubicBezTo>
                      <a:cubicBezTo>
                        <a:pt x="0" y="60982"/>
                        <a:pt x="60983" y="0"/>
                        <a:pt x="136208" y="0"/>
                      </a:cubicBezTo>
                      <a:cubicBezTo>
                        <a:pt x="211433" y="0"/>
                        <a:pt x="272415" y="60982"/>
                        <a:pt x="272415" y="136207"/>
                      </a:cubicBezTo>
                      <a:close/>
                    </a:path>
                  </a:pathLst>
                </a:custGeom>
                <a:solidFill>
                  <a:srgbClr val="FFFFFF"/>
                </a:solidFill>
                <a:ln w="3810" cap="flat">
                  <a:solidFill>
                    <a:srgbClr val="FFFFFF"/>
                  </a:solidFill>
                  <a:prstDash val="solid"/>
                  <a:miter/>
                </a:ln>
              </p:spPr>
              <p:txBody>
                <a:bodyPr rtlCol="0" anchor="ctr"/>
                <a:lstStyle/>
                <a:p>
                  <a:pPr algn="ctr"/>
                  <a:r>
                    <a:rPr lang="en-US">
                      <a:latin typeface="Georgia Pro Cond" panose="02040506050405020303" pitchFamily="18" charset="0"/>
                    </a:rPr>
                    <a:t>●</a:t>
                  </a:r>
                </a:p>
              </p:txBody>
            </p:sp>
            <p:sp>
              <p:nvSpPr>
                <p:cNvPr id="2282" name="Freeform: Shape 2281">
                  <a:extLst>
                    <a:ext uri="{FF2B5EF4-FFF2-40B4-BE49-F238E27FC236}">
                      <a16:creationId xmlns:a16="http://schemas.microsoft.com/office/drawing/2014/main" id="{03D9E2EE-D21A-59DF-311F-BAA4EE31C327}"/>
                    </a:ext>
                  </a:extLst>
                </p:cNvPr>
                <p:cNvSpPr/>
                <p:nvPr/>
              </p:nvSpPr>
              <p:spPr>
                <a:xfrm>
                  <a:off x="-17243755" y="-856606"/>
                  <a:ext cx="2008948" cy="816107"/>
                </a:xfrm>
                <a:custGeom>
                  <a:avLst/>
                  <a:gdLst>
                    <a:gd name="connsiteX0" fmla="*/ 285274 w 1512093"/>
                    <a:gd name="connsiteY0" fmla="*/ 613886 h 614267"/>
                    <a:gd name="connsiteX1" fmla="*/ 0 w 1512093"/>
                    <a:gd name="connsiteY1" fmla="*/ 306705 h 614267"/>
                    <a:gd name="connsiteX2" fmla="*/ 285274 w 1512093"/>
                    <a:gd name="connsiteY2" fmla="*/ 0 h 614267"/>
                    <a:gd name="connsiteX3" fmla="*/ 1226344 w 1512093"/>
                    <a:gd name="connsiteY3" fmla="*/ 0 h 614267"/>
                    <a:gd name="connsiteX4" fmla="*/ 1512094 w 1512093"/>
                    <a:gd name="connsiteY4" fmla="*/ 307086 h 614267"/>
                    <a:gd name="connsiteX5" fmla="*/ 1226344 w 1512093"/>
                    <a:gd name="connsiteY5" fmla="*/ 614267 h 6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093" h="614267">
                      <a:moveTo>
                        <a:pt x="285274" y="613886"/>
                      </a:moveTo>
                      <a:cubicBezTo>
                        <a:pt x="128016" y="613886"/>
                        <a:pt x="0" y="476059"/>
                        <a:pt x="0" y="306705"/>
                      </a:cubicBezTo>
                      <a:cubicBezTo>
                        <a:pt x="0" y="137350"/>
                        <a:pt x="128016" y="0"/>
                        <a:pt x="285274" y="0"/>
                      </a:cubicBezTo>
                      <a:lnTo>
                        <a:pt x="1226344" y="0"/>
                      </a:lnTo>
                      <a:cubicBezTo>
                        <a:pt x="1383602" y="0"/>
                        <a:pt x="1512094" y="137732"/>
                        <a:pt x="1512094" y="307086"/>
                      </a:cubicBezTo>
                      <a:cubicBezTo>
                        <a:pt x="1512094" y="476441"/>
                        <a:pt x="1384078" y="614267"/>
                        <a:pt x="1226344" y="614267"/>
                      </a:cubicBezTo>
                      <a:close/>
                    </a:path>
                  </a:pathLst>
                </a:custGeom>
                <a:solidFill>
                  <a:srgbClr val="A12B93"/>
                </a:solidFill>
                <a:ln w="9525" cap="flat">
                  <a:noFill/>
                  <a:prstDash val="solid"/>
                  <a:miter/>
                </a:ln>
              </p:spPr>
              <p:txBody>
                <a:bodyPr rtlCol="0" anchor="ctr"/>
                <a:lstStyle/>
                <a:p>
                  <a:endParaRPr lang="en-US"/>
                </a:p>
              </p:txBody>
            </p:sp>
            <p:sp>
              <p:nvSpPr>
                <p:cNvPr id="2283" name="Rectangle: Rounded Corners 2282">
                  <a:extLst>
                    <a:ext uri="{FF2B5EF4-FFF2-40B4-BE49-F238E27FC236}">
                      <a16:creationId xmlns:a16="http://schemas.microsoft.com/office/drawing/2014/main" id="{0F889E3B-28B8-4B1E-A20D-7EA840F7ACA3}"/>
                    </a:ext>
                  </a:extLst>
                </p:cNvPr>
                <p:cNvSpPr/>
                <p:nvPr/>
              </p:nvSpPr>
              <p:spPr>
                <a:xfrm>
                  <a:off x="-17194528" y="-806856"/>
                  <a:ext cx="1909861"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284" name="Freeform: Shape 2283">
                  <a:extLst>
                    <a:ext uri="{FF2B5EF4-FFF2-40B4-BE49-F238E27FC236}">
                      <a16:creationId xmlns:a16="http://schemas.microsoft.com/office/drawing/2014/main" id="{EEE82A90-28F3-0DA9-82AC-01AAF93C2CC0}"/>
                    </a:ext>
                  </a:extLst>
                </p:cNvPr>
                <p:cNvSpPr/>
                <p:nvPr/>
              </p:nvSpPr>
              <p:spPr>
                <a:xfrm>
                  <a:off x="-17508679" y="-1111556"/>
                  <a:ext cx="635860" cy="786814"/>
                </a:xfrm>
                <a:custGeom>
                  <a:avLst/>
                  <a:gdLst>
                    <a:gd name="connsiteX0" fmla="*/ 521 w 478598"/>
                    <a:gd name="connsiteY0" fmla="*/ 223612 h 592219"/>
                    <a:gd name="connsiteX1" fmla="*/ 165685 w 478598"/>
                    <a:gd name="connsiteY1" fmla="*/ 467071 h 592219"/>
                    <a:gd name="connsiteX2" fmla="*/ 223406 w 478598"/>
                    <a:gd name="connsiteY2" fmla="*/ 582419 h 592219"/>
                    <a:gd name="connsiteX3" fmla="*/ 247323 w 478598"/>
                    <a:gd name="connsiteY3" fmla="*/ 590315 h 592219"/>
                    <a:gd name="connsiteX4" fmla="*/ 255220 w 478598"/>
                    <a:gd name="connsiteY4" fmla="*/ 582419 h 592219"/>
                    <a:gd name="connsiteX5" fmla="*/ 312941 w 478598"/>
                    <a:gd name="connsiteY5" fmla="*/ 466976 h 592219"/>
                    <a:gd name="connsiteX6" fmla="*/ 466913 w 478598"/>
                    <a:gd name="connsiteY6" fmla="*/ 165662 h 592219"/>
                    <a:gd name="connsiteX7" fmla="*/ 165589 w 478598"/>
                    <a:gd name="connsiteY7" fmla="*/ 11691 h 592219"/>
                    <a:gd name="connsiteX8" fmla="*/ 521 w 478598"/>
                    <a:gd name="connsiteY8" fmla="*/ 223517 h 5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19">
                      <a:moveTo>
                        <a:pt x="521" y="223612"/>
                      </a:moveTo>
                      <a:cubicBezTo>
                        <a:pt x="-6680" y="333016"/>
                        <a:pt x="61367" y="433324"/>
                        <a:pt x="165685" y="467071"/>
                      </a:cubicBezTo>
                      <a:lnTo>
                        <a:pt x="223406" y="582419"/>
                      </a:lnTo>
                      <a:cubicBezTo>
                        <a:pt x="227835" y="591201"/>
                        <a:pt x="238541" y="594735"/>
                        <a:pt x="247323" y="590315"/>
                      </a:cubicBezTo>
                      <a:cubicBezTo>
                        <a:pt x="250733" y="588591"/>
                        <a:pt x="253505" y="585829"/>
                        <a:pt x="255220" y="582419"/>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rgbClr val="A12B93"/>
                </a:solidFill>
                <a:ln w="9525" cap="flat">
                  <a:noFill/>
                  <a:prstDash val="solid"/>
                  <a:miter/>
                </a:ln>
              </p:spPr>
              <p:txBody>
                <a:bodyPr rtlCol="0" anchor="ctr"/>
                <a:lstStyle/>
                <a:p>
                  <a:endParaRPr lang="en-US"/>
                </a:p>
              </p:txBody>
            </p:sp>
            <p:sp>
              <p:nvSpPr>
                <p:cNvPr id="2285" name="Freeform: Shape 2284">
                  <a:extLst>
                    <a:ext uri="{FF2B5EF4-FFF2-40B4-BE49-F238E27FC236}">
                      <a16:creationId xmlns:a16="http://schemas.microsoft.com/office/drawing/2014/main" id="{1F337C27-608B-6A46-C033-7CD3ACC93C7F}"/>
                    </a:ext>
                  </a:extLst>
                </p:cNvPr>
                <p:cNvSpPr/>
                <p:nvPr/>
              </p:nvSpPr>
              <p:spPr>
                <a:xfrm>
                  <a:off x="-17407817" y="-1005427"/>
                  <a:ext cx="423935" cy="423935"/>
                </a:xfrm>
                <a:custGeom>
                  <a:avLst/>
                  <a:gdLst>
                    <a:gd name="connsiteX0" fmla="*/ 319087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7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7" y="159544"/>
                      </a:moveTo>
                      <a:cubicBezTo>
                        <a:pt x="319087" y="247657"/>
                        <a:pt x="247657" y="319088"/>
                        <a:pt x="159544" y="319088"/>
                      </a:cubicBezTo>
                      <a:cubicBezTo>
                        <a:pt x="71430" y="319088"/>
                        <a:pt x="0" y="247657"/>
                        <a:pt x="0" y="159544"/>
                      </a:cubicBezTo>
                      <a:cubicBezTo>
                        <a:pt x="0" y="71430"/>
                        <a:pt x="71430" y="0"/>
                        <a:pt x="159544" y="0"/>
                      </a:cubicBezTo>
                      <a:cubicBezTo>
                        <a:pt x="247657" y="0"/>
                        <a:pt x="319087" y="71430"/>
                        <a:pt x="319087"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287" name="TextBox 2286">
                  <a:extLst>
                    <a:ext uri="{FF2B5EF4-FFF2-40B4-BE49-F238E27FC236}">
                      <a16:creationId xmlns:a16="http://schemas.microsoft.com/office/drawing/2014/main" id="{593A94E2-71CA-8810-3FC3-EF55A6B85776}"/>
                    </a:ext>
                  </a:extLst>
                </p:cNvPr>
                <p:cNvSpPr txBox="1"/>
                <p:nvPr/>
              </p:nvSpPr>
              <p:spPr>
                <a:xfrm>
                  <a:off x="-17494505" y="-831024"/>
                  <a:ext cx="2598728" cy="738664"/>
                </a:xfrm>
                <a:prstGeom prst="rect">
                  <a:avLst/>
                </a:prstGeom>
                <a:noFill/>
              </p:spPr>
              <p:txBody>
                <a:bodyPr wrap="square" lIns="0" tIns="0" rIns="0" bIns="0" rtlCol="0">
                  <a:spAutoFit/>
                </a:bodyPr>
                <a:lstStyle/>
                <a:p>
                  <a:pPr lvl="0" algn="ctr"/>
                  <a:r>
                    <a:rPr lang="en-US" sz="1600" b="1">
                      <a:latin typeface="Georgia" panose="02040502050405020303" pitchFamily="18" charset="0"/>
                    </a:rPr>
                    <a:t>Rapid or </a:t>
                  </a:r>
                </a:p>
                <a:p>
                  <a:pPr lvl="0" algn="ctr"/>
                  <a:r>
                    <a:rPr lang="en-US" sz="1600" b="1">
                      <a:latin typeface="Georgia" panose="02040502050405020303" pitchFamily="18" charset="0"/>
                    </a:rPr>
                    <a:t>Irregular </a:t>
                  </a:r>
                </a:p>
                <a:p>
                  <a:pPr lvl="0" algn="ctr"/>
                  <a:r>
                    <a:rPr lang="en-US" sz="1600" b="1">
                      <a:latin typeface="Georgia" panose="02040502050405020303" pitchFamily="18" charset="0"/>
                    </a:rPr>
                    <a:t>Heartbeat</a:t>
                  </a:r>
                </a:p>
              </p:txBody>
            </p:sp>
          </p:grpSp>
        </p:grpSp>
        <p:pic>
          <p:nvPicPr>
            <p:cNvPr id="2302" name="Picture 2301" descr="A heart with a pulse line&#10;&#10;AI-generated content may be incorrect.">
              <a:extLst>
                <a:ext uri="{FF2B5EF4-FFF2-40B4-BE49-F238E27FC236}">
                  <a16:creationId xmlns:a16="http://schemas.microsoft.com/office/drawing/2014/main" id="{465CA87E-DC7C-52D1-CA42-4C02CC59834A}"/>
                </a:ext>
              </a:extLst>
            </p:cNvPr>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12827" t="21216" r="14000" b="18662"/>
            <a:stretch>
              <a:fillRect/>
            </a:stretch>
          </p:blipFill>
          <p:spPr>
            <a:xfrm>
              <a:off x="-5801223" y="2803"/>
              <a:ext cx="385368" cy="316635"/>
            </a:xfrm>
            <a:prstGeom prst="rect">
              <a:avLst/>
            </a:prstGeom>
          </p:spPr>
        </p:pic>
      </p:grpSp>
      <p:sp>
        <p:nvSpPr>
          <p:cNvPr id="2304" name="Freeform: Shape 2303">
            <a:extLst>
              <a:ext uri="{FF2B5EF4-FFF2-40B4-BE49-F238E27FC236}">
                <a16:creationId xmlns:a16="http://schemas.microsoft.com/office/drawing/2014/main" id="{8F328D52-259B-284C-8C00-6229EB0B9245}"/>
              </a:ext>
            </a:extLst>
          </p:cNvPr>
          <p:cNvSpPr/>
          <p:nvPr/>
        </p:nvSpPr>
        <p:spPr>
          <a:xfrm>
            <a:off x="4234" y="2048046"/>
            <a:ext cx="3119407" cy="3119405"/>
          </a:xfrm>
          <a:custGeom>
            <a:avLst/>
            <a:gdLst>
              <a:gd name="connsiteX0" fmla="*/ 2347913 w 2347912"/>
              <a:gd name="connsiteY0" fmla="*/ 1173956 h 2347912"/>
              <a:gd name="connsiteX1" fmla="*/ 1173956 w 2347912"/>
              <a:gd name="connsiteY1" fmla="*/ 2347913 h 2347912"/>
              <a:gd name="connsiteX2" fmla="*/ 0 w 2347912"/>
              <a:gd name="connsiteY2" fmla="*/ 1173956 h 2347912"/>
              <a:gd name="connsiteX3" fmla="*/ 1173956 w 2347912"/>
              <a:gd name="connsiteY3" fmla="*/ 0 h 2347912"/>
              <a:gd name="connsiteX4" fmla="*/ 2347913 w 2347912"/>
              <a:gd name="connsiteY4" fmla="*/ 1173956 h 234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12" h="2347912">
                <a:moveTo>
                  <a:pt x="2347913" y="1173956"/>
                </a:moveTo>
                <a:cubicBezTo>
                  <a:pt x="2347913" y="1822314"/>
                  <a:pt x="1822314" y="2347913"/>
                  <a:pt x="1173956" y="2347913"/>
                </a:cubicBezTo>
                <a:cubicBezTo>
                  <a:pt x="525598" y="2347913"/>
                  <a:pt x="0" y="1822314"/>
                  <a:pt x="0" y="1173956"/>
                </a:cubicBezTo>
                <a:cubicBezTo>
                  <a:pt x="0" y="525598"/>
                  <a:pt x="525598" y="0"/>
                  <a:pt x="1173956" y="0"/>
                </a:cubicBezTo>
                <a:cubicBezTo>
                  <a:pt x="1822314" y="0"/>
                  <a:pt x="2347913" y="525598"/>
                  <a:pt x="2347913" y="1173956"/>
                </a:cubicBezTo>
                <a:close/>
              </a:path>
            </a:pathLst>
          </a:custGeom>
          <a:noFill/>
          <a:ln w="26765" cap="rnd">
            <a:solidFill>
              <a:schemeClr val="tx1">
                <a:lumMod val="85000"/>
                <a:lumOff val="15000"/>
              </a:schemeClr>
            </a:solidFill>
            <a:prstDash val="sysDot"/>
            <a:round/>
          </a:ln>
        </p:spPr>
        <p:txBody>
          <a:bodyPr rtlCol="0" anchor="ctr"/>
          <a:lstStyle/>
          <a:p>
            <a:endParaRPr lang="en-US"/>
          </a:p>
        </p:txBody>
      </p:sp>
      <p:sp>
        <p:nvSpPr>
          <p:cNvPr id="2315" name="Freeform: Shape 2314">
            <a:extLst>
              <a:ext uri="{FF2B5EF4-FFF2-40B4-BE49-F238E27FC236}">
                <a16:creationId xmlns:a16="http://schemas.microsoft.com/office/drawing/2014/main" id="{34163F36-FA00-1844-E550-E01692016C2F}"/>
              </a:ext>
            </a:extLst>
          </p:cNvPr>
          <p:cNvSpPr/>
          <p:nvPr/>
        </p:nvSpPr>
        <p:spPr>
          <a:xfrm>
            <a:off x="484610" y="2528422"/>
            <a:ext cx="2158655" cy="2158654"/>
          </a:xfrm>
          <a:custGeom>
            <a:avLst/>
            <a:gdLst>
              <a:gd name="connsiteX0" fmla="*/ 1624775 w 1624774"/>
              <a:gd name="connsiteY0" fmla="*/ 812387 h 1624774"/>
              <a:gd name="connsiteX1" fmla="*/ 812387 w 1624774"/>
              <a:gd name="connsiteY1" fmla="*/ 1624775 h 1624774"/>
              <a:gd name="connsiteX2" fmla="*/ 0 w 1624774"/>
              <a:gd name="connsiteY2" fmla="*/ 812387 h 1624774"/>
              <a:gd name="connsiteX3" fmla="*/ 812387 w 1624774"/>
              <a:gd name="connsiteY3" fmla="*/ 0 h 1624774"/>
              <a:gd name="connsiteX4" fmla="*/ 1624775 w 1624774"/>
              <a:gd name="connsiteY4" fmla="*/ 812387 h 162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774" h="1624774">
                <a:moveTo>
                  <a:pt x="1624775" y="812387"/>
                </a:moveTo>
                <a:cubicBezTo>
                  <a:pt x="1624775" y="1261056"/>
                  <a:pt x="1261056" y="1624775"/>
                  <a:pt x="812387" y="1624775"/>
                </a:cubicBezTo>
                <a:cubicBezTo>
                  <a:pt x="363718" y="1624775"/>
                  <a:pt x="0" y="1261056"/>
                  <a:pt x="0" y="812387"/>
                </a:cubicBezTo>
                <a:cubicBezTo>
                  <a:pt x="0" y="363718"/>
                  <a:pt x="363718" y="0"/>
                  <a:pt x="812387" y="0"/>
                </a:cubicBezTo>
                <a:cubicBezTo>
                  <a:pt x="1261057" y="0"/>
                  <a:pt x="1624775" y="363718"/>
                  <a:pt x="1624775" y="812387"/>
                </a:cubicBezTo>
                <a:close/>
              </a:path>
            </a:pathLst>
          </a:custGeom>
          <a:noFill/>
          <a:ln w="4477" cap="flat">
            <a:solidFill>
              <a:srgbClr val="FFFFFF"/>
            </a:solidFill>
            <a:prstDash val="solid"/>
            <a:miter/>
          </a:ln>
        </p:spPr>
        <p:txBody>
          <a:bodyPr rtlCol="0" anchor="ctr"/>
          <a:lstStyle/>
          <a:p>
            <a:endParaRPr lang="en-US"/>
          </a:p>
        </p:txBody>
      </p:sp>
      <p:sp>
        <p:nvSpPr>
          <p:cNvPr id="2316" name="Freeform: Shape 2315">
            <a:extLst>
              <a:ext uri="{FF2B5EF4-FFF2-40B4-BE49-F238E27FC236}">
                <a16:creationId xmlns:a16="http://schemas.microsoft.com/office/drawing/2014/main" id="{CCBA2144-6574-13A8-80E4-1037843CD898}"/>
              </a:ext>
            </a:extLst>
          </p:cNvPr>
          <p:cNvSpPr/>
          <p:nvPr/>
        </p:nvSpPr>
        <p:spPr>
          <a:xfrm>
            <a:off x="164443" y="2208257"/>
            <a:ext cx="2798987" cy="2798986"/>
          </a:xfrm>
          <a:custGeom>
            <a:avLst/>
            <a:gdLst>
              <a:gd name="connsiteX0" fmla="*/ 2106740 w 2106739"/>
              <a:gd name="connsiteY0" fmla="*/ 1053370 h 2106739"/>
              <a:gd name="connsiteX1" fmla="*/ 1053370 w 2106739"/>
              <a:gd name="connsiteY1" fmla="*/ 2106740 h 2106739"/>
              <a:gd name="connsiteX2" fmla="*/ 0 w 2106739"/>
              <a:gd name="connsiteY2" fmla="*/ 1053370 h 2106739"/>
              <a:gd name="connsiteX3" fmla="*/ 1053370 w 2106739"/>
              <a:gd name="connsiteY3" fmla="*/ 0 h 2106739"/>
              <a:gd name="connsiteX4" fmla="*/ 2106740 w 2106739"/>
              <a:gd name="connsiteY4" fmla="*/ 1053370 h 2106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739" h="2106739">
                <a:moveTo>
                  <a:pt x="2106740" y="1053370"/>
                </a:moveTo>
                <a:cubicBezTo>
                  <a:pt x="2106740" y="1635130"/>
                  <a:pt x="1635130" y="2106740"/>
                  <a:pt x="1053370" y="2106740"/>
                </a:cubicBezTo>
                <a:cubicBezTo>
                  <a:pt x="471610" y="2106740"/>
                  <a:pt x="0" y="1635130"/>
                  <a:pt x="0" y="1053370"/>
                </a:cubicBezTo>
                <a:cubicBezTo>
                  <a:pt x="0" y="471610"/>
                  <a:pt x="471610" y="0"/>
                  <a:pt x="1053370" y="0"/>
                </a:cubicBezTo>
                <a:cubicBezTo>
                  <a:pt x="1635130" y="0"/>
                  <a:pt x="2106740" y="471610"/>
                  <a:pt x="2106740" y="1053370"/>
                </a:cubicBezTo>
                <a:close/>
              </a:path>
            </a:pathLst>
          </a:custGeom>
          <a:solidFill>
            <a:srgbClr val="FF0000"/>
          </a:solidFill>
          <a:ln w="9525" cap="flat">
            <a:noFill/>
            <a:prstDash val="solid"/>
            <a:miter/>
          </a:ln>
        </p:spPr>
        <p:txBody>
          <a:bodyPr rtlCol="0" anchor="ctr"/>
          <a:lstStyle/>
          <a:p>
            <a:endParaRPr lang="en-US"/>
          </a:p>
        </p:txBody>
      </p:sp>
      <p:sp>
        <p:nvSpPr>
          <p:cNvPr id="2317" name="Freeform: Shape 2316">
            <a:extLst>
              <a:ext uri="{FF2B5EF4-FFF2-40B4-BE49-F238E27FC236}">
                <a16:creationId xmlns:a16="http://schemas.microsoft.com/office/drawing/2014/main" id="{280BBCA8-71E5-DB74-35BA-A952573E0025}"/>
              </a:ext>
            </a:extLst>
          </p:cNvPr>
          <p:cNvSpPr/>
          <p:nvPr/>
        </p:nvSpPr>
        <p:spPr>
          <a:xfrm>
            <a:off x="477170" y="2562912"/>
            <a:ext cx="2158655" cy="2158654"/>
          </a:xfrm>
          <a:custGeom>
            <a:avLst/>
            <a:gdLst>
              <a:gd name="connsiteX0" fmla="*/ 1624775 w 1624774"/>
              <a:gd name="connsiteY0" fmla="*/ 812387 h 1624774"/>
              <a:gd name="connsiteX1" fmla="*/ 812387 w 1624774"/>
              <a:gd name="connsiteY1" fmla="*/ 1624775 h 1624774"/>
              <a:gd name="connsiteX2" fmla="*/ 0 w 1624774"/>
              <a:gd name="connsiteY2" fmla="*/ 812387 h 1624774"/>
              <a:gd name="connsiteX3" fmla="*/ 812387 w 1624774"/>
              <a:gd name="connsiteY3" fmla="*/ 0 h 1624774"/>
              <a:gd name="connsiteX4" fmla="*/ 1624775 w 1624774"/>
              <a:gd name="connsiteY4" fmla="*/ 812387 h 162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774" h="1624774">
                <a:moveTo>
                  <a:pt x="1624775" y="812387"/>
                </a:moveTo>
                <a:cubicBezTo>
                  <a:pt x="1624775" y="1261056"/>
                  <a:pt x="1261056" y="1624775"/>
                  <a:pt x="812387" y="1624775"/>
                </a:cubicBezTo>
                <a:cubicBezTo>
                  <a:pt x="363718" y="1624775"/>
                  <a:pt x="0" y="1261056"/>
                  <a:pt x="0" y="812387"/>
                </a:cubicBezTo>
                <a:cubicBezTo>
                  <a:pt x="0" y="363718"/>
                  <a:pt x="363718" y="0"/>
                  <a:pt x="812387" y="0"/>
                </a:cubicBezTo>
                <a:cubicBezTo>
                  <a:pt x="1261057" y="0"/>
                  <a:pt x="1624775" y="363718"/>
                  <a:pt x="1624775" y="812387"/>
                </a:cubicBezTo>
                <a:close/>
              </a:path>
            </a:pathLst>
          </a:custGeom>
          <a:solidFill>
            <a:srgbClr val="FFFFFF"/>
          </a:solidFill>
          <a:ln w="9525" cap="flat">
            <a:noFill/>
            <a:prstDash val="solid"/>
            <a:miter/>
          </a:ln>
        </p:spPr>
        <p:txBody>
          <a:bodyPr rtlCol="0" anchor="ctr"/>
          <a:lstStyle/>
          <a:p>
            <a:endParaRPr lang="en-US"/>
          </a:p>
        </p:txBody>
      </p:sp>
      <p:grpSp>
        <p:nvGrpSpPr>
          <p:cNvPr id="2433" name="Group 2432">
            <a:extLst>
              <a:ext uri="{FF2B5EF4-FFF2-40B4-BE49-F238E27FC236}">
                <a16:creationId xmlns:a16="http://schemas.microsoft.com/office/drawing/2014/main" id="{6DFFB305-B3B7-E2B1-A44C-3354139A2855}"/>
              </a:ext>
            </a:extLst>
          </p:cNvPr>
          <p:cNvGrpSpPr/>
          <p:nvPr/>
        </p:nvGrpSpPr>
        <p:grpSpPr>
          <a:xfrm>
            <a:off x="3374204" y="3881857"/>
            <a:ext cx="4095103" cy="1085987"/>
            <a:chOff x="3374204" y="3881857"/>
            <a:chExt cx="4095103" cy="1085987"/>
          </a:xfrm>
        </p:grpSpPr>
        <p:sp>
          <p:nvSpPr>
            <p:cNvPr id="2309" name="Freeform: Shape 2308">
              <a:extLst>
                <a:ext uri="{FF2B5EF4-FFF2-40B4-BE49-F238E27FC236}">
                  <a16:creationId xmlns:a16="http://schemas.microsoft.com/office/drawing/2014/main" id="{DBDC72B7-346A-5E65-9199-84B976591B16}"/>
                </a:ext>
              </a:extLst>
            </p:cNvPr>
            <p:cNvSpPr/>
            <p:nvPr/>
          </p:nvSpPr>
          <p:spPr>
            <a:xfrm>
              <a:off x="3374204" y="4176651"/>
              <a:ext cx="1287248" cy="186589"/>
            </a:xfrm>
            <a:custGeom>
              <a:avLst/>
              <a:gdLst>
                <a:gd name="connsiteX0" fmla="*/ 0 w 1084421"/>
                <a:gd name="connsiteY0" fmla="*/ 253556 h 253555"/>
                <a:gd name="connsiteX1" fmla="*/ 870109 w 1084421"/>
                <a:gd name="connsiteY1" fmla="*/ 253556 h 253555"/>
                <a:gd name="connsiteX2" fmla="*/ 1084421 w 1084421"/>
                <a:gd name="connsiteY2" fmla="*/ 0 h 253555"/>
              </a:gdLst>
              <a:ahLst/>
              <a:cxnLst>
                <a:cxn ang="0">
                  <a:pos x="connsiteX0" y="connsiteY0"/>
                </a:cxn>
                <a:cxn ang="0">
                  <a:pos x="connsiteX1" y="connsiteY1"/>
                </a:cxn>
                <a:cxn ang="0">
                  <a:pos x="connsiteX2" y="connsiteY2"/>
                </a:cxn>
              </a:cxnLst>
              <a:rect l="l" t="t" r="r" b="b"/>
              <a:pathLst>
                <a:path w="1084421" h="253555">
                  <a:moveTo>
                    <a:pt x="0" y="253556"/>
                  </a:moveTo>
                  <a:lnTo>
                    <a:pt x="870109" y="253556"/>
                  </a:lnTo>
                  <a:lnTo>
                    <a:pt x="1084421" y="0"/>
                  </a:lnTo>
                </a:path>
              </a:pathLst>
            </a:custGeom>
            <a:noFill/>
            <a:ln w="26765" cap="rnd">
              <a:solidFill>
                <a:schemeClr val="tx1">
                  <a:lumMod val="85000"/>
                  <a:lumOff val="15000"/>
                </a:schemeClr>
              </a:solidFill>
              <a:prstDash val="sysDot"/>
              <a:round/>
            </a:ln>
          </p:spPr>
          <p:txBody>
            <a:bodyPr rtlCol="0" anchor="ctr"/>
            <a:lstStyle/>
            <a:p>
              <a:endParaRPr lang="en-US"/>
            </a:p>
          </p:txBody>
        </p:sp>
        <p:grpSp>
          <p:nvGrpSpPr>
            <p:cNvPr id="2367" name="Group 2366">
              <a:extLst>
                <a:ext uri="{FF2B5EF4-FFF2-40B4-BE49-F238E27FC236}">
                  <a16:creationId xmlns:a16="http://schemas.microsoft.com/office/drawing/2014/main" id="{8ED55DFB-C4E2-7062-C9AA-5ECD3B509403}"/>
                </a:ext>
              </a:extLst>
            </p:cNvPr>
            <p:cNvGrpSpPr/>
            <p:nvPr/>
          </p:nvGrpSpPr>
          <p:grpSpPr>
            <a:xfrm>
              <a:off x="4632618" y="3881857"/>
              <a:ext cx="2836689" cy="1085987"/>
              <a:chOff x="-18619895" y="1612009"/>
              <a:chExt cx="2836689" cy="1085987"/>
            </a:xfrm>
          </p:grpSpPr>
          <p:sp>
            <p:nvSpPr>
              <p:cNvPr id="2368" name="Freeform: Shape 2367">
                <a:extLst>
                  <a:ext uri="{FF2B5EF4-FFF2-40B4-BE49-F238E27FC236}">
                    <a16:creationId xmlns:a16="http://schemas.microsoft.com/office/drawing/2014/main" id="{75453A6B-602B-7804-0253-5BA7251478FD}"/>
                  </a:ext>
                </a:extLst>
              </p:cNvPr>
              <p:cNvSpPr/>
              <p:nvPr/>
            </p:nvSpPr>
            <p:spPr>
              <a:xfrm>
                <a:off x="-16153417" y="1763567"/>
                <a:ext cx="106047" cy="106047"/>
              </a:xfrm>
              <a:custGeom>
                <a:avLst/>
                <a:gdLst>
                  <a:gd name="connsiteX0" fmla="*/ 79819 w 79819"/>
                  <a:gd name="connsiteY0" fmla="*/ 39910 h 79819"/>
                  <a:gd name="connsiteX1" fmla="*/ 39910 w 79819"/>
                  <a:gd name="connsiteY1" fmla="*/ 79819 h 79819"/>
                  <a:gd name="connsiteX2" fmla="*/ 0 w 79819"/>
                  <a:gd name="connsiteY2" fmla="*/ 39910 h 79819"/>
                  <a:gd name="connsiteX3" fmla="*/ 39910 w 79819"/>
                  <a:gd name="connsiteY3" fmla="*/ 0 h 79819"/>
                  <a:gd name="connsiteX4" fmla="*/ 79819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19" y="39910"/>
                    </a:moveTo>
                    <a:cubicBezTo>
                      <a:pt x="79819" y="61951"/>
                      <a:pt x="61951" y="79819"/>
                      <a:pt x="39910" y="79819"/>
                    </a:cubicBezTo>
                    <a:cubicBezTo>
                      <a:pt x="17868" y="79819"/>
                      <a:pt x="0" y="61951"/>
                      <a:pt x="0" y="39910"/>
                    </a:cubicBezTo>
                    <a:cubicBezTo>
                      <a:pt x="0" y="17868"/>
                      <a:pt x="17868" y="0"/>
                      <a:pt x="39910" y="0"/>
                    </a:cubicBezTo>
                    <a:cubicBezTo>
                      <a:pt x="61951" y="0"/>
                      <a:pt x="79819" y="17868"/>
                      <a:pt x="79819" y="39910"/>
                    </a:cubicBezTo>
                    <a:close/>
                  </a:path>
                </a:pathLst>
              </a:custGeom>
              <a:solidFill>
                <a:schemeClr val="accent1"/>
              </a:solidFill>
              <a:ln w="9525" cap="flat">
                <a:noFill/>
                <a:prstDash val="solid"/>
                <a:miter/>
              </a:ln>
            </p:spPr>
            <p:txBody>
              <a:bodyPr rtlCol="0" anchor="ctr"/>
              <a:lstStyle/>
              <a:p>
                <a:endParaRPr lang="en-US"/>
              </a:p>
            </p:txBody>
          </p:sp>
          <p:grpSp>
            <p:nvGrpSpPr>
              <p:cNvPr id="2369" name="Group 2368">
                <a:extLst>
                  <a:ext uri="{FF2B5EF4-FFF2-40B4-BE49-F238E27FC236}">
                    <a16:creationId xmlns:a16="http://schemas.microsoft.com/office/drawing/2014/main" id="{CB63E964-CC78-AF79-CABD-DE1598BA5F85}"/>
                  </a:ext>
                </a:extLst>
              </p:cNvPr>
              <p:cNvGrpSpPr/>
              <p:nvPr/>
            </p:nvGrpSpPr>
            <p:grpSpPr>
              <a:xfrm>
                <a:off x="-16153073" y="1764838"/>
                <a:ext cx="209952" cy="177295"/>
                <a:chOff x="8151980" y="5672283"/>
                <a:chExt cx="226817" cy="191536"/>
              </a:xfrm>
              <a:solidFill>
                <a:srgbClr val="FFC000"/>
              </a:solidFill>
            </p:grpSpPr>
            <p:sp>
              <p:nvSpPr>
                <p:cNvPr id="2379" name="Freeform: Shape 2378">
                  <a:extLst>
                    <a:ext uri="{FF2B5EF4-FFF2-40B4-BE49-F238E27FC236}">
                      <a16:creationId xmlns:a16="http://schemas.microsoft.com/office/drawing/2014/main" id="{470E78C7-C7CE-144C-5887-334E020B460B}"/>
                    </a:ext>
                  </a:extLst>
                </p:cNvPr>
                <p:cNvSpPr/>
                <p:nvPr/>
              </p:nvSpPr>
              <p:spPr>
                <a:xfrm>
                  <a:off x="8151980" y="5672283"/>
                  <a:ext cx="114565" cy="114565"/>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2"/>
                        <a:pt x="61952" y="79820"/>
                        <a:pt x="39910" y="79820"/>
                      </a:cubicBezTo>
                      <a:cubicBezTo>
                        <a:pt x="17868" y="79820"/>
                        <a:pt x="0" y="61952"/>
                        <a:pt x="0" y="39910"/>
                      </a:cubicBezTo>
                      <a:cubicBezTo>
                        <a:pt x="0" y="17868"/>
                        <a:pt x="17868" y="0"/>
                        <a:pt x="39910" y="0"/>
                      </a:cubicBezTo>
                      <a:cubicBezTo>
                        <a:pt x="61952" y="0"/>
                        <a:pt x="79820" y="1786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80" name="Freeform: Shape 2379">
                  <a:extLst>
                    <a:ext uri="{FF2B5EF4-FFF2-40B4-BE49-F238E27FC236}">
                      <a16:creationId xmlns:a16="http://schemas.microsoft.com/office/drawing/2014/main" id="{94238018-8658-3211-0B64-FD71F85769AE}"/>
                    </a:ext>
                  </a:extLst>
                </p:cNvPr>
                <p:cNvSpPr/>
                <p:nvPr/>
              </p:nvSpPr>
              <p:spPr>
                <a:xfrm>
                  <a:off x="8317004" y="5802025"/>
                  <a:ext cx="61793" cy="61794"/>
                </a:xfrm>
                <a:custGeom>
                  <a:avLst/>
                  <a:gdLst>
                    <a:gd name="connsiteX0" fmla="*/ 43053 w 43052"/>
                    <a:gd name="connsiteY0" fmla="*/ 21431 h 43053"/>
                    <a:gd name="connsiteX1" fmla="*/ 21622 w 43052"/>
                    <a:gd name="connsiteY1" fmla="*/ 43053 h 43053"/>
                    <a:gd name="connsiteX2" fmla="*/ 0 w 43052"/>
                    <a:gd name="connsiteY2" fmla="*/ 21622 h 43053"/>
                    <a:gd name="connsiteX3" fmla="*/ 21431 w 43052"/>
                    <a:gd name="connsiteY3" fmla="*/ 0 h 43053"/>
                    <a:gd name="connsiteX4" fmla="*/ 21526 w 43052"/>
                    <a:gd name="connsiteY4" fmla="*/ 0 h 43053"/>
                    <a:gd name="connsiteX5" fmla="*/ 43053 w 43052"/>
                    <a:gd name="connsiteY5" fmla="*/ 21431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2" h="43053">
                      <a:moveTo>
                        <a:pt x="43053" y="21431"/>
                      </a:moveTo>
                      <a:cubicBezTo>
                        <a:pt x="43100" y="33318"/>
                        <a:pt x="33509" y="42996"/>
                        <a:pt x="21622" y="43053"/>
                      </a:cubicBezTo>
                      <a:cubicBezTo>
                        <a:pt x="9734" y="43110"/>
                        <a:pt x="57" y="33509"/>
                        <a:pt x="0" y="21622"/>
                      </a:cubicBezTo>
                      <a:cubicBezTo>
                        <a:pt x="-47" y="9735"/>
                        <a:pt x="9544" y="57"/>
                        <a:pt x="21431" y="0"/>
                      </a:cubicBezTo>
                      <a:cubicBezTo>
                        <a:pt x="21460" y="0"/>
                        <a:pt x="21498" y="0"/>
                        <a:pt x="21526" y="0"/>
                      </a:cubicBezTo>
                      <a:cubicBezTo>
                        <a:pt x="33375" y="0"/>
                        <a:pt x="42996" y="9582"/>
                        <a:pt x="43053" y="21431"/>
                      </a:cubicBezTo>
                      <a:close/>
                    </a:path>
                  </a:pathLst>
                </a:custGeom>
                <a:solidFill>
                  <a:schemeClr val="bg1">
                    <a:lumMod val="75000"/>
                  </a:schemeClr>
                </a:solidFill>
                <a:ln w="9525" cap="flat">
                  <a:noFill/>
                  <a:prstDash val="solid"/>
                  <a:miter/>
                </a:ln>
              </p:spPr>
              <p:txBody>
                <a:bodyPr rtlCol="0" anchor="ctr"/>
                <a:lstStyle/>
                <a:p>
                  <a:endParaRPr lang="en-US"/>
                </a:p>
              </p:txBody>
            </p:sp>
          </p:grpSp>
          <p:sp>
            <p:nvSpPr>
              <p:cNvPr id="2370" name="Freeform: Shape 2369">
                <a:extLst>
                  <a:ext uri="{FF2B5EF4-FFF2-40B4-BE49-F238E27FC236}">
                    <a16:creationId xmlns:a16="http://schemas.microsoft.com/office/drawing/2014/main" id="{A8FC62A9-97A8-4C03-770E-E5599AFE2038}"/>
                  </a:ext>
                </a:extLst>
              </p:cNvPr>
              <p:cNvSpPr/>
              <p:nvPr/>
            </p:nvSpPr>
            <p:spPr>
              <a:xfrm>
                <a:off x="-15979540" y="2606503"/>
                <a:ext cx="56439" cy="56439"/>
              </a:xfrm>
              <a:custGeom>
                <a:avLst/>
                <a:gdLst>
                  <a:gd name="connsiteX0" fmla="*/ 42482 w 42481"/>
                  <a:gd name="connsiteY0" fmla="*/ 21241 h 42481"/>
                  <a:gd name="connsiteX1" fmla="*/ 21241 w 42481"/>
                  <a:gd name="connsiteY1" fmla="*/ 42482 h 42481"/>
                  <a:gd name="connsiteX2" fmla="*/ 0 w 42481"/>
                  <a:gd name="connsiteY2" fmla="*/ 21241 h 42481"/>
                  <a:gd name="connsiteX3" fmla="*/ 21241 w 42481"/>
                  <a:gd name="connsiteY3" fmla="*/ 0 h 42481"/>
                  <a:gd name="connsiteX4" fmla="*/ 42482 w 42481"/>
                  <a:gd name="connsiteY4" fmla="*/ 21241 h 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42481">
                    <a:moveTo>
                      <a:pt x="42482" y="21241"/>
                    </a:moveTo>
                    <a:cubicBezTo>
                      <a:pt x="42482" y="32972"/>
                      <a:pt x="32972" y="42482"/>
                      <a:pt x="21241" y="42482"/>
                    </a:cubicBezTo>
                    <a:cubicBezTo>
                      <a:pt x="9510" y="42482"/>
                      <a:pt x="0" y="32972"/>
                      <a:pt x="0" y="21241"/>
                    </a:cubicBezTo>
                    <a:cubicBezTo>
                      <a:pt x="0" y="9510"/>
                      <a:pt x="9510" y="0"/>
                      <a:pt x="21241" y="0"/>
                    </a:cubicBezTo>
                    <a:cubicBezTo>
                      <a:pt x="32972" y="0"/>
                      <a:pt x="42482" y="9510"/>
                      <a:pt x="42482" y="2124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71" name="Freeform: Shape 2370">
                <a:extLst>
                  <a:ext uri="{FF2B5EF4-FFF2-40B4-BE49-F238E27FC236}">
                    <a16:creationId xmlns:a16="http://schemas.microsoft.com/office/drawing/2014/main" id="{1C563271-1A38-B0DC-69F3-A3F2D48A811F}"/>
                  </a:ext>
                </a:extLst>
              </p:cNvPr>
              <p:cNvSpPr/>
              <p:nvPr/>
            </p:nvSpPr>
            <p:spPr>
              <a:xfrm>
                <a:off x="-16208212" y="2591949"/>
                <a:ext cx="106047" cy="106047"/>
              </a:xfrm>
              <a:custGeom>
                <a:avLst/>
                <a:gdLst>
                  <a:gd name="connsiteX0" fmla="*/ 79819 w 79819"/>
                  <a:gd name="connsiteY0" fmla="*/ 39910 h 79819"/>
                  <a:gd name="connsiteX1" fmla="*/ 39909 w 79819"/>
                  <a:gd name="connsiteY1" fmla="*/ 79820 h 79819"/>
                  <a:gd name="connsiteX2" fmla="*/ 0 w 79819"/>
                  <a:gd name="connsiteY2" fmla="*/ 39910 h 79819"/>
                  <a:gd name="connsiteX3" fmla="*/ 39909 w 79819"/>
                  <a:gd name="connsiteY3" fmla="*/ 0 h 79819"/>
                  <a:gd name="connsiteX4" fmla="*/ 79819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19" y="39910"/>
                    </a:moveTo>
                    <a:cubicBezTo>
                      <a:pt x="79819" y="61952"/>
                      <a:pt x="61951" y="79820"/>
                      <a:pt x="39909" y="79820"/>
                    </a:cubicBezTo>
                    <a:cubicBezTo>
                      <a:pt x="17868" y="79820"/>
                      <a:pt x="0" y="61952"/>
                      <a:pt x="0" y="39910"/>
                    </a:cubicBezTo>
                    <a:cubicBezTo>
                      <a:pt x="0" y="17868"/>
                      <a:pt x="17868" y="0"/>
                      <a:pt x="39909" y="0"/>
                    </a:cubicBezTo>
                    <a:cubicBezTo>
                      <a:pt x="61951" y="0"/>
                      <a:pt x="79819" y="17868"/>
                      <a:pt x="79819"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72" name="Freeform: Shape 2371">
                <a:extLst>
                  <a:ext uri="{FF2B5EF4-FFF2-40B4-BE49-F238E27FC236}">
                    <a16:creationId xmlns:a16="http://schemas.microsoft.com/office/drawing/2014/main" id="{980E0F06-774E-CDAE-02B4-2062AE9F4F3E}"/>
                  </a:ext>
                </a:extLst>
              </p:cNvPr>
              <p:cNvSpPr/>
              <p:nvPr/>
            </p:nvSpPr>
            <p:spPr>
              <a:xfrm>
                <a:off x="-16472066" y="2062346"/>
                <a:ext cx="688860" cy="423943"/>
              </a:xfrm>
              <a:custGeom>
                <a:avLst/>
                <a:gdLst>
                  <a:gd name="connsiteX0" fmla="*/ 357378 w 518491"/>
                  <a:gd name="connsiteY0" fmla="*/ 0 h 319093"/>
                  <a:gd name="connsiteX1" fmla="*/ 235553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10 h 319093"/>
                  <a:gd name="connsiteX7" fmla="*/ 463905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3" y="57912"/>
                    </a:cubicBezTo>
                    <a:cubicBezTo>
                      <a:pt x="212122" y="86087"/>
                      <a:pt x="179127" y="104632"/>
                      <a:pt x="142875" y="110014"/>
                    </a:cubicBezTo>
                    <a:lnTo>
                      <a:pt x="0" y="131636"/>
                    </a:lnTo>
                    <a:lnTo>
                      <a:pt x="0" y="187452"/>
                    </a:lnTo>
                    <a:lnTo>
                      <a:pt x="137827" y="208312"/>
                    </a:lnTo>
                    <a:cubicBezTo>
                      <a:pt x="177079" y="214475"/>
                      <a:pt x="212865" y="234401"/>
                      <a:pt x="238792" y="264510"/>
                    </a:cubicBezTo>
                    <a:cubicBezTo>
                      <a:pt x="296761" y="330870"/>
                      <a:pt x="397545" y="337671"/>
                      <a:pt x="463905" y="279702"/>
                    </a:cubicBezTo>
                    <a:cubicBezTo>
                      <a:pt x="500882" y="247412"/>
                      <a:pt x="520922" y="199892"/>
                      <a:pt x="518256" y="150876"/>
                    </a:cubicBezTo>
                    <a:cubicBezTo>
                      <a:pt x="513007" y="65933"/>
                      <a:pt x="442484" y="-209"/>
                      <a:pt x="357378" y="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73" name="Freeform: Shape 2372">
                <a:extLst>
                  <a:ext uri="{FF2B5EF4-FFF2-40B4-BE49-F238E27FC236}">
                    <a16:creationId xmlns:a16="http://schemas.microsoft.com/office/drawing/2014/main" id="{D601ACCD-2F91-35D3-D02E-CA8950E9EB07}"/>
                  </a:ext>
                </a:extLst>
              </p:cNvPr>
              <p:cNvSpPr/>
              <p:nvPr/>
            </p:nvSpPr>
            <p:spPr>
              <a:xfrm>
                <a:off x="-16183157" y="2091579"/>
                <a:ext cx="361926" cy="361927"/>
              </a:xfrm>
              <a:custGeom>
                <a:avLst/>
                <a:gdLst>
                  <a:gd name="connsiteX0" fmla="*/ 272415 w 272414"/>
                  <a:gd name="connsiteY0" fmla="*/ 136207 h 272415"/>
                  <a:gd name="connsiteX1" fmla="*/ 136208 w 272414"/>
                  <a:gd name="connsiteY1" fmla="*/ 272415 h 272415"/>
                  <a:gd name="connsiteX2" fmla="*/ 0 w 272414"/>
                  <a:gd name="connsiteY2" fmla="*/ 136207 h 272415"/>
                  <a:gd name="connsiteX3" fmla="*/ 136208 w 272414"/>
                  <a:gd name="connsiteY3" fmla="*/ 0 h 272415"/>
                  <a:gd name="connsiteX4" fmla="*/ 272415 w 272414"/>
                  <a:gd name="connsiteY4" fmla="*/ 136207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7"/>
                    </a:moveTo>
                    <a:cubicBezTo>
                      <a:pt x="272415" y="211433"/>
                      <a:pt x="211433" y="272415"/>
                      <a:pt x="136208" y="272415"/>
                    </a:cubicBezTo>
                    <a:cubicBezTo>
                      <a:pt x="60982" y="272415"/>
                      <a:pt x="0" y="211433"/>
                      <a:pt x="0" y="136207"/>
                    </a:cubicBezTo>
                    <a:cubicBezTo>
                      <a:pt x="0" y="60982"/>
                      <a:pt x="60982" y="0"/>
                      <a:pt x="136208" y="0"/>
                    </a:cubicBezTo>
                    <a:cubicBezTo>
                      <a:pt x="211433" y="0"/>
                      <a:pt x="272415" y="60982"/>
                      <a:pt x="272415" y="136207"/>
                    </a:cubicBezTo>
                    <a:close/>
                  </a:path>
                </a:pathLst>
              </a:custGeom>
              <a:solidFill>
                <a:srgbClr val="FFFFFF"/>
              </a:solidFill>
              <a:ln w="3810" cap="flat">
                <a:solidFill>
                  <a:srgbClr val="FFFFFF"/>
                </a:solidFill>
                <a:prstDash val="solid"/>
                <a:miter/>
              </a:ln>
            </p:spPr>
            <p:txBody>
              <a:bodyPr rtlCol="0" anchor="ctr"/>
              <a:lstStyle/>
              <a:p>
                <a:pPr algn="ctr"/>
                <a:r>
                  <a:rPr lang="en-US">
                    <a:solidFill>
                      <a:schemeClr val="bg1">
                        <a:lumMod val="65000"/>
                      </a:schemeClr>
                    </a:solidFill>
                    <a:latin typeface="Georgia Pro Cond" panose="02040506050405020303" pitchFamily="18" charset="0"/>
                  </a:rPr>
                  <a:t>●</a:t>
                </a:r>
              </a:p>
            </p:txBody>
          </p:sp>
          <p:sp>
            <p:nvSpPr>
              <p:cNvPr id="2374" name="Freeform: Shape 2373">
                <a:extLst>
                  <a:ext uri="{FF2B5EF4-FFF2-40B4-BE49-F238E27FC236}">
                    <a16:creationId xmlns:a16="http://schemas.microsoft.com/office/drawing/2014/main" id="{9C96798D-EB45-6998-EC54-553561C21A4B}"/>
                  </a:ext>
                </a:extLst>
              </p:cNvPr>
              <p:cNvSpPr/>
              <p:nvPr/>
            </p:nvSpPr>
            <p:spPr>
              <a:xfrm>
                <a:off x="-18332953" y="1862781"/>
                <a:ext cx="1991485" cy="823194"/>
              </a:xfrm>
              <a:custGeom>
                <a:avLst/>
                <a:gdLst>
                  <a:gd name="connsiteX0" fmla="*/ 284416 w 1498949"/>
                  <a:gd name="connsiteY0" fmla="*/ 619601 h 619601"/>
                  <a:gd name="connsiteX1" fmla="*/ 0 w 1498949"/>
                  <a:gd name="connsiteY1" fmla="*/ 309753 h 619601"/>
                  <a:gd name="connsiteX2" fmla="*/ 284416 w 1498949"/>
                  <a:gd name="connsiteY2" fmla="*/ 0 h 619601"/>
                  <a:gd name="connsiteX3" fmla="*/ 1214533 w 1498949"/>
                  <a:gd name="connsiteY3" fmla="*/ 0 h 619601"/>
                  <a:gd name="connsiteX4" fmla="*/ 1498949 w 1498949"/>
                  <a:gd name="connsiteY4" fmla="*/ 309753 h 619601"/>
                  <a:gd name="connsiteX5" fmla="*/ 1214533 w 1498949"/>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49" h="619601">
                    <a:moveTo>
                      <a:pt x="284416" y="619601"/>
                    </a:moveTo>
                    <a:cubicBezTo>
                      <a:pt x="127540" y="619601"/>
                      <a:pt x="0" y="480631"/>
                      <a:pt x="0" y="309753"/>
                    </a:cubicBezTo>
                    <a:cubicBezTo>
                      <a:pt x="0" y="138874"/>
                      <a:pt x="127540" y="0"/>
                      <a:pt x="284416" y="0"/>
                    </a:cubicBezTo>
                    <a:lnTo>
                      <a:pt x="1214533" y="0"/>
                    </a:lnTo>
                    <a:cubicBezTo>
                      <a:pt x="1371409" y="0"/>
                      <a:pt x="1498949" y="138970"/>
                      <a:pt x="1498949" y="309753"/>
                    </a:cubicBezTo>
                    <a:cubicBezTo>
                      <a:pt x="1498949" y="480536"/>
                      <a:pt x="1371409" y="619601"/>
                      <a:pt x="1214533" y="61960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75" name="Rectangle: Rounded Corners 2374">
                <a:extLst>
                  <a:ext uri="{FF2B5EF4-FFF2-40B4-BE49-F238E27FC236}">
                    <a16:creationId xmlns:a16="http://schemas.microsoft.com/office/drawing/2014/main" id="{E6021014-00A2-0CC1-19C3-62DE7FB8DACF}"/>
                  </a:ext>
                </a:extLst>
              </p:cNvPr>
              <p:cNvSpPr/>
              <p:nvPr/>
            </p:nvSpPr>
            <p:spPr>
              <a:xfrm>
                <a:off x="-18281068" y="1919348"/>
                <a:ext cx="1887715"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376" name="Freeform: Shape 2375">
                <a:extLst>
                  <a:ext uri="{FF2B5EF4-FFF2-40B4-BE49-F238E27FC236}">
                    <a16:creationId xmlns:a16="http://schemas.microsoft.com/office/drawing/2014/main" id="{E358A0F4-E535-7B56-32BF-31EFEA623DA0}"/>
                  </a:ext>
                </a:extLst>
              </p:cNvPr>
              <p:cNvSpPr/>
              <p:nvPr/>
            </p:nvSpPr>
            <p:spPr>
              <a:xfrm>
                <a:off x="-18619895" y="1612009"/>
                <a:ext cx="635858" cy="786814"/>
              </a:xfrm>
              <a:custGeom>
                <a:avLst/>
                <a:gdLst>
                  <a:gd name="connsiteX0" fmla="*/ 520 w 478597"/>
                  <a:gd name="connsiteY0" fmla="*/ 223517 h 592219"/>
                  <a:gd name="connsiteX1" fmla="*/ 165778 w 478597"/>
                  <a:gd name="connsiteY1" fmla="*/ 466976 h 592219"/>
                  <a:gd name="connsiteX2" fmla="*/ 223404 w 478597"/>
                  <a:gd name="connsiteY2" fmla="*/ 582419 h 592219"/>
                  <a:gd name="connsiteX3" fmla="*/ 247322 w 478597"/>
                  <a:gd name="connsiteY3" fmla="*/ 590315 h 592219"/>
                  <a:gd name="connsiteX4" fmla="*/ 255218 w 478597"/>
                  <a:gd name="connsiteY4" fmla="*/ 582419 h 592219"/>
                  <a:gd name="connsiteX5" fmla="*/ 312939 w 478597"/>
                  <a:gd name="connsiteY5" fmla="*/ 466976 h 592219"/>
                  <a:gd name="connsiteX6" fmla="*/ 466911 w 478597"/>
                  <a:gd name="connsiteY6" fmla="*/ 165662 h 592219"/>
                  <a:gd name="connsiteX7" fmla="*/ 165588 w 478597"/>
                  <a:gd name="connsiteY7" fmla="*/ 11691 h 592219"/>
                  <a:gd name="connsiteX8" fmla="*/ 520 w 478597"/>
                  <a:gd name="connsiteY8" fmla="*/ 223517 h 5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7" h="592219">
                    <a:moveTo>
                      <a:pt x="520" y="223517"/>
                    </a:moveTo>
                    <a:cubicBezTo>
                      <a:pt x="-6672" y="332950"/>
                      <a:pt x="61422" y="433258"/>
                      <a:pt x="165778" y="466976"/>
                    </a:cubicBezTo>
                    <a:lnTo>
                      <a:pt x="223404" y="582419"/>
                    </a:lnTo>
                    <a:cubicBezTo>
                      <a:pt x="227834" y="591201"/>
                      <a:pt x="238540" y="594735"/>
                      <a:pt x="247322" y="590315"/>
                    </a:cubicBezTo>
                    <a:cubicBezTo>
                      <a:pt x="250732" y="588591"/>
                      <a:pt x="253504" y="585829"/>
                      <a:pt x="255218" y="582419"/>
                    </a:cubicBezTo>
                    <a:lnTo>
                      <a:pt x="312939" y="466976"/>
                    </a:lnTo>
                    <a:cubicBezTo>
                      <a:pt x="438660" y="426285"/>
                      <a:pt x="507592" y="291383"/>
                      <a:pt x="466911" y="165662"/>
                    </a:cubicBezTo>
                    <a:cubicBezTo>
                      <a:pt x="426220" y="39932"/>
                      <a:pt x="291308" y="-29000"/>
                      <a:pt x="165588" y="11691"/>
                    </a:cubicBezTo>
                    <a:cubicBezTo>
                      <a:pt x="72395" y="41856"/>
                      <a:pt x="6996" y="125772"/>
                      <a:pt x="520" y="22351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77" name="Freeform: Shape 2376">
                <a:extLst>
                  <a:ext uri="{FF2B5EF4-FFF2-40B4-BE49-F238E27FC236}">
                    <a16:creationId xmlns:a16="http://schemas.microsoft.com/office/drawing/2014/main" id="{1F96EAF3-1847-7CB5-16EA-9F70001EE141}"/>
                  </a:ext>
                </a:extLst>
              </p:cNvPr>
              <p:cNvSpPr/>
              <p:nvPr/>
            </p:nvSpPr>
            <p:spPr>
              <a:xfrm>
                <a:off x="-18513916" y="1712893"/>
                <a:ext cx="423935" cy="423935"/>
              </a:xfrm>
              <a:custGeom>
                <a:avLst/>
                <a:gdLst>
                  <a:gd name="connsiteX0" fmla="*/ 319087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7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7" y="159544"/>
                    </a:moveTo>
                    <a:cubicBezTo>
                      <a:pt x="319087" y="247657"/>
                      <a:pt x="247657" y="319088"/>
                      <a:pt x="159544" y="319088"/>
                    </a:cubicBezTo>
                    <a:cubicBezTo>
                      <a:pt x="71430" y="319088"/>
                      <a:pt x="0" y="247657"/>
                      <a:pt x="0" y="159544"/>
                    </a:cubicBezTo>
                    <a:cubicBezTo>
                      <a:pt x="0" y="71430"/>
                      <a:pt x="71430" y="0"/>
                      <a:pt x="159544" y="0"/>
                    </a:cubicBezTo>
                    <a:cubicBezTo>
                      <a:pt x="247657" y="0"/>
                      <a:pt x="319087" y="71430"/>
                      <a:pt x="319087"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378" name="TextBox 2377">
                <a:extLst>
                  <a:ext uri="{FF2B5EF4-FFF2-40B4-BE49-F238E27FC236}">
                    <a16:creationId xmlns:a16="http://schemas.microsoft.com/office/drawing/2014/main" id="{0F02FDDE-0D85-14CB-94ED-786E024455F2}"/>
                  </a:ext>
                </a:extLst>
              </p:cNvPr>
              <p:cNvSpPr txBox="1"/>
              <p:nvPr/>
            </p:nvSpPr>
            <p:spPr>
              <a:xfrm>
                <a:off x="-18325806" y="2164386"/>
                <a:ext cx="2016350" cy="276999"/>
              </a:xfrm>
              <a:prstGeom prst="rect">
                <a:avLst/>
              </a:prstGeom>
              <a:noFill/>
            </p:spPr>
            <p:txBody>
              <a:bodyPr wrap="square" lIns="0" tIns="0" rIns="0" bIns="0" rtlCol="0">
                <a:spAutoFit/>
              </a:bodyPr>
              <a:lstStyle/>
              <a:p>
                <a:pPr lvl="0" algn="ctr"/>
                <a:r>
                  <a:rPr lang="en-US" b="1">
                    <a:solidFill>
                      <a:schemeClr val="bg1">
                        <a:lumMod val="65000"/>
                      </a:schemeClr>
                    </a:solidFill>
                    <a:latin typeface="Georgia" panose="02040502050405020303" pitchFamily="18" charset="0"/>
                  </a:rPr>
                  <a:t>Gastrointestinal</a:t>
                </a:r>
                <a:endParaRPr lang="en-US" sz="1600" b="1">
                  <a:solidFill>
                    <a:schemeClr val="bg1">
                      <a:lumMod val="65000"/>
                    </a:schemeClr>
                  </a:solidFill>
                  <a:latin typeface="Georgia" panose="02040502050405020303" pitchFamily="18" charset="0"/>
                </a:endParaRPr>
              </a:p>
            </p:txBody>
          </p:sp>
        </p:grpSp>
      </p:grpSp>
      <p:grpSp>
        <p:nvGrpSpPr>
          <p:cNvPr id="2381" name="Group 2380">
            <a:extLst>
              <a:ext uri="{FF2B5EF4-FFF2-40B4-BE49-F238E27FC236}">
                <a16:creationId xmlns:a16="http://schemas.microsoft.com/office/drawing/2014/main" id="{A9099373-9885-164B-1C68-7E046127F6D7}"/>
              </a:ext>
            </a:extLst>
          </p:cNvPr>
          <p:cNvGrpSpPr/>
          <p:nvPr/>
        </p:nvGrpSpPr>
        <p:grpSpPr>
          <a:xfrm>
            <a:off x="728007" y="3356650"/>
            <a:ext cx="1638615" cy="830997"/>
            <a:chOff x="1833937" y="3517227"/>
            <a:chExt cx="1770239" cy="897747"/>
          </a:xfrm>
        </p:grpSpPr>
        <p:sp>
          <p:nvSpPr>
            <p:cNvPr id="2382" name="TextBox 2381">
              <a:extLst>
                <a:ext uri="{FF2B5EF4-FFF2-40B4-BE49-F238E27FC236}">
                  <a16:creationId xmlns:a16="http://schemas.microsoft.com/office/drawing/2014/main" id="{61FB986D-A06F-EF5B-8EB9-16040393A515}"/>
                </a:ext>
              </a:extLst>
            </p:cNvPr>
            <p:cNvSpPr txBox="1"/>
            <p:nvPr/>
          </p:nvSpPr>
          <p:spPr>
            <a:xfrm>
              <a:off x="1833937" y="3517227"/>
              <a:ext cx="1770239" cy="897747"/>
            </a:xfrm>
            <a:prstGeom prst="rect">
              <a:avLst/>
            </a:prstGeom>
            <a:noFill/>
          </p:spPr>
          <p:txBody>
            <a:bodyPr wrap="square" rtlCol="0">
              <a:spAutoFit/>
            </a:bodyPr>
            <a:lstStyle/>
            <a:p>
              <a:pPr algn="ctr"/>
              <a:r>
                <a:rPr lang="en-US" sz="2400">
                  <a:latin typeface="Georgia" panose="02040502050405020303" pitchFamily="18" charset="0"/>
                </a:rPr>
                <a:t>Signs and Symptoms</a:t>
              </a:r>
            </a:p>
          </p:txBody>
        </p:sp>
        <p:grpSp>
          <p:nvGrpSpPr>
            <p:cNvPr id="2383" name="Group 1">
              <a:extLst>
                <a:ext uri="{FF2B5EF4-FFF2-40B4-BE49-F238E27FC236}">
                  <a16:creationId xmlns:a16="http://schemas.microsoft.com/office/drawing/2014/main" id="{2C4B123A-21E5-2D8E-A6A6-A5BF7FD1EE05}"/>
                </a:ext>
              </a:extLst>
            </p:cNvPr>
            <p:cNvGrpSpPr/>
            <p:nvPr/>
          </p:nvGrpSpPr>
          <p:grpSpPr>
            <a:xfrm>
              <a:off x="1854391" y="3988182"/>
              <a:ext cx="1714677" cy="28104"/>
              <a:chOff x="10866255" y="8448874"/>
              <a:chExt cx="2738812" cy="73150"/>
            </a:xfrm>
          </p:grpSpPr>
          <p:sp>
            <p:nvSpPr>
              <p:cNvPr id="2384" name="Rectangle 11">
                <a:extLst>
                  <a:ext uri="{FF2B5EF4-FFF2-40B4-BE49-F238E27FC236}">
                    <a16:creationId xmlns:a16="http://schemas.microsoft.com/office/drawing/2014/main" id="{099E61F1-1B7F-23AA-417D-B52C05C4B143}"/>
                  </a:ext>
                </a:extLst>
              </p:cNvPr>
              <p:cNvSpPr/>
              <p:nvPr/>
            </p:nvSpPr>
            <p:spPr>
              <a:xfrm flipV="1">
                <a:off x="10866255" y="8448874"/>
                <a:ext cx="407521" cy="73150"/>
              </a:xfrm>
              <a:prstGeom prst="rect">
                <a:avLst/>
              </a:prstGeom>
              <a:solidFill>
                <a:srgbClr val="FF6699"/>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a:p>
            </p:txBody>
          </p:sp>
          <p:sp>
            <p:nvSpPr>
              <p:cNvPr id="2385" name="Rectangle 12">
                <a:extLst>
                  <a:ext uri="{FF2B5EF4-FFF2-40B4-BE49-F238E27FC236}">
                    <a16:creationId xmlns:a16="http://schemas.microsoft.com/office/drawing/2014/main" id="{15B3DB67-3CA7-7468-07AC-B7674EC1A6BC}"/>
                  </a:ext>
                </a:extLst>
              </p:cNvPr>
              <p:cNvSpPr/>
              <p:nvPr/>
            </p:nvSpPr>
            <p:spPr>
              <a:xfrm flipV="1">
                <a:off x="11330497" y="8448874"/>
                <a:ext cx="407521" cy="7315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a:p>
            </p:txBody>
          </p:sp>
          <p:sp>
            <p:nvSpPr>
              <p:cNvPr id="2386" name="Rectangle 13">
                <a:extLst>
                  <a:ext uri="{FF2B5EF4-FFF2-40B4-BE49-F238E27FC236}">
                    <a16:creationId xmlns:a16="http://schemas.microsoft.com/office/drawing/2014/main" id="{8A578B82-D0DC-5120-5B4D-A4D7E9266AFD}"/>
                  </a:ext>
                </a:extLst>
              </p:cNvPr>
              <p:cNvSpPr/>
              <p:nvPr/>
            </p:nvSpPr>
            <p:spPr>
              <a:xfrm flipV="1">
                <a:off x="11809200" y="8448874"/>
                <a:ext cx="407521" cy="7315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a:p>
            </p:txBody>
          </p:sp>
          <p:sp>
            <p:nvSpPr>
              <p:cNvPr id="2387" name="Rectangle 14">
                <a:extLst>
                  <a:ext uri="{FF2B5EF4-FFF2-40B4-BE49-F238E27FC236}">
                    <a16:creationId xmlns:a16="http://schemas.microsoft.com/office/drawing/2014/main" id="{EC2D8FDF-A522-25BF-FCDC-FA2FD8AC6ABA}"/>
                  </a:ext>
                </a:extLst>
              </p:cNvPr>
              <p:cNvSpPr/>
              <p:nvPr/>
            </p:nvSpPr>
            <p:spPr>
              <a:xfrm flipV="1">
                <a:off x="12273541" y="8448874"/>
                <a:ext cx="407521" cy="731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a:p>
            </p:txBody>
          </p:sp>
          <p:sp>
            <p:nvSpPr>
              <p:cNvPr id="2388" name="Rectangle 15">
                <a:extLst>
                  <a:ext uri="{FF2B5EF4-FFF2-40B4-BE49-F238E27FC236}">
                    <a16:creationId xmlns:a16="http://schemas.microsoft.com/office/drawing/2014/main" id="{605A1932-C612-A91D-C65B-7EC7BB9A7C5B}"/>
                  </a:ext>
                </a:extLst>
              </p:cNvPr>
              <p:cNvSpPr/>
              <p:nvPr/>
            </p:nvSpPr>
            <p:spPr>
              <a:xfrm flipV="1">
                <a:off x="12737783" y="8448874"/>
                <a:ext cx="407521" cy="7315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a:p>
            </p:txBody>
          </p:sp>
          <p:sp>
            <p:nvSpPr>
              <p:cNvPr id="2389" name="Rectangle 16">
                <a:extLst>
                  <a:ext uri="{FF2B5EF4-FFF2-40B4-BE49-F238E27FC236}">
                    <a16:creationId xmlns:a16="http://schemas.microsoft.com/office/drawing/2014/main" id="{B68624B7-0553-78D5-DAA1-A4B7871A2DAB}"/>
                  </a:ext>
                </a:extLst>
              </p:cNvPr>
              <p:cNvSpPr/>
              <p:nvPr/>
            </p:nvSpPr>
            <p:spPr>
              <a:xfrm flipV="1">
                <a:off x="13197546" y="8448874"/>
                <a:ext cx="407521" cy="7315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a:p>
            </p:txBody>
          </p:sp>
        </p:grpSp>
      </p:grpSp>
      <p:grpSp>
        <p:nvGrpSpPr>
          <p:cNvPr id="2435" name="Group 2434">
            <a:extLst>
              <a:ext uri="{FF2B5EF4-FFF2-40B4-BE49-F238E27FC236}">
                <a16:creationId xmlns:a16="http://schemas.microsoft.com/office/drawing/2014/main" id="{6F76784E-A721-0B5E-9465-8B427593D058}"/>
              </a:ext>
            </a:extLst>
          </p:cNvPr>
          <p:cNvGrpSpPr/>
          <p:nvPr/>
        </p:nvGrpSpPr>
        <p:grpSpPr>
          <a:xfrm>
            <a:off x="2501584" y="4729186"/>
            <a:ext cx="4028079" cy="1158153"/>
            <a:chOff x="2503459" y="4782754"/>
            <a:chExt cx="4028079" cy="1158153"/>
          </a:xfrm>
        </p:grpSpPr>
        <p:sp>
          <p:nvSpPr>
            <p:cNvPr id="2310" name="Freeform: Shape 2309">
              <a:extLst>
                <a:ext uri="{FF2B5EF4-FFF2-40B4-BE49-F238E27FC236}">
                  <a16:creationId xmlns:a16="http://schemas.microsoft.com/office/drawing/2014/main" id="{42E2262D-3DA0-B249-BE26-A38C17FC3A9A}"/>
                </a:ext>
              </a:extLst>
            </p:cNvPr>
            <p:cNvSpPr/>
            <p:nvPr/>
          </p:nvSpPr>
          <p:spPr>
            <a:xfrm>
              <a:off x="2503459" y="5228639"/>
              <a:ext cx="1214156" cy="151628"/>
            </a:xfrm>
            <a:custGeom>
              <a:avLst/>
              <a:gdLst>
                <a:gd name="connsiteX0" fmla="*/ 0 w 1068038"/>
                <a:gd name="connsiteY0" fmla="*/ 4667 h 180975"/>
                <a:gd name="connsiteX1" fmla="*/ 925163 w 1068038"/>
                <a:gd name="connsiteY1" fmla="*/ 0 h 180975"/>
                <a:gd name="connsiteX2" fmla="*/ 1068038 w 1068038"/>
                <a:gd name="connsiteY2" fmla="*/ 180975 h 180975"/>
              </a:gdLst>
              <a:ahLst/>
              <a:cxnLst>
                <a:cxn ang="0">
                  <a:pos x="connsiteX0" y="connsiteY0"/>
                </a:cxn>
                <a:cxn ang="0">
                  <a:pos x="connsiteX1" y="connsiteY1"/>
                </a:cxn>
                <a:cxn ang="0">
                  <a:pos x="connsiteX2" y="connsiteY2"/>
                </a:cxn>
              </a:cxnLst>
              <a:rect l="l" t="t" r="r" b="b"/>
              <a:pathLst>
                <a:path w="1068038" h="180975">
                  <a:moveTo>
                    <a:pt x="0" y="4667"/>
                  </a:moveTo>
                  <a:lnTo>
                    <a:pt x="925163" y="0"/>
                  </a:lnTo>
                  <a:lnTo>
                    <a:pt x="1068038" y="180975"/>
                  </a:lnTo>
                </a:path>
              </a:pathLst>
            </a:custGeom>
            <a:noFill/>
            <a:ln w="26765" cap="rnd">
              <a:solidFill>
                <a:schemeClr val="tx1">
                  <a:lumMod val="85000"/>
                  <a:lumOff val="15000"/>
                </a:schemeClr>
              </a:solidFill>
              <a:prstDash val="sysDot"/>
              <a:round/>
            </a:ln>
          </p:spPr>
          <p:txBody>
            <a:bodyPr rtlCol="0" anchor="ctr"/>
            <a:lstStyle/>
            <a:p>
              <a:endParaRPr lang="en-US"/>
            </a:p>
          </p:txBody>
        </p:sp>
        <p:grpSp>
          <p:nvGrpSpPr>
            <p:cNvPr id="2394" name="Group 2393">
              <a:extLst>
                <a:ext uri="{FF2B5EF4-FFF2-40B4-BE49-F238E27FC236}">
                  <a16:creationId xmlns:a16="http://schemas.microsoft.com/office/drawing/2014/main" id="{9AB787E6-6904-B2A0-8C24-C1F17BE0CF78}"/>
                </a:ext>
              </a:extLst>
            </p:cNvPr>
            <p:cNvGrpSpPr/>
            <p:nvPr/>
          </p:nvGrpSpPr>
          <p:grpSpPr>
            <a:xfrm>
              <a:off x="3358918" y="4782754"/>
              <a:ext cx="3172620" cy="1158153"/>
              <a:chOff x="-20341206" y="2448521"/>
              <a:chExt cx="3172620" cy="1158153"/>
            </a:xfrm>
          </p:grpSpPr>
          <p:sp>
            <p:nvSpPr>
              <p:cNvPr id="2395" name="Freeform: Shape 2394">
                <a:extLst>
                  <a:ext uri="{FF2B5EF4-FFF2-40B4-BE49-F238E27FC236}">
                    <a16:creationId xmlns:a16="http://schemas.microsoft.com/office/drawing/2014/main" id="{A3610DB2-5F57-484D-7E6B-3CB0A194EA39}"/>
                  </a:ext>
                </a:extLst>
              </p:cNvPr>
              <p:cNvSpPr/>
              <p:nvPr/>
            </p:nvSpPr>
            <p:spPr>
              <a:xfrm>
                <a:off x="-20341206" y="2750795"/>
                <a:ext cx="106073" cy="106071"/>
              </a:xfrm>
              <a:custGeom>
                <a:avLst/>
                <a:gdLst>
                  <a:gd name="connsiteX0" fmla="*/ 3241 w 79839"/>
                  <a:gd name="connsiteY0" fmla="*/ 55652 h 79837"/>
                  <a:gd name="connsiteX1" fmla="*/ 24187 w 79839"/>
                  <a:gd name="connsiteY1" fmla="*/ 3246 h 79837"/>
                  <a:gd name="connsiteX2" fmla="*/ 76594 w 79839"/>
                  <a:gd name="connsiteY2" fmla="*/ 24182 h 79837"/>
                  <a:gd name="connsiteX3" fmla="*/ 55648 w 79839"/>
                  <a:gd name="connsiteY3" fmla="*/ 76598 h 79837"/>
                  <a:gd name="connsiteX4" fmla="*/ 55629 w 79839"/>
                  <a:gd name="connsiteY4" fmla="*/ 76607 h 79837"/>
                  <a:gd name="connsiteX5" fmla="*/ 3241 w 79839"/>
                  <a:gd name="connsiteY5" fmla="*/ 55652 h 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39" h="79837">
                    <a:moveTo>
                      <a:pt x="3241" y="55652"/>
                    </a:moveTo>
                    <a:cubicBezTo>
                      <a:pt x="-5445" y="35393"/>
                      <a:pt x="3927" y="11932"/>
                      <a:pt x="24187" y="3246"/>
                    </a:cubicBezTo>
                    <a:cubicBezTo>
                      <a:pt x="44447" y="-5451"/>
                      <a:pt x="67907" y="3931"/>
                      <a:pt x="76594" y="24182"/>
                    </a:cubicBezTo>
                    <a:cubicBezTo>
                      <a:pt x="85290" y="44441"/>
                      <a:pt x="75908" y="67911"/>
                      <a:pt x="55648" y="76598"/>
                    </a:cubicBezTo>
                    <a:cubicBezTo>
                      <a:pt x="55648" y="76598"/>
                      <a:pt x="55639" y="76607"/>
                      <a:pt x="55629" y="76607"/>
                    </a:cubicBezTo>
                    <a:cubicBezTo>
                      <a:pt x="35379" y="85275"/>
                      <a:pt x="11928" y="75902"/>
                      <a:pt x="3241" y="5565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96" name="Freeform: Shape 2395">
                <a:extLst>
                  <a:ext uri="{FF2B5EF4-FFF2-40B4-BE49-F238E27FC236}">
                    <a16:creationId xmlns:a16="http://schemas.microsoft.com/office/drawing/2014/main" id="{56128139-7F7E-66C7-5938-CD3C2E16420D}"/>
                  </a:ext>
                </a:extLst>
              </p:cNvPr>
              <p:cNvSpPr/>
              <p:nvPr/>
            </p:nvSpPr>
            <p:spPr>
              <a:xfrm>
                <a:off x="-20044067" y="3433682"/>
                <a:ext cx="106047" cy="106047"/>
              </a:xfrm>
              <a:custGeom>
                <a:avLst/>
                <a:gdLst>
                  <a:gd name="connsiteX0" fmla="*/ 0 w 79819"/>
                  <a:gd name="connsiteY0" fmla="*/ 39910 h 79819"/>
                  <a:gd name="connsiteX1" fmla="*/ 39910 w 79819"/>
                  <a:gd name="connsiteY1" fmla="*/ 0 h 79819"/>
                  <a:gd name="connsiteX2" fmla="*/ 79820 w 79819"/>
                  <a:gd name="connsiteY2" fmla="*/ 39910 h 79819"/>
                  <a:gd name="connsiteX3" fmla="*/ 39910 w 79819"/>
                  <a:gd name="connsiteY3" fmla="*/ 79820 h 79819"/>
                  <a:gd name="connsiteX4" fmla="*/ 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0" y="39910"/>
                    </a:moveTo>
                    <a:cubicBezTo>
                      <a:pt x="0" y="17869"/>
                      <a:pt x="17869" y="0"/>
                      <a:pt x="39910" y="0"/>
                    </a:cubicBezTo>
                    <a:cubicBezTo>
                      <a:pt x="61951" y="0"/>
                      <a:pt x="79820" y="17869"/>
                      <a:pt x="79820" y="39910"/>
                    </a:cubicBezTo>
                    <a:cubicBezTo>
                      <a:pt x="79820" y="61951"/>
                      <a:pt x="61951" y="79820"/>
                      <a:pt x="39910" y="79820"/>
                    </a:cubicBezTo>
                    <a:cubicBezTo>
                      <a:pt x="17869" y="79820"/>
                      <a:pt x="0" y="61951"/>
                      <a:pt x="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97" name="Freeform: Shape 2396">
                <a:extLst>
                  <a:ext uri="{FF2B5EF4-FFF2-40B4-BE49-F238E27FC236}">
                    <a16:creationId xmlns:a16="http://schemas.microsoft.com/office/drawing/2014/main" id="{578EB96B-5668-1FF2-1DB2-383D894277DF}"/>
                  </a:ext>
                </a:extLst>
              </p:cNvPr>
              <p:cNvSpPr/>
              <p:nvPr/>
            </p:nvSpPr>
            <p:spPr>
              <a:xfrm>
                <a:off x="-19584755" y="2448521"/>
                <a:ext cx="56710" cy="56667"/>
              </a:xfrm>
              <a:custGeom>
                <a:avLst/>
                <a:gdLst>
                  <a:gd name="connsiteX0" fmla="*/ 1757 w 42684"/>
                  <a:gd name="connsiteY0" fmla="*/ 29803 h 42652"/>
                  <a:gd name="connsiteX1" fmla="*/ 12882 w 42684"/>
                  <a:gd name="connsiteY1" fmla="*/ 1751 h 42652"/>
                  <a:gd name="connsiteX2" fmla="*/ 40933 w 42684"/>
                  <a:gd name="connsiteY2" fmla="*/ 12877 h 42652"/>
                  <a:gd name="connsiteX3" fmla="*/ 29808 w 42684"/>
                  <a:gd name="connsiteY3" fmla="*/ 40928 h 42652"/>
                  <a:gd name="connsiteX4" fmla="*/ 29760 w 42684"/>
                  <a:gd name="connsiteY4" fmla="*/ 40947 h 42652"/>
                  <a:gd name="connsiteX5" fmla="*/ 1757 w 42684"/>
                  <a:gd name="connsiteY5" fmla="*/ 29803 h 4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84" h="42652">
                    <a:moveTo>
                      <a:pt x="1757" y="29803"/>
                    </a:moveTo>
                    <a:cubicBezTo>
                      <a:pt x="-2920" y="18982"/>
                      <a:pt x="2062" y="6428"/>
                      <a:pt x="12882" y="1751"/>
                    </a:cubicBezTo>
                    <a:cubicBezTo>
                      <a:pt x="23703" y="-2916"/>
                      <a:pt x="36256" y="2066"/>
                      <a:pt x="40933" y="12877"/>
                    </a:cubicBezTo>
                    <a:cubicBezTo>
                      <a:pt x="45601" y="23697"/>
                      <a:pt x="40619" y="36251"/>
                      <a:pt x="29808" y="40928"/>
                    </a:cubicBezTo>
                    <a:cubicBezTo>
                      <a:pt x="29789" y="40937"/>
                      <a:pt x="29780" y="40937"/>
                      <a:pt x="29760" y="40947"/>
                    </a:cubicBezTo>
                    <a:cubicBezTo>
                      <a:pt x="18950" y="45528"/>
                      <a:pt x="6462" y="40566"/>
                      <a:pt x="1757" y="29803"/>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98" name="Freeform: Shape 2397">
                <a:extLst>
                  <a:ext uri="{FF2B5EF4-FFF2-40B4-BE49-F238E27FC236}">
                    <a16:creationId xmlns:a16="http://schemas.microsoft.com/office/drawing/2014/main" id="{D2AA0DBB-2288-F010-A4AC-625B52F240C0}"/>
                  </a:ext>
                </a:extLst>
              </p:cNvPr>
              <p:cNvSpPr/>
              <p:nvPr/>
            </p:nvSpPr>
            <p:spPr>
              <a:xfrm>
                <a:off x="-19403738" y="2473909"/>
                <a:ext cx="106073" cy="106114"/>
              </a:xfrm>
              <a:custGeom>
                <a:avLst/>
                <a:gdLst>
                  <a:gd name="connsiteX0" fmla="*/ 3242 w 79839"/>
                  <a:gd name="connsiteY0" fmla="*/ 55652 h 79870"/>
                  <a:gd name="connsiteX1" fmla="*/ 24187 w 79839"/>
                  <a:gd name="connsiteY1" fmla="*/ 3246 h 79870"/>
                  <a:gd name="connsiteX2" fmla="*/ 76594 w 79839"/>
                  <a:gd name="connsiteY2" fmla="*/ 24191 h 79870"/>
                  <a:gd name="connsiteX3" fmla="*/ 55648 w 79839"/>
                  <a:gd name="connsiteY3" fmla="*/ 76598 h 79870"/>
                  <a:gd name="connsiteX4" fmla="*/ 55629 w 79839"/>
                  <a:gd name="connsiteY4" fmla="*/ 76607 h 79870"/>
                  <a:gd name="connsiteX5" fmla="*/ 3308 w 79839"/>
                  <a:gd name="connsiteY5" fmla="*/ 55804 h 79870"/>
                  <a:gd name="connsiteX6" fmla="*/ 3242 w 79839"/>
                  <a:gd name="connsiteY6" fmla="*/ 55652 h 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9" h="79870">
                    <a:moveTo>
                      <a:pt x="3242" y="55652"/>
                    </a:moveTo>
                    <a:cubicBezTo>
                      <a:pt x="-5445" y="35393"/>
                      <a:pt x="3927" y="11932"/>
                      <a:pt x="24187" y="3246"/>
                    </a:cubicBezTo>
                    <a:cubicBezTo>
                      <a:pt x="44447" y="-5451"/>
                      <a:pt x="67907" y="3931"/>
                      <a:pt x="76594" y="24191"/>
                    </a:cubicBezTo>
                    <a:cubicBezTo>
                      <a:pt x="85290" y="44441"/>
                      <a:pt x="75908" y="67911"/>
                      <a:pt x="55648" y="76598"/>
                    </a:cubicBezTo>
                    <a:cubicBezTo>
                      <a:pt x="55648" y="76598"/>
                      <a:pt x="55639" y="76607"/>
                      <a:pt x="55629" y="76607"/>
                    </a:cubicBezTo>
                    <a:cubicBezTo>
                      <a:pt x="35436" y="85313"/>
                      <a:pt x="12014" y="75998"/>
                      <a:pt x="3308" y="55804"/>
                    </a:cubicBezTo>
                    <a:cubicBezTo>
                      <a:pt x="3289" y="55757"/>
                      <a:pt x="3261" y="55700"/>
                      <a:pt x="3242" y="5565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99" name="Freeform: Shape 2398">
                <a:extLst>
                  <a:ext uri="{FF2B5EF4-FFF2-40B4-BE49-F238E27FC236}">
                    <a16:creationId xmlns:a16="http://schemas.microsoft.com/office/drawing/2014/main" id="{742BA794-D676-1D37-4C14-1723888562F1}"/>
                  </a:ext>
                </a:extLst>
              </p:cNvPr>
              <p:cNvSpPr/>
              <p:nvPr/>
            </p:nvSpPr>
            <p:spPr>
              <a:xfrm>
                <a:off x="-17857446" y="2983424"/>
                <a:ext cx="688860" cy="423943"/>
              </a:xfrm>
              <a:custGeom>
                <a:avLst/>
                <a:gdLst>
                  <a:gd name="connsiteX0" fmla="*/ 357378 w 518491"/>
                  <a:gd name="connsiteY0" fmla="*/ 0 h 319093"/>
                  <a:gd name="connsiteX1" fmla="*/ 235554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09 h 319093"/>
                  <a:gd name="connsiteX7" fmla="*/ 463906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4" y="57912"/>
                    </a:cubicBezTo>
                    <a:cubicBezTo>
                      <a:pt x="212122" y="86087"/>
                      <a:pt x="179127" y="104632"/>
                      <a:pt x="142875" y="110014"/>
                    </a:cubicBezTo>
                    <a:lnTo>
                      <a:pt x="0" y="131636"/>
                    </a:lnTo>
                    <a:lnTo>
                      <a:pt x="0" y="187452"/>
                    </a:lnTo>
                    <a:lnTo>
                      <a:pt x="137827" y="208312"/>
                    </a:lnTo>
                    <a:cubicBezTo>
                      <a:pt x="177099" y="214437"/>
                      <a:pt x="212893" y="234363"/>
                      <a:pt x="238792" y="264509"/>
                    </a:cubicBezTo>
                    <a:cubicBezTo>
                      <a:pt x="296761" y="330870"/>
                      <a:pt x="397545" y="337671"/>
                      <a:pt x="463906" y="279702"/>
                    </a:cubicBezTo>
                    <a:cubicBezTo>
                      <a:pt x="500882" y="247412"/>
                      <a:pt x="520922" y="199892"/>
                      <a:pt x="518256" y="150876"/>
                    </a:cubicBezTo>
                    <a:cubicBezTo>
                      <a:pt x="512969" y="65952"/>
                      <a:pt x="442465" y="-162"/>
                      <a:pt x="357378" y="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00" name="Freeform: Shape 2399">
                <a:extLst>
                  <a:ext uri="{FF2B5EF4-FFF2-40B4-BE49-F238E27FC236}">
                    <a16:creationId xmlns:a16="http://schemas.microsoft.com/office/drawing/2014/main" id="{5CCEEA9B-CDA6-E7F6-7707-7120635DA243}"/>
                  </a:ext>
                </a:extLst>
              </p:cNvPr>
              <p:cNvSpPr/>
              <p:nvPr/>
            </p:nvSpPr>
            <p:spPr>
              <a:xfrm>
                <a:off x="-17569507" y="3004855"/>
                <a:ext cx="361926" cy="361927"/>
              </a:xfrm>
              <a:custGeom>
                <a:avLst/>
                <a:gdLst>
                  <a:gd name="connsiteX0" fmla="*/ 272415 w 272414"/>
                  <a:gd name="connsiteY0" fmla="*/ 136208 h 272415"/>
                  <a:gd name="connsiteX1" fmla="*/ 136208 w 272414"/>
                  <a:gd name="connsiteY1" fmla="*/ 272415 h 272415"/>
                  <a:gd name="connsiteX2" fmla="*/ 0 w 272414"/>
                  <a:gd name="connsiteY2" fmla="*/ 136208 h 272415"/>
                  <a:gd name="connsiteX3" fmla="*/ 136208 w 272414"/>
                  <a:gd name="connsiteY3" fmla="*/ 0 h 272415"/>
                  <a:gd name="connsiteX4" fmla="*/ 272415 w 272414"/>
                  <a:gd name="connsiteY4" fmla="*/ 136208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8"/>
                    </a:moveTo>
                    <a:cubicBezTo>
                      <a:pt x="272415" y="211433"/>
                      <a:pt x="211433" y="272415"/>
                      <a:pt x="136208" y="272415"/>
                    </a:cubicBezTo>
                    <a:cubicBezTo>
                      <a:pt x="60983" y="272415"/>
                      <a:pt x="0" y="211433"/>
                      <a:pt x="0" y="136208"/>
                    </a:cubicBezTo>
                    <a:cubicBezTo>
                      <a:pt x="0" y="60982"/>
                      <a:pt x="60983" y="0"/>
                      <a:pt x="136208" y="0"/>
                    </a:cubicBezTo>
                    <a:cubicBezTo>
                      <a:pt x="211433" y="0"/>
                      <a:pt x="272415" y="60982"/>
                      <a:pt x="272415" y="136208"/>
                    </a:cubicBezTo>
                    <a:close/>
                  </a:path>
                </a:pathLst>
              </a:custGeom>
              <a:solidFill>
                <a:srgbClr val="FFFFFF"/>
              </a:solidFill>
              <a:ln w="3810" cap="flat">
                <a:solidFill>
                  <a:srgbClr val="FFFFFF"/>
                </a:solidFill>
                <a:prstDash val="solid"/>
                <a:miter/>
              </a:ln>
            </p:spPr>
            <p:txBody>
              <a:bodyPr rtlCol="0" anchor="ctr"/>
              <a:lstStyle/>
              <a:p>
                <a:pPr algn="ctr"/>
                <a:r>
                  <a:rPr lang="en-US">
                    <a:solidFill>
                      <a:schemeClr val="bg1">
                        <a:lumMod val="65000"/>
                      </a:schemeClr>
                    </a:solidFill>
                    <a:latin typeface="Georgia Pro Cond" panose="02040506050405020303" pitchFamily="18" charset="0"/>
                  </a:rPr>
                  <a:t>●</a:t>
                </a:r>
              </a:p>
            </p:txBody>
          </p:sp>
          <p:sp>
            <p:nvSpPr>
              <p:cNvPr id="2401" name="Freeform: Shape 2400">
                <a:extLst>
                  <a:ext uri="{FF2B5EF4-FFF2-40B4-BE49-F238E27FC236}">
                    <a16:creationId xmlns:a16="http://schemas.microsoft.com/office/drawing/2014/main" id="{F8B37FEE-E517-CF0F-D4FA-B57B769DF0A1}"/>
                  </a:ext>
                </a:extLst>
              </p:cNvPr>
              <p:cNvSpPr/>
              <p:nvPr/>
            </p:nvSpPr>
            <p:spPr>
              <a:xfrm>
                <a:off x="-19786037" y="2783480"/>
                <a:ext cx="2021477" cy="823194"/>
              </a:xfrm>
              <a:custGeom>
                <a:avLst/>
                <a:gdLst>
                  <a:gd name="connsiteX0" fmla="*/ 288703 w 1521523"/>
                  <a:gd name="connsiteY0" fmla="*/ 619601 h 619601"/>
                  <a:gd name="connsiteX1" fmla="*/ 0 w 1521523"/>
                  <a:gd name="connsiteY1" fmla="*/ 309753 h 619601"/>
                  <a:gd name="connsiteX2" fmla="*/ 288703 w 1521523"/>
                  <a:gd name="connsiteY2" fmla="*/ 0 h 619601"/>
                  <a:gd name="connsiteX3" fmla="*/ 1232821 w 1521523"/>
                  <a:gd name="connsiteY3" fmla="*/ 0 h 619601"/>
                  <a:gd name="connsiteX4" fmla="*/ 1521524 w 1521523"/>
                  <a:gd name="connsiteY4" fmla="*/ 309753 h 619601"/>
                  <a:gd name="connsiteX5" fmla="*/ 1232821 w 1521523"/>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523" h="619601">
                    <a:moveTo>
                      <a:pt x="288703" y="619601"/>
                    </a:moveTo>
                    <a:cubicBezTo>
                      <a:pt x="129540" y="619601"/>
                      <a:pt x="0" y="480631"/>
                      <a:pt x="0" y="309753"/>
                    </a:cubicBezTo>
                    <a:cubicBezTo>
                      <a:pt x="0" y="138874"/>
                      <a:pt x="129540" y="0"/>
                      <a:pt x="288703" y="0"/>
                    </a:cubicBezTo>
                    <a:lnTo>
                      <a:pt x="1232821" y="0"/>
                    </a:lnTo>
                    <a:cubicBezTo>
                      <a:pt x="1391983" y="0"/>
                      <a:pt x="1521524" y="138970"/>
                      <a:pt x="1521524" y="309753"/>
                    </a:cubicBezTo>
                    <a:cubicBezTo>
                      <a:pt x="1521524" y="480536"/>
                      <a:pt x="1391983" y="619601"/>
                      <a:pt x="1232821" y="61960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02" name="Rectangle: Rounded Corners 2401">
                <a:extLst>
                  <a:ext uri="{FF2B5EF4-FFF2-40B4-BE49-F238E27FC236}">
                    <a16:creationId xmlns:a16="http://schemas.microsoft.com/office/drawing/2014/main" id="{03E16AC0-C195-F62E-F6A5-4752DC0D1E64}"/>
                  </a:ext>
                </a:extLst>
              </p:cNvPr>
              <p:cNvSpPr/>
              <p:nvPr/>
            </p:nvSpPr>
            <p:spPr>
              <a:xfrm>
                <a:off x="-19733266" y="2837279"/>
                <a:ext cx="1916062"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403" name="Freeform: Shape 2402">
                <a:extLst>
                  <a:ext uri="{FF2B5EF4-FFF2-40B4-BE49-F238E27FC236}">
                    <a16:creationId xmlns:a16="http://schemas.microsoft.com/office/drawing/2014/main" id="{2C3C95D8-B237-9E85-2770-8FD1A9C4A384}"/>
                  </a:ext>
                </a:extLst>
              </p:cNvPr>
              <p:cNvSpPr/>
              <p:nvPr/>
            </p:nvSpPr>
            <p:spPr>
              <a:xfrm>
                <a:off x="-20072854" y="2532708"/>
                <a:ext cx="635860" cy="786844"/>
              </a:xfrm>
              <a:custGeom>
                <a:avLst/>
                <a:gdLst>
                  <a:gd name="connsiteX0" fmla="*/ 521 w 478598"/>
                  <a:gd name="connsiteY0" fmla="*/ 223517 h 592241"/>
                  <a:gd name="connsiteX1" fmla="*/ 165685 w 478598"/>
                  <a:gd name="connsiteY1" fmla="*/ 466976 h 592241"/>
                  <a:gd name="connsiteX2" fmla="*/ 223406 w 478598"/>
                  <a:gd name="connsiteY2" fmla="*/ 582324 h 592241"/>
                  <a:gd name="connsiteX3" fmla="*/ 247114 w 478598"/>
                  <a:gd name="connsiteY3" fmla="*/ 590430 h 592241"/>
                  <a:gd name="connsiteX4" fmla="*/ 255220 w 478598"/>
                  <a:gd name="connsiteY4" fmla="*/ 582324 h 592241"/>
                  <a:gd name="connsiteX5" fmla="*/ 312941 w 478598"/>
                  <a:gd name="connsiteY5" fmla="*/ 466976 h 592241"/>
                  <a:gd name="connsiteX6" fmla="*/ 466913 w 478598"/>
                  <a:gd name="connsiteY6" fmla="*/ 165662 h 592241"/>
                  <a:gd name="connsiteX7" fmla="*/ 165589 w 478598"/>
                  <a:gd name="connsiteY7" fmla="*/ 11691 h 592241"/>
                  <a:gd name="connsiteX8" fmla="*/ 521 w 478598"/>
                  <a:gd name="connsiteY8" fmla="*/ 223517 h 5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41">
                    <a:moveTo>
                      <a:pt x="521" y="223517"/>
                    </a:moveTo>
                    <a:cubicBezTo>
                      <a:pt x="-6680" y="332921"/>
                      <a:pt x="61367" y="433229"/>
                      <a:pt x="165685" y="466976"/>
                    </a:cubicBezTo>
                    <a:lnTo>
                      <a:pt x="223406" y="582324"/>
                    </a:lnTo>
                    <a:cubicBezTo>
                      <a:pt x="227711" y="591106"/>
                      <a:pt x="238332" y="594735"/>
                      <a:pt x="247114" y="590430"/>
                    </a:cubicBezTo>
                    <a:cubicBezTo>
                      <a:pt x="250638" y="588706"/>
                      <a:pt x="253486" y="585848"/>
                      <a:pt x="255220" y="582324"/>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04" name="Freeform: Shape 2403">
                <a:extLst>
                  <a:ext uri="{FF2B5EF4-FFF2-40B4-BE49-F238E27FC236}">
                    <a16:creationId xmlns:a16="http://schemas.microsoft.com/office/drawing/2014/main" id="{8AF3D04A-0CC6-16CE-93CC-F9126C349F8E}"/>
                  </a:ext>
                </a:extLst>
              </p:cNvPr>
              <p:cNvSpPr/>
              <p:nvPr/>
            </p:nvSpPr>
            <p:spPr>
              <a:xfrm>
                <a:off x="-19971990" y="2633592"/>
                <a:ext cx="423935" cy="423935"/>
              </a:xfrm>
              <a:custGeom>
                <a:avLst/>
                <a:gdLst>
                  <a:gd name="connsiteX0" fmla="*/ 319088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8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8" y="159544"/>
                    </a:moveTo>
                    <a:cubicBezTo>
                      <a:pt x="319088" y="247657"/>
                      <a:pt x="247657" y="319088"/>
                      <a:pt x="159544" y="319088"/>
                    </a:cubicBezTo>
                    <a:cubicBezTo>
                      <a:pt x="71430" y="319088"/>
                      <a:pt x="0" y="247657"/>
                      <a:pt x="0" y="159544"/>
                    </a:cubicBezTo>
                    <a:cubicBezTo>
                      <a:pt x="0" y="71430"/>
                      <a:pt x="71430" y="0"/>
                      <a:pt x="159544" y="0"/>
                    </a:cubicBezTo>
                    <a:cubicBezTo>
                      <a:pt x="247657" y="0"/>
                      <a:pt x="319088" y="71430"/>
                      <a:pt x="319088"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405" name="TextBox 2404">
                <a:extLst>
                  <a:ext uri="{FF2B5EF4-FFF2-40B4-BE49-F238E27FC236}">
                    <a16:creationId xmlns:a16="http://schemas.microsoft.com/office/drawing/2014/main" id="{52AC7724-0940-2511-244E-376A8307C1E3}"/>
                  </a:ext>
                </a:extLst>
              </p:cNvPr>
              <p:cNvSpPr txBox="1"/>
              <p:nvPr/>
            </p:nvSpPr>
            <p:spPr>
              <a:xfrm>
                <a:off x="-19524283" y="2914687"/>
                <a:ext cx="1593159" cy="615553"/>
              </a:xfrm>
              <a:prstGeom prst="rect">
                <a:avLst/>
              </a:prstGeom>
              <a:noFill/>
            </p:spPr>
            <p:txBody>
              <a:bodyPr wrap="square" lIns="0" tIns="0" rIns="0" bIns="0" rtlCol="0">
                <a:spAutoFit/>
              </a:bodyPr>
              <a:lstStyle/>
              <a:p>
                <a:pPr lvl="0" algn="ctr"/>
                <a:r>
                  <a:rPr lang="en-US" sz="2000" b="1">
                    <a:solidFill>
                      <a:schemeClr val="bg1">
                        <a:lumMod val="65000"/>
                      </a:schemeClr>
                    </a:solidFill>
                    <a:latin typeface="Georgia" panose="02040502050405020303" pitchFamily="18" charset="0"/>
                  </a:rPr>
                  <a:t>Dizziness or fainting </a:t>
                </a:r>
              </a:p>
            </p:txBody>
          </p:sp>
        </p:grpSp>
      </p:grpSp>
      <p:grpSp>
        <p:nvGrpSpPr>
          <p:cNvPr id="2442" name="Group 2441">
            <a:extLst>
              <a:ext uri="{FF2B5EF4-FFF2-40B4-BE49-F238E27FC236}">
                <a16:creationId xmlns:a16="http://schemas.microsoft.com/office/drawing/2014/main" id="{8C3237AD-476A-5E1B-BC7B-CF4A25FA4E4F}"/>
              </a:ext>
            </a:extLst>
          </p:cNvPr>
          <p:cNvGrpSpPr/>
          <p:nvPr/>
        </p:nvGrpSpPr>
        <p:grpSpPr>
          <a:xfrm>
            <a:off x="1164756" y="604465"/>
            <a:ext cx="4681939" cy="1158153"/>
            <a:chOff x="1164756" y="604465"/>
            <a:chExt cx="4681939" cy="1158153"/>
          </a:xfrm>
        </p:grpSpPr>
        <p:sp>
          <p:nvSpPr>
            <p:cNvPr id="2330" name="Freeform: Shape 2329">
              <a:extLst>
                <a:ext uri="{FF2B5EF4-FFF2-40B4-BE49-F238E27FC236}">
                  <a16:creationId xmlns:a16="http://schemas.microsoft.com/office/drawing/2014/main" id="{08E32C0D-3353-055A-0842-79D9CF4E0685}"/>
                </a:ext>
              </a:extLst>
            </p:cNvPr>
            <p:cNvSpPr/>
            <p:nvPr/>
          </p:nvSpPr>
          <p:spPr>
            <a:xfrm>
              <a:off x="2674076" y="906739"/>
              <a:ext cx="106073" cy="106071"/>
            </a:xfrm>
            <a:custGeom>
              <a:avLst/>
              <a:gdLst>
                <a:gd name="connsiteX0" fmla="*/ 3241 w 79839"/>
                <a:gd name="connsiteY0" fmla="*/ 55652 h 79837"/>
                <a:gd name="connsiteX1" fmla="*/ 24187 w 79839"/>
                <a:gd name="connsiteY1" fmla="*/ 3246 h 79837"/>
                <a:gd name="connsiteX2" fmla="*/ 76594 w 79839"/>
                <a:gd name="connsiteY2" fmla="*/ 24182 h 79837"/>
                <a:gd name="connsiteX3" fmla="*/ 55648 w 79839"/>
                <a:gd name="connsiteY3" fmla="*/ 76598 h 79837"/>
                <a:gd name="connsiteX4" fmla="*/ 55629 w 79839"/>
                <a:gd name="connsiteY4" fmla="*/ 76607 h 79837"/>
                <a:gd name="connsiteX5" fmla="*/ 3241 w 79839"/>
                <a:gd name="connsiteY5" fmla="*/ 55652 h 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39" h="79837">
                  <a:moveTo>
                    <a:pt x="3241" y="55652"/>
                  </a:moveTo>
                  <a:cubicBezTo>
                    <a:pt x="-5445" y="35393"/>
                    <a:pt x="3927" y="11932"/>
                    <a:pt x="24187" y="3246"/>
                  </a:cubicBezTo>
                  <a:cubicBezTo>
                    <a:pt x="44447" y="-5451"/>
                    <a:pt x="67907" y="3931"/>
                    <a:pt x="76594" y="24182"/>
                  </a:cubicBezTo>
                  <a:cubicBezTo>
                    <a:pt x="85290" y="44441"/>
                    <a:pt x="75908" y="67911"/>
                    <a:pt x="55648" y="76598"/>
                  </a:cubicBezTo>
                  <a:cubicBezTo>
                    <a:pt x="55648" y="76598"/>
                    <a:pt x="55639" y="76607"/>
                    <a:pt x="55629" y="76607"/>
                  </a:cubicBezTo>
                  <a:cubicBezTo>
                    <a:pt x="35379" y="85275"/>
                    <a:pt x="11928" y="75902"/>
                    <a:pt x="3241" y="55652"/>
                  </a:cubicBezTo>
                  <a:close/>
                </a:path>
              </a:pathLst>
            </a:custGeom>
            <a:solidFill>
              <a:schemeClr val="bg1">
                <a:lumMod val="75000"/>
              </a:schemeClr>
            </a:solidFill>
            <a:ln w="9525" cap="flat">
              <a:noFill/>
              <a:prstDash val="solid"/>
              <a:miter/>
            </a:ln>
          </p:spPr>
          <p:txBody>
            <a:bodyPr rtlCol="0" anchor="ctr"/>
            <a:lstStyle/>
            <a:p>
              <a:endParaRPr lang="en-US"/>
            </a:p>
          </p:txBody>
        </p:sp>
        <p:grpSp>
          <p:nvGrpSpPr>
            <p:cNvPr id="2430" name="Group 2429">
              <a:extLst>
                <a:ext uri="{FF2B5EF4-FFF2-40B4-BE49-F238E27FC236}">
                  <a16:creationId xmlns:a16="http://schemas.microsoft.com/office/drawing/2014/main" id="{83392521-B847-4EB6-80C1-8181DB0A20F1}"/>
                </a:ext>
              </a:extLst>
            </p:cNvPr>
            <p:cNvGrpSpPr/>
            <p:nvPr/>
          </p:nvGrpSpPr>
          <p:grpSpPr>
            <a:xfrm>
              <a:off x="1164756" y="604465"/>
              <a:ext cx="4681939" cy="1158153"/>
              <a:chOff x="1164756" y="604465"/>
              <a:chExt cx="4681939" cy="1158153"/>
            </a:xfrm>
          </p:grpSpPr>
          <p:sp>
            <p:nvSpPr>
              <p:cNvPr id="2307" name="Freeform: Shape 2306">
                <a:extLst>
                  <a:ext uri="{FF2B5EF4-FFF2-40B4-BE49-F238E27FC236}">
                    <a16:creationId xmlns:a16="http://schemas.microsoft.com/office/drawing/2014/main" id="{99B4EF46-B674-7C19-BD13-63D393497A1D}"/>
                  </a:ext>
                </a:extLst>
              </p:cNvPr>
              <p:cNvSpPr/>
              <p:nvPr/>
            </p:nvSpPr>
            <p:spPr>
              <a:xfrm>
                <a:off x="1164756" y="1098052"/>
                <a:ext cx="1748310" cy="583799"/>
              </a:xfrm>
              <a:custGeom>
                <a:avLst/>
                <a:gdLst>
                  <a:gd name="connsiteX0" fmla="*/ 0 w 896778"/>
                  <a:gd name="connsiteY0" fmla="*/ 457105 h 457104"/>
                  <a:gd name="connsiteX1" fmla="*/ 414718 w 896778"/>
                  <a:gd name="connsiteY1" fmla="*/ 0 h 457104"/>
                  <a:gd name="connsiteX2" fmla="*/ 896779 w 896778"/>
                  <a:gd name="connsiteY2" fmla="*/ 0 h 457104"/>
                </a:gdLst>
                <a:ahLst/>
                <a:cxnLst>
                  <a:cxn ang="0">
                    <a:pos x="connsiteX0" y="connsiteY0"/>
                  </a:cxn>
                  <a:cxn ang="0">
                    <a:pos x="connsiteX1" y="connsiteY1"/>
                  </a:cxn>
                  <a:cxn ang="0">
                    <a:pos x="connsiteX2" y="connsiteY2"/>
                  </a:cxn>
                </a:cxnLst>
                <a:rect l="l" t="t" r="r" b="b"/>
                <a:pathLst>
                  <a:path w="896778" h="457104">
                    <a:moveTo>
                      <a:pt x="0" y="457105"/>
                    </a:moveTo>
                    <a:lnTo>
                      <a:pt x="414718" y="0"/>
                    </a:lnTo>
                    <a:lnTo>
                      <a:pt x="896779" y="0"/>
                    </a:lnTo>
                  </a:path>
                </a:pathLst>
              </a:custGeom>
              <a:noFill/>
              <a:ln w="26765" cap="rnd">
                <a:solidFill>
                  <a:schemeClr val="tx1">
                    <a:lumMod val="85000"/>
                    <a:lumOff val="15000"/>
                  </a:schemeClr>
                </a:solidFill>
                <a:prstDash val="sysDot"/>
                <a:round/>
              </a:ln>
            </p:spPr>
            <p:txBody>
              <a:bodyPr rtlCol="0" anchor="ctr"/>
              <a:lstStyle/>
              <a:p>
                <a:endParaRPr lang="en-US"/>
              </a:p>
            </p:txBody>
          </p:sp>
          <p:sp>
            <p:nvSpPr>
              <p:cNvPr id="2331" name="Freeform: Shape 2330">
                <a:extLst>
                  <a:ext uri="{FF2B5EF4-FFF2-40B4-BE49-F238E27FC236}">
                    <a16:creationId xmlns:a16="http://schemas.microsoft.com/office/drawing/2014/main" id="{1169CC97-BACD-18BA-A331-F8C2DEE2B537}"/>
                  </a:ext>
                </a:extLst>
              </p:cNvPr>
              <p:cNvSpPr/>
              <p:nvPr/>
            </p:nvSpPr>
            <p:spPr>
              <a:xfrm>
                <a:off x="2856914" y="1589626"/>
                <a:ext cx="106047" cy="106047"/>
              </a:xfrm>
              <a:custGeom>
                <a:avLst/>
                <a:gdLst>
                  <a:gd name="connsiteX0" fmla="*/ 0 w 79819"/>
                  <a:gd name="connsiteY0" fmla="*/ 39910 h 79819"/>
                  <a:gd name="connsiteX1" fmla="*/ 39910 w 79819"/>
                  <a:gd name="connsiteY1" fmla="*/ 0 h 79819"/>
                  <a:gd name="connsiteX2" fmla="*/ 79820 w 79819"/>
                  <a:gd name="connsiteY2" fmla="*/ 39910 h 79819"/>
                  <a:gd name="connsiteX3" fmla="*/ 39910 w 79819"/>
                  <a:gd name="connsiteY3" fmla="*/ 79820 h 79819"/>
                  <a:gd name="connsiteX4" fmla="*/ 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0" y="39910"/>
                    </a:moveTo>
                    <a:cubicBezTo>
                      <a:pt x="0" y="17869"/>
                      <a:pt x="17869" y="0"/>
                      <a:pt x="39910" y="0"/>
                    </a:cubicBezTo>
                    <a:cubicBezTo>
                      <a:pt x="61951" y="0"/>
                      <a:pt x="79820" y="17869"/>
                      <a:pt x="79820" y="39910"/>
                    </a:cubicBezTo>
                    <a:cubicBezTo>
                      <a:pt x="79820" y="61951"/>
                      <a:pt x="61951" y="79820"/>
                      <a:pt x="39910" y="79820"/>
                    </a:cubicBezTo>
                    <a:cubicBezTo>
                      <a:pt x="17869" y="79820"/>
                      <a:pt x="0" y="61951"/>
                      <a:pt x="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32" name="Freeform: Shape 2331">
                <a:extLst>
                  <a:ext uri="{FF2B5EF4-FFF2-40B4-BE49-F238E27FC236}">
                    <a16:creationId xmlns:a16="http://schemas.microsoft.com/office/drawing/2014/main" id="{B6DC6ACC-8730-AA53-9978-1E49306E26BF}"/>
                  </a:ext>
                </a:extLst>
              </p:cNvPr>
              <p:cNvSpPr/>
              <p:nvPr/>
            </p:nvSpPr>
            <p:spPr>
              <a:xfrm>
                <a:off x="2752891" y="1518506"/>
                <a:ext cx="57199" cy="57199"/>
              </a:xfrm>
              <a:custGeom>
                <a:avLst/>
                <a:gdLst>
                  <a:gd name="connsiteX0" fmla="*/ 0 w 43053"/>
                  <a:gd name="connsiteY0" fmla="*/ 21622 h 43053"/>
                  <a:gd name="connsiteX1" fmla="*/ 21432 w 43053"/>
                  <a:gd name="connsiteY1" fmla="*/ 0 h 43053"/>
                  <a:gd name="connsiteX2" fmla="*/ 43053 w 43053"/>
                  <a:gd name="connsiteY2" fmla="*/ 21432 h 43053"/>
                  <a:gd name="connsiteX3" fmla="*/ 21622 w 43053"/>
                  <a:gd name="connsiteY3" fmla="*/ 43053 h 43053"/>
                  <a:gd name="connsiteX4" fmla="*/ 21527 w 43053"/>
                  <a:gd name="connsiteY4" fmla="*/ 43053 h 43053"/>
                  <a:gd name="connsiteX5" fmla="*/ 0 w 43053"/>
                  <a:gd name="connsiteY5" fmla="*/ 21622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3" h="43053">
                    <a:moveTo>
                      <a:pt x="0" y="21622"/>
                    </a:moveTo>
                    <a:cubicBezTo>
                      <a:pt x="-57" y="9735"/>
                      <a:pt x="9544" y="58"/>
                      <a:pt x="21432" y="0"/>
                    </a:cubicBezTo>
                    <a:cubicBezTo>
                      <a:pt x="33319" y="-57"/>
                      <a:pt x="42996" y="9544"/>
                      <a:pt x="43053" y="21432"/>
                    </a:cubicBezTo>
                    <a:cubicBezTo>
                      <a:pt x="43101" y="33319"/>
                      <a:pt x="33509" y="42996"/>
                      <a:pt x="21622" y="43053"/>
                    </a:cubicBezTo>
                    <a:cubicBezTo>
                      <a:pt x="21593" y="43053"/>
                      <a:pt x="21555" y="43053"/>
                      <a:pt x="21527" y="43053"/>
                    </a:cubicBezTo>
                    <a:cubicBezTo>
                      <a:pt x="9678" y="43053"/>
                      <a:pt x="58" y="33471"/>
                      <a:pt x="0" y="2162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33" name="Freeform: Shape 2332">
                <a:extLst>
                  <a:ext uri="{FF2B5EF4-FFF2-40B4-BE49-F238E27FC236}">
                    <a16:creationId xmlns:a16="http://schemas.microsoft.com/office/drawing/2014/main" id="{4014E853-A7F5-3B1B-8737-F3F1BDEA05CB}"/>
                  </a:ext>
                </a:extLst>
              </p:cNvPr>
              <p:cNvSpPr/>
              <p:nvPr/>
            </p:nvSpPr>
            <p:spPr>
              <a:xfrm>
                <a:off x="3430527" y="604465"/>
                <a:ext cx="56710" cy="56667"/>
              </a:xfrm>
              <a:custGeom>
                <a:avLst/>
                <a:gdLst>
                  <a:gd name="connsiteX0" fmla="*/ 1757 w 42684"/>
                  <a:gd name="connsiteY0" fmla="*/ 29803 h 42652"/>
                  <a:gd name="connsiteX1" fmla="*/ 12882 w 42684"/>
                  <a:gd name="connsiteY1" fmla="*/ 1751 h 42652"/>
                  <a:gd name="connsiteX2" fmla="*/ 40933 w 42684"/>
                  <a:gd name="connsiteY2" fmla="*/ 12877 h 42652"/>
                  <a:gd name="connsiteX3" fmla="*/ 29808 w 42684"/>
                  <a:gd name="connsiteY3" fmla="*/ 40928 h 42652"/>
                  <a:gd name="connsiteX4" fmla="*/ 29760 w 42684"/>
                  <a:gd name="connsiteY4" fmla="*/ 40947 h 42652"/>
                  <a:gd name="connsiteX5" fmla="*/ 1757 w 42684"/>
                  <a:gd name="connsiteY5" fmla="*/ 29803 h 4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84" h="42652">
                    <a:moveTo>
                      <a:pt x="1757" y="29803"/>
                    </a:moveTo>
                    <a:cubicBezTo>
                      <a:pt x="-2920" y="18982"/>
                      <a:pt x="2062" y="6428"/>
                      <a:pt x="12882" y="1751"/>
                    </a:cubicBezTo>
                    <a:cubicBezTo>
                      <a:pt x="23703" y="-2916"/>
                      <a:pt x="36256" y="2066"/>
                      <a:pt x="40933" y="12877"/>
                    </a:cubicBezTo>
                    <a:cubicBezTo>
                      <a:pt x="45601" y="23697"/>
                      <a:pt x="40619" y="36251"/>
                      <a:pt x="29808" y="40928"/>
                    </a:cubicBezTo>
                    <a:cubicBezTo>
                      <a:pt x="29789" y="40937"/>
                      <a:pt x="29780" y="40937"/>
                      <a:pt x="29760" y="40947"/>
                    </a:cubicBezTo>
                    <a:cubicBezTo>
                      <a:pt x="18950" y="45528"/>
                      <a:pt x="6462" y="40566"/>
                      <a:pt x="1757" y="29803"/>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34" name="Freeform: Shape 2333">
                <a:extLst>
                  <a:ext uri="{FF2B5EF4-FFF2-40B4-BE49-F238E27FC236}">
                    <a16:creationId xmlns:a16="http://schemas.microsoft.com/office/drawing/2014/main" id="{4001C009-BC57-50D4-1401-5E5DCEA7272C}"/>
                  </a:ext>
                </a:extLst>
              </p:cNvPr>
              <p:cNvSpPr/>
              <p:nvPr/>
            </p:nvSpPr>
            <p:spPr>
              <a:xfrm>
                <a:off x="3611542" y="629853"/>
                <a:ext cx="106073" cy="106114"/>
              </a:xfrm>
              <a:custGeom>
                <a:avLst/>
                <a:gdLst>
                  <a:gd name="connsiteX0" fmla="*/ 3242 w 79839"/>
                  <a:gd name="connsiteY0" fmla="*/ 55652 h 79870"/>
                  <a:gd name="connsiteX1" fmla="*/ 24187 w 79839"/>
                  <a:gd name="connsiteY1" fmla="*/ 3246 h 79870"/>
                  <a:gd name="connsiteX2" fmla="*/ 76594 w 79839"/>
                  <a:gd name="connsiteY2" fmla="*/ 24191 h 79870"/>
                  <a:gd name="connsiteX3" fmla="*/ 55648 w 79839"/>
                  <a:gd name="connsiteY3" fmla="*/ 76598 h 79870"/>
                  <a:gd name="connsiteX4" fmla="*/ 55629 w 79839"/>
                  <a:gd name="connsiteY4" fmla="*/ 76607 h 79870"/>
                  <a:gd name="connsiteX5" fmla="*/ 3308 w 79839"/>
                  <a:gd name="connsiteY5" fmla="*/ 55804 h 79870"/>
                  <a:gd name="connsiteX6" fmla="*/ 3242 w 79839"/>
                  <a:gd name="connsiteY6" fmla="*/ 55652 h 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9" h="79870">
                    <a:moveTo>
                      <a:pt x="3242" y="55652"/>
                    </a:moveTo>
                    <a:cubicBezTo>
                      <a:pt x="-5445" y="35393"/>
                      <a:pt x="3927" y="11932"/>
                      <a:pt x="24187" y="3246"/>
                    </a:cubicBezTo>
                    <a:cubicBezTo>
                      <a:pt x="44447" y="-5451"/>
                      <a:pt x="67907" y="3931"/>
                      <a:pt x="76594" y="24191"/>
                    </a:cubicBezTo>
                    <a:cubicBezTo>
                      <a:pt x="85290" y="44441"/>
                      <a:pt x="75908" y="67911"/>
                      <a:pt x="55648" y="76598"/>
                    </a:cubicBezTo>
                    <a:cubicBezTo>
                      <a:pt x="55648" y="76598"/>
                      <a:pt x="55639" y="76607"/>
                      <a:pt x="55629" y="76607"/>
                    </a:cubicBezTo>
                    <a:cubicBezTo>
                      <a:pt x="35436" y="85313"/>
                      <a:pt x="12014" y="75998"/>
                      <a:pt x="3308" y="55804"/>
                    </a:cubicBezTo>
                    <a:cubicBezTo>
                      <a:pt x="3289" y="55757"/>
                      <a:pt x="3261" y="55700"/>
                      <a:pt x="3242" y="5565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35" name="Freeform: Shape 2334">
                <a:extLst>
                  <a:ext uri="{FF2B5EF4-FFF2-40B4-BE49-F238E27FC236}">
                    <a16:creationId xmlns:a16="http://schemas.microsoft.com/office/drawing/2014/main" id="{907E6DDD-9651-C3E5-B6A1-614B73F37646}"/>
                  </a:ext>
                </a:extLst>
              </p:cNvPr>
              <p:cNvSpPr/>
              <p:nvPr/>
            </p:nvSpPr>
            <p:spPr>
              <a:xfrm>
                <a:off x="5157835" y="1139369"/>
                <a:ext cx="688860" cy="423943"/>
              </a:xfrm>
              <a:custGeom>
                <a:avLst/>
                <a:gdLst>
                  <a:gd name="connsiteX0" fmla="*/ 357378 w 518491"/>
                  <a:gd name="connsiteY0" fmla="*/ 0 h 319093"/>
                  <a:gd name="connsiteX1" fmla="*/ 235554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09 h 319093"/>
                  <a:gd name="connsiteX7" fmla="*/ 463906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4" y="57912"/>
                    </a:cubicBezTo>
                    <a:cubicBezTo>
                      <a:pt x="212122" y="86087"/>
                      <a:pt x="179127" y="104632"/>
                      <a:pt x="142875" y="110014"/>
                    </a:cubicBezTo>
                    <a:lnTo>
                      <a:pt x="0" y="131636"/>
                    </a:lnTo>
                    <a:lnTo>
                      <a:pt x="0" y="187452"/>
                    </a:lnTo>
                    <a:lnTo>
                      <a:pt x="137827" y="208312"/>
                    </a:lnTo>
                    <a:cubicBezTo>
                      <a:pt x="177099" y="214437"/>
                      <a:pt x="212893" y="234363"/>
                      <a:pt x="238792" y="264509"/>
                    </a:cubicBezTo>
                    <a:cubicBezTo>
                      <a:pt x="296761" y="330870"/>
                      <a:pt x="397545" y="337671"/>
                      <a:pt x="463906" y="279702"/>
                    </a:cubicBezTo>
                    <a:cubicBezTo>
                      <a:pt x="500882" y="247412"/>
                      <a:pt x="520922" y="199892"/>
                      <a:pt x="518256" y="150876"/>
                    </a:cubicBezTo>
                    <a:cubicBezTo>
                      <a:pt x="512969" y="65952"/>
                      <a:pt x="442465" y="-162"/>
                      <a:pt x="357378" y="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36" name="Freeform: Shape 2335">
                <a:extLst>
                  <a:ext uri="{FF2B5EF4-FFF2-40B4-BE49-F238E27FC236}">
                    <a16:creationId xmlns:a16="http://schemas.microsoft.com/office/drawing/2014/main" id="{6DB568A8-413F-7B11-3D4C-A87E18A29B7E}"/>
                  </a:ext>
                </a:extLst>
              </p:cNvPr>
              <p:cNvSpPr/>
              <p:nvPr/>
            </p:nvSpPr>
            <p:spPr>
              <a:xfrm>
                <a:off x="5449094" y="1169235"/>
                <a:ext cx="361926" cy="361927"/>
              </a:xfrm>
              <a:custGeom>
                <a:avLst/>
                <a:gdLst>
                  <a:gd name="connsiteX0" fmla="*/ 272415 w 272414"/>
                  <a:gd name="connsiteY0" fmla="*/ 136208 h 272415"/>
                  <a:gd name="connsiteX1" fmla="*/ 136208 w 272414"/>
                  <a:gd name="connsiteY1" fmla="*/ 272415 h 272415"/>
                  <a:gd name="connsiteX2" fmla="*/ 0 w 272414"/>
                  <a:gd name="connsiteY2" fmla="*/ 136208 h 272415"/>
                  <a:gd name="connsiteX3" fmla="*/ 136208 w 272414"/>
                  <a:gd name="connsiteY3" fmla="*/ 0 h 272415"/>
                  <a:gd name="connsiteX4" fmla="*/ 272415 w 272414"/>
                  <a:gd name="connsiteY4" fmla="*/ 136208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8"/>
                    </a:moveTo>
                    <a:cubicBezTo>
                      <a:pt x="272415" y="211433"/>
                      <a:pt x="211433" y="272415"/>
                      <a:pt x="136208" y="272415"/>
                    </a:cubicBezTo>
                    <a:cubicBezTo>
                      <a:pt x="60983" y="272415"/>
                      <a:pt x="0" y="211433"/>
                      <a:pt x="0" y="136208"/>
                    </a:cubicBezTo>
                    <a:cubicBezTo>
                      <a:pt x="0" y="60982"/>
                      <a:pt x="60983" y="0"/>
                      <a:pt x="136208" y="0"/>
                    </a:cubicBezTo>
                    <a:cubicBezTo>
                      <a:pt x="211433" y="0"/>
                      <a:pt x="272415" y="60982"/>
                      <a:pt x="272415" y="136208"/>
                    </a:cubicBezTo>
                    <a:close/>
                  </a:path>
                </a:pathLst>
              </a:custGeom>
              <a:solidFill>
                <a:srgbClr val="FFFFFF"/>
              </a:solidFill>
              <a:ln w="3810" cap="flat">
                <a:solidFill>
                  <a:srgbClr val="FFFFFF"/>
                </a:solidFill>
                <a:prstDash val="solid"/>
                <a:miter/>
              </a:ln>
            </p:spPr>
            <p:txBody>
              <a:bodyPr rtlCol="0" anchor="ctr"/>
              <a:lstStyle/>
              <a:p>
                <a:pPr algn="ctr"/>
                <a:r>
                  <a:rPr lang="en-US">
                    <a:solidFill>
                      <a:schemeClr val="bg1">
                        <a:lumMod val="65000"/>
                      </a:schemeClr>
                    </a:solidFill>
                    <a:latin typeface="Georgia Pro Cond" panose="02040506050405020303" pitchFamily="18" charset="0"/>
                  </a:rPr>
                  <a:t>●</a:t>
                </a:r>
              </a:p>
            </p:txBody>
          </p:sp>
          <p:sp>
            <p:nvSpPr>
              <p:cNvPr id="2337" name="Freeform: Shape 2336">
                <a:extLst>
                  <a:ext uri="{FF2B5EF4-FFF2-40B4-BE49-F238E27FC236}">
                    <a16:creationId xmlns:a16="http://schemas.microsoft.com/office/drawing/2014/main" id="{D864BA5E-6687-0F69-F942-789E66B0ADB1}"/>
                  </a:ext>
                </a:extLst>
              </p:cNvPr>
              <p:cNvSpPr/>
              <p:nvPr/>
            </p:nvSpPr>
            <p:spPr>
              <a:xfrm>
                <a:off x="3229244" y="939424"/>
                <a:ext cx="2021477" cy="823194"/>
              </a:xfrm>
              <a:custGeom>
                <a:avLst/>
                <a:gdLst>
                  <a:gd name="connsiteX0" fmla="*/ 288703 w 1521523"/>
                  <a:gd name="connsiteY0" fmla="*/ 619601 h 619601"/>
                  <a:gd name="connsiteX1" fmla="*/ 0 w 1521523"/>
                  <a:gd name="connsiteY1" fmla="*/ 309753 h 619601"/>
                  <a:gd name="connsiteX2" fmla="*/ 288703 w 1521523"/>
                  <a:gd name="connsiteY2" fmla="*/ 0 h 619601"/>
                  <a:gd name="connsiteX3" fmla="*/ 1232821 w 1521523"/>
                  <a:gd name="connsiteY3" fmla="*/ 0 h 619601"/>
                  <a:gd name="connsiteX4" fmla="*/ 1521524 w 1521523"/>
                  <a:gd name="connsiteY4" fmla="*/ 309753 h 619601"/>
                  <a:gd name="connsiteX5" fmla="*/ 1232821 w 1521523"/>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523" h="619601">
                    <a:moveTo>
                      <a:pt x="288703" y="619601"/>
                    </a:moveTo>
                    <a:cubicBezTo>
                      <a:pt x="129540" y="619601"/>
                      <a:pt x="0" y="480631"/>
                      <a:pt x="0" y="309753"/>
                    </a:cubicBezTo>
                    <a:cubicBezTo>
                      <a:pt x="0" y="138874"/>
                      <a:pt x="129540" y="0"/>
                      <a:pt x="288703" y="0"/>
                    </a:cubicBezTo>
                    <a:lnTo>
                      <a:pt x="1232821" y="0"/>
                    </a:lnTo>
                    <a:cubicBezTo>
                      <a:pt x="1391983" y="0"/>
                      <a:pt x="1521524" y="138970"/>
                      <a:pt x="1521524" y="309753"/>
                    </a:cubicBezTo>
                    <a:cubicBezTo>
                      <a:pt x="1521524" y="480536"/>
                      <a:pt x="1391983" y="619601"/>
                      <a:pt x="1232821" y="61960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38" name="Rectangle: Rounded Corners 2337">
                <a:extLst>
                  <a:ext uri="{FF2B5EF4-FFF2-40B4-BE49-F238E27FC236}">
                    <a16:creationId xmlns:a16="http://schemas.microsoft.com/office/drawing/2014/main" id="{9708391E-3F0C-B245-3F83-924B909FC4B7}"/>
                  </a:ext>
                </a:extLst>
              </p:cNvPr>
              <p:cNvSpPr/>
              <p:nvPr/>
            </p:nvSpPr>
            <p:spPr>
              <a:xfrm>
                <a:off x="3282016" y="984235"/>
                <a:ext cx="1916062"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339" name="Freeform: Shape 2338">
                <a:extLst>
                  <a:ext uri="{FF2B5EF4-FFF2-40B4-BE49-F238E27FC236}">
                    <a16:creationId xmlns:a16="http://schemas.microsoft.com/office/drawing/2014/main" id="{18A7D761-A072-FEBB-1A38-2D4913BFB9A4}"/>
                  </a:ext>
                </a:extLst>
              </p:cNvPr>
              <p:cNvSpPr/>
              <p:nvPr/>
            </p:nvSpPr>
            <p:spPr>
              <a:xfrm>
                <a:off x="2942428" y="688653"/>
                <a:ext cx="635860" cy="786844"/>
              </a:xfrm>
              <a:custGeom>
                <a:avLst/>
                <a:gdLst>
                  <a:gd name="connsiteX0" fmla="*/ 521 w 478598"/>
                  <a:gd name="connsiteY0" fmla="*/ 223517 h 592241"/>
                  <a:gd name="connsiteX1" fmla="*/ 165685 w 478598"/>
                  <a:gd name="connsiteY1" fmla="*/ 466976 h 592241"/>
                  <a:gd name="connsiteX2" fmla="*/ 223406 w 478598"/>
                  <a:gd name="connsiteY2" fmla="*/ 582324 h 592241"/>
                  <a:gd name="connsiteX3" fmla="*/ 247114 w 478598"/>
                  <a:gd name="connsiteY3" fmla="*/ 590430 h 592241"/>
                  <a:gd name="connsiteX4" fmla="*/ 255220 w 478598"/>
                  <a:gd name="connsiteY4" fmla="*/ 582324 h 592241"/>
                  <a:gd name="connsiteX5" fmla="*/ 312941 w 478598"/>
                  <a:gd name="connsiteY5" fmla="*/ 466976 h 592241"/>
                  <a:gd name="connsiteX6" fmla="*/ 466913 w 478598"/>
                  <a:gd name="connsiteY6" fmla="*/ 165662 h 592241"/>
                  <a:gd name="connsiteX7" fmla="*/ 165589 w 478598"/>
                  <a:gd name="connsiteY7" fmla="*/ 11691 h 592241"/>
                  <a:gd name="connsiteX8" fmla="*/ 521 w 478598"/>
                  <a:gd name="connsiteY8" fmla="*/ 223517 h 5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41">
                    <a:moveTo>
                      <a:pt x="521" y="223517"/>
                    </a:moveTo>
                    <a:cubicBezTo>
                      <a:pt x="-6680" y="332921"/>
                      <a:pt x="61367" y="433229"/>
                      <a:pt x="165685" y="466976"/>
                    </a:cubicBezTo>
                    <a:lnTo>
                      <a:pt x="223406" y="582324"/>
                    </a:lnTo>
                    <a:cubicBezTo>
                      <a:pt x="227711" y="591106"/>
                      <a:pt x="238332" y="594735"/>
                      <a:pt x="247114" y="590430"/>
                    </a:cubicBezTo>
                    <a:cubicBezTo>
                      <a:pt x="250638" y="588706"/>
                      <a:pt x="253486" y="585848"/>
                      <a:pt x="255220" y="582324"/>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0" name="Freeform: Shape 2339">
                <a:extLst>
                  <a:ext uri="{FF2B5EF4-FFF2-40B4-BE49-F238E27FC236}">
                    <a16:creationId xmlns:a16="http://schemas.microsoft.com/office/drawing/2014/main" id="{35E6FD8C-BA9E-3CB5-BCA9-C0059DB9DC04}"/>
                  </a:ext>
                </a:extLst>
              </p:cNvPr>
              <p:cNvSpPr/>
              <p:nvPr/>
            </p:nvSpPr>
            <p:spPr>
              <a:xfrm>
                <a:off x="3031534" y="777780"/>
                <a:ext cx="423935" cy="423935"/>
              </a:xfrm>
              <a:custGeom>
                <a:avLst/>
                <a:gdLst>
                  <a:gd name="connsiteX0" fmla="*/ 319088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8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8" y="159544"/>
                    </a:moveTo>
                    <a:cubicBezTo>
                      <a:pt x="319088" y="247657"/>
                      <a:pt x="247657" y="319088"/>
                      <a:pt x="159544" y="319088"/>
                    </a:cubicBezTo>
                    <a:cubicBezTo>
                      <a:pt x="71430" y="319088"/>
                      <a:pt x="0" y="247657"/>
                      <a:pt x="0" y="159544"/>
                    </a:cubicBezTo>
                    <a:cubicBezTo>
                      <a:pt x="0" y="71430"/>
                      <a:pt x="71430" y="0"/>
                      <a:pt x="159544" y="0"/>
                    </a:cubicBezTo>
                    <a:cubicBezTo>
                      <a:pt x="247657" y="0"/>
                      <a:pt x="319088" y="71430"/>
                      <a:pt x="319088"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341" name="TextBox 2340">
                <a:extLst>
                  <a:ext uri="{FF2B5EF4-FFF2-40B4-BE49-F238E27FC236}">
                    <a16:creationId xmlns:a16="http://schemas.microsoft.com/office/drawing/2014/main" id="{33F16068-D885-A959-6871-6780320F3A2A}"/>
                  </a:ext>
                </a:extLst>
              </p:cNvPr>
              <p:cNvSpPr txBox="1"/>
              <p:nvPr/>
            </p:nvSpPr>
            <p:spPr>
              <a:xfrm>
                <a:off x="3514566" y="1161657"/>
                <a:ext cx="1520450" cy="307777"/>
              </a:xfrm>
              <a:prstGeom prst="rect">
                <a:avLst/>
              </a:prstGeom>
              <a:noFill/>
            </p:spPr>
            <p:txBody>
              <a:bodyPr wrap="square" lIns="0" tIns="0" rIns="0" bIns="0" rtlCol="0">
                <a:spAutoFit/>
              </a:bodyPr>
              <a:lstStyle/>
              <a:p>
                <a:pPr lvl="0" algn="ctr"/>
                <a:r>
                  <a:rPr lang="en-US" sz="2000" b="1">
                    <a:solidFill>
                      <a:schemeClr val="bg1">
                        <a:lumMod val="65000"/>
                      </a:schemeClr>
                    </a:solidFill>
                    <a:latin typeface="Georgia" panose="02040502050405020303" pitchFamily="18" charset="0"/>
                  </a:rPr>
                  <a:t>Breathing</a:t>
                </a:r>
                <a:endParaRPr lang="en-US" sz="1600" b="1">
                  <a:solidFill>
                    <a:schemeClr val="bg1">
                      <a:lumMod val="65000"/>
                    </a:schemeClr>
                  </a:solidFill>
                  <a:latin typeface="Georgia" panose="02040502050405020303" pitchFamily="18" charset="0"/>
                </a:endParaRPr>
              </a:p>
            </p:txBody>
          </p:sp>
          <p:pic>
            <p:nvPicPr>
              <p:cNvPr id="2423" name="Picture 2422" descr="A pink and blue lungs and a heart&#10;&#10;AI-generated content may be incorrect.">
                <a:extLst>
                  <a:ext uri="{FF2B5EF4-FFF2-40B4-BE49-F238E27FC236}">
                    <a16:creationId xmlns:a16="http://schemas.microsoft.com/office/drawing/2014/main" id="{0C7AA2C5-ABA3-8C58-0B1B-C357C7D9073F}"/>
                  </a:ext>
                </a:extLst>
              </p:cNvPr>
              <p:cNvPicPr>
                <a:picLocks noChangeAspect="1"/>
              </p:cNvPicPr>
              <p:nvPr/>
            </p:nvPicPr>
            <p:blipFill>
              <a:blip r:embed="rId3"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203" t="29984" r="15905" b="-1711"/>
              <a:stretch>
                <a:fillRect/>
              </a:stretch>
            </p:blipFill>
            <p:spPr>
              <a:xfrm>
                <a:off x="3027583" y="843282"/>
                <a:ext cx="434340" cy="369570"/>
              </a:xfrm>
              <a:prstGeom prst="ellipse">
                <a:avLst/>
              </a:prstGeom>
            </p:spPr>
          </p:pic>
        </p:grpSp>
      </p:grpSp>
      <p:grpSp>
        <p:nvGrpSpPr>
          <p:cNvPr id="2431" name="Group 2430">
            <a:extLst>
              <a:ext uri="{FF2B5EF4-FFF2-40B4-BE49-F238E27FC236}">
                <a16:creationId xmlns:a16="http://schemas.microsoft.com/office/drawing/2014/main" id="{FFFD966F-4132-F08F-4718-184D70979567}"/>
              </a:ext>
            </a:extLst>
          </p:cNvPr>
          <p:cNvGrpSpPr/>
          <p:nvPr/>
        </p:nvGrpSpPr>
        <p:grpSpPr>
          <a:xfrm>
            <a:off x="2497903" y="1780178"/>
            <a:ext cx="5184717" cy="1110792"/>
            <a:chOff x="2506384" y="1781934"/>
            <a:chExt cx="5184717" cy="1110792"/>
          </a:xfrm>
        </p:grpSpPr>
        <p:sp>
          <p:nvSpPr>
            <p:cNvPr id="2308" name="Freeform: Shape 2307">
              <a:extLst>
                <a:ext uri="{FF2B5EF4-FFF2-40B4-BE49-F238E27FC236}">
                  <a16:creationId xmlns:a16="http://schemas.microsoft.com/office/drawing/2014/main" id="{6C7A59DE-5F35-F007-FD5F-E228C62F4682}"/>
                </a:ext>
              </a:extLst>
            </p:cNvPr>
            <p:cNvSpPr/>
            <p:nvPr/>
          </p:nvSpPr>
          <p:spPr>
            <a:xfrm rot="920217">
              <a:off x="2506384" y="1989713"/>
              <a:ext cx="2378672" cy="242806"/>
            </a:xfrm>
            <a:custGeom>
              <a:avLst/>
              <a:gdLst>
                <a:gd name="connsiteX0" fmla="*/ 0 w 1038225"/>
                <a:gd name="connsiteY0" fmla="*/ 257175 h 257175"/>
                <a:gd name="connsiteX1" fmla="*/ 781050 w 1038225"/>
                <a:gd name="connsiteY1" fmla="*/ 257175 h 257175"/>
                <a:gd name="connsiteX2" fmla="*/ 1038225 w 1038225"/>
                <a:gd name="connsiteY2" fmla="*/ 0 h 257175"/>
              </a:gdLst>
              <a:ahLst/>
              <a:cxnLst>
                <a:cxn ang="0">
                  <a:pos x="connsiteX0" y="connsiteY0"/>
                </a:cxn>
                <a:cxn ang="0">
                  <a:pos x="connsiteX1" y="connsiteY1"/>
                </a:cxn>
                <a:cxn ang="0">
                  <a:pos x="connsiteX2" y="connsiteY2"/>
                </a:cxn>
              </a:cxnLst>
              <a:rect l="l" t="t" r="r" b="b"/>
              <a:pathLst>
                <a:path w="1038225" h="257175">
                  <a:moveTo>
                    <a:pt x="0" y="257175"/>
                  </a:moveTo>
                  <a:lnTo>
                    <a:pt x="781050" y="257175"/>
                  </a:lnTo>
                  <a:lnTo>
                    <a:pt x="1038225" y="0"/>
                  </a:lnTo>
                </a:path>
              </a:pathLst>
            </a:custGeom>
            <a:noFill/>
            <a:ln w="26765" cap="rnd">
              <a:solidFill>
                <a:schemeClr val="tx1">
                  <a:lumMod val="85000"/>
                  <a:lumOff val="15000"/>
                </a:schemeClr>
              </a:solidFill>
              <a:prstDash val="sysDot"/>
              <a:round/>
            </a:ln>
          </p:spPr>
          <p:txBody>
            <a:bodyPr rtlCol="0" anchor="ctr"/>
            <a:lstStyle/>
            <a:p>
              <a:endParaRPr lang="en-US"/>
            </a:p>
          </p:txBody>
        </p:sp>
        <p:grpSp>
          <p:nvGrpSpPr>
            <p:cNvPr id="2342" name="Group 2341">
              <a:extLst>
                <a:ext uri="{FF2B5EF4-FFF2-40B4-BE49-F238E27FC236}">
                  <a16:creationId xmlns:a16="http://schemas.microsoft.com/office/drawing/2014/main" id="{FAE7BF78-99F0-7D61-4CEF-F98DF160F532}"/>
                </a:ext>
              </a:extLst>
            </p:cNvPr>
            <p:cNvGrpSpPr/>
            <p:nvPr/>
          </p:nvGrpSpPr>
          <p:grpSpPr>
            <a:xfrm>
              <a:off x="4816506" y="1781934"/>
              <a:ext cx="2874595" cy="1110792"/>
              <a:chOff x="-17508679" y="-1111556"/>
              <a:chExt cx="2874595" cy="1110792"/>
            </a:xfrm>
          </p:grpSpPr>
          <p:sp>
            <p:nvSpPr>
              <p:cNvPr id="2343" name="Freeform: Shape 2342">
                <a:extLst>
                  <a:ext uri="{FF2B5EF4-FFF2-40B4-BE49-F238E27FC236}">
                    <a16:creationId xmlns:a16="http://schemas.microsoft.com/office/drawing/2014/main" id="{B7FBA8BB-FA8B-F80D-2476-994E9E215DC4}"/>
                  </a:ext>
                </a:extLst>
              </p:cNvPr>
              <p:cNvSpPr/>
              <p:nvPr/>
            </p:nvSpPr>
            <p:spPr>
              <a:xfrm>
                <a:off x="-15375653" y="-1059589"/>
                <a:ext cx="106047" cy="106047"/>
              </a:xfrm>
              <a:custGeom>
                <a:avLst/>
                <a:gdLst>
                  <a:gd name="connsiteX0" fmla="*/ 79820 w 79819"/>
                  <a:gd name="connsiteY0" fmla="*/ 39910 h 79819"/>
                  <a:gd name="connsiteX1" fmla="*/ 39910 w 79819"/>
                  <a:gd name="connsiteY1" fmla="*/ 79819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2" y="79819"/>
                      <a:pt x="39910" y="79819"/>
                    </a:cubicBezTo>
                    <a:cubicBezTo>
                      <a:pt x="17868" y="79819"/>
                      <a:pt x="0" y="61951"/>
                      <a:pt x="0" y="39910"/>
                    </a:cubicBezTo>
                    <a:cubicBezTo>
                      <a:pt x="0" y="17868"/>
                      <a:pt x="17868" y="0"/>
                      <a:pt x="39910" y="0"/>
                    </a:cubicBezTo>
                    <a:cubicBezTo>
                      <a:pt x="61952" y="0"/>
                      <a:pt x="79820" y="1786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4" name="Freeform: Shape 2343">
                <a:extLst>
                  <a:ext uri="{FF2B5EF4-FFF2-40B4-BE49-F238E27FC236}">
                    <a16:creationId xmlns:a16="http://schemas.microsoft.com/office/drawing/2014/main" id="{7B866AAD-34D5-97F6-5D07-20A5341726D1}"/>
                  </a:ext>
                </a:extLst>
              </p:cNvPr>
              <p:cNvSpPr/>
              <p:nvPr/>
            </p:nvSpPr>
            <p:spPr>
              <a:xfrm>
                <a:off x="-14844025" y="-896976"/>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0" y="79820"/>
                      <a:pt x="39910" y="79820"/>
                    </a:cubicBezTo>
                    <a:cubicBezTo>
                      <a:pt x="17869" y="79820"/>
                      <a:pt x="0" y="61951"/>
                      <a:pt x="0" y="39910"/>
                    </a:cubicBezTo>
                    <a:cubicBezTo>
                      <a:pt x="0" y="17869"/>
                      <a:pt x="17869" y="0"/>
                      <a:pt x="39910" y="0"/>
                    </a:cubicBezTo>
                    <a:cubicBezTo>
                      <a:pt x="61931" y="48"/>
                      <a:pt x="79772" y="1788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5" name="Freeform: Shape 2344">
                <a:extLst>
                  <a:ext uri="{FF2B5EF4-FFF2-40B4-BE49-F238E27FC236}">
                    <a16:creationId xmlns:a16="http://schemas.microsoft.com/office/drawing/2014/main" id="{BC776168-A108-E7F9-7E93-E2B1D5F30628}"/>
                  </a:ext>
                </a:extLst>
              </p:cNvPr>
              <p:cNvSpPr/>
              <p:nvPr/>
            </p:nvSpPr>
            <p:spPr>
              <a:xfrm>
                <a:off x="-14691282" y="-777389"/>
                <a:ext cx="57198" cy="57199"/>
              </a:xfrm>
              <a:custGeom>
                <a:avLst/>
                <a:gdLst>
                  <a:gd name="connsiteX0" fmla="*/ 43053 w 43052"/>
                  <a:gd name="connsiteY0" fmla="*/ 21527 h 43053"/>
                  <a:gd name="connsiteX1" fmla="*/ 21526 w 43052"/>
                  <a:gd name="connsiteY1" fmla="*/ 43053 h 43053"/>
                  <a:gd name="connsiteX2" fmla="*/ 0 w 43052"/>
                  <a:gd name="connsiteY2" fmla="*/ 21527 h 43053"/>
                  <a:gd name="connsiteX3" fmla="*/ 21526 w 43052"/>
                  <a:gd name="connsiteY3" fmla="*/ 0 h 43053"/>
                  <a:gd name="connsiteX4" fmla="*/ 43053 w 43052"/>
                  <a:gd name="connsiteY4" fmla="*/ 21527 h 4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3053">
                    <a:moveTo>
                      <a:pt x="43053" y="21527"/>
                    </a:moveTo>
                    <a:cubicBezTo>
                      <a:pt x="43053" y="33414"/>
                      <a:pt x="33414" y="43053"/>
                      <a:pt x="21526" y="43053"/>
                    </a:cubicBezTo>
                    <a:cubicBezTo>
                      <a:pt x="9639" y="43053"/>
                      <a:pt x="0" y="33414"/>
                      <a:pt x="0" y="21527"/>
                    </a:cubicBezTo>
                    <a:cubicBezTo>
                      <a:pt x="0" y="9639"/>
                      <a:pt x="9639" y="0"/>
                      <a:pt x="21526" y="0"/>
                    </a:cubicBezTo>
                    <a:cubicBezTo>
                      <a:pt x="33414" y="0"/>
                      <a:pt x="43053" y="9639"/>
                      <a:pt x="43053" y="2152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6" name="Freeform: Shape 2345">
                <a:extLst>
                  <a:ext uri="{FF2B5EF4-FFF2-40B4-BE49-F238E27FC236}">
                    <a16:creationId xmlns:a16="http://schemas.microsoft.com/office/drawing/2014/main" id="{27FC901A-8917-C0BB-3B55-27C2294CFEA8}"/>
                  </a:ext>
                </a:extLst>
              </p:cNvPr>
              <p:cNvSpPr/>
              <p:nvPr/>
            </p:nvSpPr>
            <p:spPr>
              <a:xfrm>
                <a:off x="-15009550" y="-64416"/>
                <a:ext cx="56439" cy="56439"/>
              </a:xfrm>
              <a:custGeom>
                <a:avLst/>
                <a:gdLst>
                  <a:gd name="connsiteX0" fmla="*/ 42482 w 42481"/>
                  <a:gd name="connsiteY0" fmla="*/ 21241 h 42481"/>
                  <a:gd name="connsiteX1" fmla="*/ 21241 w 42481"/>
                  <a:gd name="connsiteY1" fmla="*/ 42481 h 42481"/>
                  <a:gd name="connsiteX2" fmla="*/ 1 w 42481"/>
                  <a:gd name="connsiteY2" fmla="*/ 21241 h 42481"/>
                  <a:gd name="connsiteX3" fmla="*/ 21241 w 42481"/>
                  <a:gd name="connsiteY3" fmla="*/ 0 h 42481"/>
                  <a:gd name="connsiteX4" fmla="*/ 42482 w 42481"/>
                  <a:gd name="connsiteY4" fmla="*/ 21241 h 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42481">
                    <a:moveTo>
                      <a:pt x="42482" y="21241"/>
                    </a:moveTo>
                    <a:cubicBezTo>
                      <a:pt x="42482" y="32972"/>
                      <a:pt x="32972" y="42481"/>
                      <a:pt x="21241" y="42481"/>
                    </a:cubicBezTo>
                    <a:cubicBezTo>
                      <a:pt x="9510" y="42481"/>
                      <a:pt x="1" y="32972"/>
                      <a:pt x="1" y="21241"/>
                    </a:cubicBezTo>
                    <a:cubicBezTo>
                      <a:pt x="1" y="9510"/>
                      <a:pt x="9510" y="0"/>
                      <a:pt x="21241" y="0"/>
                    </a:cubicBezTo>
                    <a:cubicBezTo>
                      <a:pt x="32972" y="0"/>
                      <a:pt x="42482" y="9510"/>
                      <a:pt x="42482" y="2124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7" name="Freeform: Shape 2346">
                <a:extLst>
                  <a:ext uri="{FF2B5EF4-FFF2-40B4-BE49-F238E27FC236}">
                    <a16:creationId xmlns:a16="http://schemas.microsoft.com/office/drawing/2014/main" id="{1517AFAC-425C-2D90-2805-CA04FE0335D1}"/>
                  </a:ext>
                </a:extLst>
              </p:cNvPr>
              <p:cNvSpPr/>
              <p:nvPr/>
            </p:nvSpPr>
            <p:spPr>
              <a:xfrm>
                <a:off x="-15204181" y="-106811"/>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1" y="79820"/>
                      <a:pt x="39910" y="79820"/>
                    </a:cubicBezTo>
                    <a:cubicBezTo>
                      <a:pt x="17868" y="79820"/>
                      <a:pt x="0" y="61951"/>
                      <a:pt x="0" y="39910"/>
                    </a:cubicBezTo>
                    <a:cubicBezTo>
                      <a:pt x="0" y="17868"/>
                      <a:pt x="17868" y="0"/>
                      <a:pt x="39910" y="0"/>
                    </a:cubicBezTo>
                    <a:cubicBezTo>
                      <a:pt x="61951" y="0"/>
                      <a:pt x="79820" y="1786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8" name="Freeform: Shape 2347">
                <a:extLst>
                  <a:ext uri="{FF2B5EF4-FFF2-40B4-BE49-F238E27FC236}">
                    <a16:creationId xmlns:a16="http://schemas.microsoft.com/office/drawing/2014/main" id="{2719580B-361F-1E8A-D9BE-765AF26714EE}"/>
                  </a:ext>
                </a:extLst>
              </p:cNvPr>
              <p:cNvSpPr/>
              <p:nvPr/>
            </p:nvSpPr>
            <p:spPr>
              <a:xfrm>
                <a:off x="-15362620" y="-661090"/>
                <a:ext cx="688872" cy="424018"/>
              </a:xfrm>
              <a:custGeom>
                <a:avLst/>
                <a:gdLst>
                  <a:gd name="connsiteX0" fmla="*/ 357950 w 518500"/>
                  <a:gd name="connsiteY0" fmla="*/ 0 h 319150"/>
                  <a:gd name="connsiteX1" fmla="*/ 236125 w 518500"/>
                  <a:gd name="connsiteY1" fmla="*/ 57912 h 319150"/>
                  <a:gd name="connsiteX2" fmla="*/ 143352 w 518500"/>
                  <a:gd name="connsiteY2" fmla="*/ 110014 h 319150"/>
                  <a:gd name="connsiteX3" fmla="*/ 0 w 518500"/>
                  <a:gd name="connsiteY3" fmla="*/ 131636 h 319150"/>
                  <a:gd name="connsiteX4" fmla="*/ 0 w 518500"/>
                  <a:gd name="connsiteY4" fmla="*/ 187452 h 319150"/>
                  <a:gd name="connsiteX5" fmla="*/ 137827 w 518500"/>
                  <a:gd name="connsiteY5" fmla="*/ 208312 h 319150"/>
                  <a:gd name="connsiteX6" fmla="*/ 238887 w 518500"/>
                  <a:gd name="connsiteY6" fmla="*/ 264509 h 319150"/>
                  <a:gd name="connsiteX7" fmla="*/ 463858 w 518500"/>
                  <a:gd name="connsiteY7" fmla="*/ 279864 h 319150"/>
                  <a:gd name="connsiteX8" fmla="*/ 518256 w 518500"/>
                  <a:gd name="connsiteY8" fmla="*/ 150876 h 319150"/>
                  <a:gd name="connsiteX9" fmla="*/ 357950 w 518500"/>
                  <a:gd name="connsiteY9" fmla="*/ 0 h 3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00" h="319150">
                    <a:moveTo>
                      <a:pt x="357950" y="0"/>
                    </a:moveTo>
                    <a:cubicBezTo>
                      <a:pt x="310772" y="333"/>
                      <a:pt x="266167" y="21536"/>
                      <a:pt x="236125" y="57912"/>
                    </a:cubicBezTo>
                    <a:cubicBezTo>
                      <a:pt x="212665" y="86106"/>
                      <a:pt x="179632" y="104661"/>
                      <a:pt x="143352" y="110014"/>
                    </a:cubicBezTo>
                    <a:lnTo>
                      <a:pt x="0" y="131636"/>
                    </a:lnTo>
                    <a:lnTo>
                      <a:pt x="0" y="187452"/>
                    </a:lnTo>
                    <a:lnTo>
                      <a:pt x="137827" y="208312"/>
                    </a:lnTo>
                    <a:cubicBezTo>
                      <a:pt x="177099" y="214493"/>
                      <a:pt x="212913" y="234410"/>
                      <a:pt x="238887" y="264509"/>
                    </a:cubicBezTo>
                    <a:cubicBezTo>
                      <a:pt x="296771" y="330870"/>
                      <a:pt x="397497" y="337747"/>
                      <a:pt x="463858" y="279864"/>
                    </a:cubicBezTo>
                    <a:cubicBezTo>
                      <a:pt x="500901" y="247555"/>
                      <a:pt x="520980" y="199958"/>
                      <a:pt x="518256" y="150876"/>
                    </a:cubicBezTo>
                    <a:cubicBezTo>
                      <a:pt x="513026" y="66151"/>
                      <a:pt x="442836" y="86"/>
                      <a:pt x="357950" y="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49" name="Freeform: Shape 2348">
                <a:extLst>
                  <a:ext uri="{FF2B5EF4-FFF2-40B4-BE49-F238E27FC236}">
                    <a16:creationId xmlns:a16="http://schemas.microsoft.com/office/drawing/2014/main" id="{BF7240D4-6FB1-BB72-9605-3ED39D7A45D0}"/>
                  </a:ext>
                </a:extLst>
              </p:cNvPr>
              <p:cNvSpPr/>
              <p:nvPr/>
            </p:nvSpPr>
            <p:spPr>
              <a:xfrm>
                <a:off x="-15071235" y="-633405"/>
                <a:ext cx="361926" cy="361927"/>
              </a:xfrm>
              <a:custGeom>
                <a:avLst/>
                <a:gdLst>
                  <a:gd name="connsiteX0" fmla="*/ 272415 w 272414"/>
                  <a:gd name="connsiteY0" fmla="*/ 136207 h 272415"/>
                  <a:gd name="connsiteX1" fmla="*/ 136208 w 272414"/>
                  <a:gd name="connsiteY1" fmla="*/ 272415 h 272415"/>
                  <a:gd name="connsiteX2" fmla="*/ 0 w 272414"/>
                  <a:gd name="connsiteY2" fmla="*/ 136207 h 272415"/>
                  <a:gd name="connsiteX3" fmla="*/ 136208 w 272414"/>
                  <a:gd name="connsiteY3" fmla="*/ 0 h 272415"/>
                  <a:gd name="connsiteX4" fmla="*/ 272415 w 272414"/>
                  <a:gd name="connsiteY4" fmla="*/ 136207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7"/>
                    </a:moveTo>
                    <a:cubicBezTo>
                      <a:pt x="272415" y="211433"/>
                      <a:pt x="211433" y="272415"/>
                      <a:pt x="136208" y="272415"/>
                    </a:cubicBezTo>
                    <a:cubicBezTo>
                      <a:pt x="60983" y="272415"/>
                      <a:pt x="0" y="211433"/>
                      <a:pt x="0" y="136207"/>
                    </a:cubicBezTo>
                    <a:cubicBezTo>
                      <a:pt x="0" y="60982"/>
                      <a:pt x="60983" y="0"/>
                      <a:pt x="136208" y="0"/>
                    </a:cubicBezTo>
                    <a:cubicBezTo>
                      <a:pt x="211433" y="0"/>
                      <a:pt x="272415" y="60982"/>
                      <a:pt x="272415" y="136207"/>
                    </a:cubicBezTo>
                    <a:close/>
                  </a:path>
                </a:pathLst>
              </a:custGeom>
              <a:solidFill>
                <a:srgbClr val="FFFFFF"/>
              </a:solidFill>
              <a:ln w="3810" cap="flat">
                <a:solidFill>
                  <a:srgbClr val="FFFFFF"/>
                </a:solidFill>
                <a:prstDash val="solid"/>
                <a:miter/>
              </a:ln>
            </p:spPr>
            <p:txBody>
              <a:bodyPr rtlCol="0" anchor="ctr"/>
              <a:lstStyle/>
              <a:p>
                <a:pPr algn="ctr"/>
                <a:r>
                  <a:rPr lang="en-US">
                    <a:solidFill>
                      <a:schemeClr val="bg1">
                        <a:lumMod val="65000"/>
                      </a:schemeClr>
                    </a:solidFill>
                    <a:latin typeface="Georgia Pro Cond" panose="02040506050405020303" pitchFamily="18" charset="0"/>
                  </a:rPr>
                  <a:t>●</a:t>
                </a:r>
              </a:p>
            </p:txBody>
          </p:sp>
          <p:sp>
            <p:nvSpPr>
              <p:cNvPr id="2350" name="Freeform: Shape 2349">
                <a:extLst>
                  <a:ext uri="{FF2B5EF4-FFF2-40B4-BE49-F238E27FC236}">
                    <a16:creationId xmlns:a16="http://schemas.microsoft.com/office/drawing/2014/main" id="{1650B7D0-6480-65A3-C0A4-D8065C0CAC9C}"/>
                  </a:ext>
                </a:extLst>
              </p:cNvPr>
              <p:cNvSpPr/>
              <p:nvPr/>
            </p:nvSpPr>
            <p:spPr>
              <a:xfrm>
                <a:off x="-17243755" y="-856606"/>
                <a:ext cx="2008948" cy="816107"/>
              </a:xfrm>
              <a:custGeom>
                <a:avLst/>
                <a:gdLst>
                  <a:gd name="connsiteX0" fmla="*/ 285274 w 1512093"/>
                  <a:gd name="connsiteY0" fmla="*/ 613886 h 614267"/>
                  <a:gd name="connsiteX1" fmla="*/ 0 w 1512093"/>
                  <a:gd name="connsiteY1" fmla="*/ 306705 h 614267"/>
                  <a:gd name="connsiteX2" fmla="*/ 285274 w 1512093"/>
                  <a:gd name="connsiteY2" fmla="*/ 0 h 614267"/>
                  <a:gd name="connsiteX3" fmla="*/ 1226344 w 1512093"/>
                  <a:gd name="connsiteY3" fmla="*/ 0 h 614267"/>
                  <a:gd name="connsiteX4" fmla="*/ 1512094 w 1512093"/>
                  <a:gd name="connsiteY4" fmla="*/ 307086 h 614267"/>
                  <a:gd name="connsiteX5" fmla="*/ 1226344 w 1512093"/>
                  <a:gd name="connsiteY5" fmla="*/ 614267 h 6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093" h="614267">
                    <a:moveTo>
                      <a:pt x="285274" y="613886"/>
                    </a:moveTo>
                    <a:cubicBezTo>
                      <a:pt x="128016" y="613886"/>
                      <a:pt x="0" y="476059"/>
                      <a:pt x="0" y="306705"/>
                    </a:cubicBezTo>
                    <a:cubicBezTo>
                      <a:pt x="0" y="137350"/>
                      <a:pt x="128016" y="0"/>
                      <a:pt x="285274" y="0"/>
                    </a:cubicBezTo>
                    <a:lnTo>
                      <a:pt x="1226344" y="0"/>
                    </a:lnTo>
                    <a:cubicBezTo>
                      <a:pt x="1383602" y="0"/>
                      <a:pt x="1512094" y="137732"/>
                      <a:pt x="1512094" y="307086"/>
                    </a:cubicBezTo>
                    <a:cubicBezTo>
                      <a:pt x="1512094" y="476441"/>
                      <a:pt x="1384078" y="614267"/>
                      <a:pt x="1226344" y="61426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51" name="Rectangle: Rounded Corners 2350">
                <a:extLst>
                  <a:ext uri="{FF2B5EF4-FFF2-40B4-BE49-F238E27FC236}">
                    <a16:creationId xmlns:a16="http://schemas.microsoft.com/office/drawing/2014/main" id="{ED7CA5BF-B0EA-33A9-9B18-CA0B22783635}"/>
                  </a:ext>
                </a:extLst>
              </p:cNvPr>
              <p:cNvSpPr/>
              <p:nvPr/>
            </p:nvSpPr>
            <p:spPr>
              <a:xfrm>
                <a:off x="-17194528" y="-806856"/>
                <a:ext cx="1909861"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352" name="Freeform: Shape 2351">
                <a:extLst>
                  <a:ext uri="{FF2B5EF4-FFF2-40B4-BE49-F238E27FC236}">
                    <a16:creationId xmlns:a16="http://schemas.microsoft.com/office/drawing/2014/main" id="{B6478E1E-6CA7-30A5-AF62-12DBB4E67383}"/>
                  </a:ext>
                </a:extLst>
              </p:cNvPr>
              <p:cNvSpPr/>
              <p:nvPr/>
            </p:nvSpPr>
            <p:spPr>
              <a:xfrm>
                <a:off x="-17508679" y="-1111556"/>
                <a:ext cx="635860" cy="786814"/>
              </a:xfrm>
              <a:custGeom>
                <a:avLst/>
                <a:gdLst>
                  <a:gd name="connsiteX0" fmla="*/ 521 w 478598"/>
                  <a:gd name="connsiteY0" fmla="*/ 223612 h 592219"/>
                  <a:gd name="connsiteX1" fmla="*/ 165685 w 478598"/>
                  <a:gd name="connsiteY1" fmla="*/ 467071 h 592219"/>
                  <a:gd name="connsiteX2" fmla="*/ 223406 w 478598"/>
                  <a:gd name="connsiteY2" fmla="*/ 582419 h 592219"/>
                  <a:gd name="connsiteX3" fmla="*/ 247323 w 478598"/>
                  <a:gd name="connsiteY3" fmla="*/ 590315 h 592219"/>
                  <a:gd name="connsiteX4" fmla="*/ 255220 w 478598"/>
                  <a:gd name="connsiteY4" fmla="*/ 582419 h 592219"/>
                  <a:gd name="connsiteX5" fmla="*/ 312941 w 478598"/>
                  <a:gd name="connsiteY5" fmla="*/ 466976 h 592219"/>
                  <a:gd name="connsiteX6" fmla="*/ 466913 w 478598"/>
                  <a:gd name="connsiteY6" fmla="*/ 165662 h 592219"/>
                  <a:gd name="connsiteX7" fmla="*/ 165589 w 478598"/>
                  <a:gd name="connsiteY7" fmla="*/ 11691 h 592219"/>
                  <a:gd name="connsiteX8" fmla="*/ 521 w 478598"/>
                  <a:gd name="connsiteY8" fmla="*/ 223517 h 5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19">
                    <a:moveTo>
                      <a:pt x="521" y="223612"/>
                    </a:moveTo>
                    <a:cubicBezTo>
                      <a:pt x="-6680" y="333016"/>
                      <a:pt x="61367" y="433324"/>
                      <a:pt x="165685" y="467071"/>
                    </a:cubicBezTo>
                    <a:lnTo>
                      <a:pt x="223406" y="582419"/>
                    </a:lnTo>
                    <a:cubicBezTo>
                      <a:pt x="227835" y="591201"/>
                      <a:pt x="238541" y="594735"/>
                      <a:pt x="247323" y="590315"/>
                    </a:cubicBezTo>
                    <a:cubicBezTo>
                      <a:pt x="250733" y="588591"/>
                      <a:pt x="253505" y="585829"/>
                      <a:pt x="255220" y="582419"/>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53" name="Freeform: Shape 2352">
                <a:extLst>
                  <a:ext uri="{FF2B5EF4-FFF2-40B4-BE49-F238E27FC236}">
                    <a16:creationId xmlns:a16="http://schemas.microsoft.com/office/drawing/2014/main" id="{A54EC487-0BFB-4129-8202-91F139E055FA}"/>
                  </a:ext>
                </a:extLst>
              </p:cNvPr>
              <p:cNvSpPr/>
              <p:nvPr/>
            </p:nvSpPr>
            <p:spPr>
              <a:xfrm>
                <a:off x="-17407817" y="-1005427"/>
                <a:ext cx="423935" cy="423935"/>
              </a:xfrm>
              <a:custGeom>
                <a:avLst/>
                <a:gdLst>
                  <a:gd name="connsiteX0" fmla="*/ 319087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7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7" y="159544"/>
                    </a:moveTo>
                    <a:cubicBezTo>
                      <a:pt x="319087" y="247657"/>
                      <a:pt x="247657" y="319088"/>
                      <a:pt x="159544" y="319088"/>
                    </a:cubicBezTo>
                    <a:cubicBezTo>
                      <a:pt x="71430" y="319088"/>
                      <a:pt x="0" y="247657"/>
                      <a:pt x="0" y="159544"/>
                    </a:cubicBezTo>
                    <a:cubicBezTo>
                      <a:pt x="0" y="71430"/>
                      <a:pt x="71430" y="0"/>
                      <a:pt x="159544" y="0"/>
                    </a:cubicBezTo>
                    <a:cubicBezTo>
                      <a:pt x="247657" y="0"/>
                      <a:pt x="319087" y="71430"/>
                      <a:pt x="319087"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354" name="TextBox 2353">
                <a:extLst>
                  <a:ext uri="{FF2B5EF4-FFF2-40B4-BE49-F238E27FC236}">
                    <a16:creationId xmlns:a16="http://schemas.microsoft.com/office/drawing/2014/main" id="{DEE1B4E6-5721-F116-7E26-359DB211E89C}"/>
                  </a:ext>
                </a:extLst>
              </p:cNvPr>
              <p:cNvSpPr txBox="1"/>
              <p:nvPr/>
            </p:nvSpPr>
            <p:spPr>
              <a:xfrm>
                <a:off x="-16918887" y="-616354"/>
                <a:ext cx="1387872" cy="307777"/>
              </a:xfrm>
              <a:prstGeom prst="rect">
                <a:avLst/>
              </a:prstGeom>
              <a:noFill/>
            </p:spPr>
            <p:txBody>
              <a:bodyPr wrap="square" lIns="0" tIns="0" rIns="0" bIns="0" rtlCol="0">
                <a:spAutoFit/>
              </a:bodyPr>
              <a:lstStyle/>
              <a:p>
                <a:pPr lvl="0" algn="ctr"/>
                <a:r>
                  <a:rPr lang="en-US" sz="2000" b="1">
                    <a:solidFill>
                      <a:schemeClr val="bg1">
                        <a:lumMod val="65000"/>
                      </a:schemeClr>
                    </a:solidFill>
                    <a:latin typeface="Georgia" panose="02040502050405020303" pitchFamily="18" charset="0"/>
                  </a:rPr>
                  <a:t>Swelling</a:t>
                </a:r>
              </a:p>
            </p:txBody>
          </p:sp>
        </p:grpSp>
        <p:pic>
          <p:nvPicPr>
            <p:cNvPr id="2424" name="Picture 2423" descr="A cartoon of a child&#10;&#10;AI-generated content may be incorrect.">
              <a:extLst>
                <a:ext uri="{FF2B5EF4-FFF2-40B4-BE49-F238E27FC236}">
                  <a16:creationId xmlns:a16="http://schemas.microsoft.com/office/drawing/2014/main" id="{30F42F05-BB73-7CCA-4A1A-D4160480483B}"/>
                </a:ext>
              </a:extLst>
            </p:cNvPr>
            <p:cNvPicPr>
              <a:picLocks noChangeAspect="1"/>
            </p:cNvPicPr>
            <p:nvPr/>
          </p:nvPicPr>
          <p:blipFill>
            <a:blip r:embed="rId4" cstate="email">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4897671" y="1870942"/>
              <a:ext cx="474167" cy="474167"/>
            </a:xfrm>
            <a:prstGeom prst="rect">
              <a:avLst/>
            </a:prstGeom>
          </p:spPr>
        </p:pic>
      </p:grpSp>
      <p:grpSp>
        <p:nvGrpSpPr>
          <p:cNvPr id="2441" name="Group 2440">
            <a:extLst>
              <a:ext uri="{FF2B5EF4-FFF2-40B4-BE49-F238E27FC236}">
                <a16:creationId xmlns:a16="http://schemas.microsoft.com/office/drawing/2014/main" id="{C8900412-680C-03C8-E2D9-2F37B49B253F}"/>
              </a:ext>
            </a:extLst>
          </p:cNvPr>
          <p:cNvGrpSpPr/>
          <p:nvPr/>
        </p:nvGrpSpPr>
        <p:grpSpPr>
          <a:xfrm>
            <a:off x="3348978" y="2679362"/>
            <a:ext cx="3471425" cy="1125145"/>
            <a:chOff x="3348291" y="2684387"/>
            <a:chExt cx="3471425" cy="1125145"/>
          </a:xfrm>
        </p:grpSpPr>
        <p:grpSp>
          <p:nvGrpSpPr>
            <p:cNvPr id="2432" name="Group 2431">
              <a:extLst>
                <a:ext uri="{FF2B5EF4-FFF2-40B4-BE49-F238E27FC236}">
                  <a16:creationId xmlns:a16="http://schemas.microsoft.com/office/drawing/2014/main" id="{A949275C-8AA2-7809-DC15-C3EFDE773B79}"/>
                </a:ext>
              </a:extLst>
            </p:cNvPr>
            <p:cNvGrpSpPr/>
            <p:nvPr/>
          </p:nvGrpSpPr>
          <p:grpSpPr>
            <a:xfrm>
              <a:off x="3348291" y="2684387"/>
              <a:ext cx="3471425" cy="1125145"/>
              <a:chOff x="3348291" y="2684387"/>
              <a:chExt cx="3471425" cy="1125145"/>
            </a:xfrm>
          </p:grpSpPr>
          <p:grpSp>
            <p:nvGrpSpPr>
              <p:cNvPr id="2355" name="Group 2354">
                <a:extLst>
                  <a:ext uri="{FF2B5EF4-FFF2-40B4-BE49-F238E27FC236}">
                    <a16:creationId xmlns:a16="http://schemas.microsoft.com/office/drawing/2014/main" id="{13EB7AB9-3B83-408A-F22E-DD1C95826F63}"/>
                  </a:ext>
                </a:extLst>
              </p:cNvPr>
              <p:cNvGrpSpPr/>
              <p:nvPr/>
            </p:nvGrpSpPr>
            <p:grpSpPr>
              <a:xfrm>
                <a:off x="3642016" y="2684387"/>
                <a:ext cx="3177700" cy="1125145"/>
                <a:chOff x="-17723755" y="203071"/>
                <a:chExt cx="3177700" cy="1125145"/>
              </a:xfrm>
            </p:grpSpPr>
            <p:sp>
              <p:nvSpPr>
                <p:cNvPr id="2356" name="Freeform: Shape 2355">
                  <a:extLst>
                    <a:ext uri="{FF2B5EF4-FFF2-40B4-BE49-F238E27FC236}">
                      <a16:creationId xmlns:a16="http://schemas.microsoft.com/office/drawing/2014/main" id="{2F50CE3B-BA08-9465-3458-7DDF31E45A9B}"/>
                    </a:ext>
                  </a:extLst>
                </p:cNvPr>
                <p:cNvSpPr/>
                <p:nvPr/>
              </p:nvSpPr>
              <p:spPr>
                <a:xfrm>
                  <a:off x="-17723755" y="472337"/>
                  <a:ext cx="106073" cy="106071"/>
                </a:xfrm>
                <a:custGeom>
                  <a:avLst/>
                  <a:gdLst>
                    <a:gd name="connsiteX0" fmla="*/ 3241 w 79839"/>
                    <a:gd name="connsiteY0" fmla="*/ 55652 h 79837"/>
                    <a:gd name="connsiteX1" fmla="*/ 24187 w 79839"/>
                    <a:gd name="connsiteY1" fmla="*/ 3246 h 79837"/>
                    <a:gd name="connsiteX2" fmla="*/ 76594 w 79839"/>
                    <a:gd name="connsiteY2" fmla="*/ 24182 h 79837"/>
                    <a:gd name="connsiteX3" fmla="*/ 55648 w 79839"/>
                    <a:gd name="connsiteY3" fmla="*/ 76598 h 79837"/>
                    <a:gd name="connsiteX4" fmla="*/ 55629 w 79839"/>
                    <a:gd name="connsiteY4" fmla="*/ 76607 h 79837"/>
                    <a:gd name="connsiteX5" fmla="*/ 3241 w 79839"/>
                    <a:gd name="connsiteY5" fmla="*/ 55652 h 7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39" h="79837">
                      <a:moveTo>
                        <a:pt x="3241" y="55652"/>
                      </a:moveTo>
                      <a:cubicBezTo>
                        <a:pt x="-5445" y="35393"/>
                        <a:pt x="3927" y="11932"/>
                        <a:pt x="24187" y="3246"/>
                      </a:cubicBezTo>
                      <a:cubicBezTo>
                        <a:pt x="44447" y="-5451"/>
                        <a:pt x="67907" y="3931"/>
                        <a:pt x="76594" y="24182"/>
                      </a:cubicBezTo>
                      <a:cubicBezTo>
                        <a:pt x="85290" y="44441"/>
                        <a:pt x="75908" y="67911"/>
                        <a:pt x="55648" y="76598"/>
                      </a:cubicBezTo>
                      <a:cubicBezTo>
                        <a:pt x="55648" y="76598"/>
                        <a:pt x="55639" y="76607"/>
                        <a:pt x="55629" y="76607"/>
                      </a:cubicBezTo>
                      <a:cubicBezTo>
                        <a:pt x="35379" y="85275"/>
                        <a:pt x="11928" y="75902"/>
                        <a:pt x="3241" y="5565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57" name="Freeform: Shape 2356">
                  <a:extLst>
                    <a:ext uri="{FF2B5EF4-FFF2-40B4-BE49-F238E27FC236}">
                      <a16:creationId xmlns:a16="http://schemas.microsoft.com/office/drawing/2014/main" id="{7DA0C9CC-A7A4-59DF-976E-95199B3AABF9}"/>
                    </a:ext>
                  </a:extLst>
                </p:cNvPr>
                <p:cNvSpPr/>
                <p:nvPr/>
              </p:nvSpPr>
              <p:spPr>
                <a:xfrm>
                  <a:off x="-17426616" y="1162844"/>
                  <a:ext cx="106047" cy="106047"/>
                </a:xfrm>
                <a:custGeom>
                  <a:avLst/>
                  <a:gdLst>
                    <a:gd name="connsiteX0" fmla="*/ 0 w 79819"/>
                    <a:gd name="connsiteY0" fmla="*/ 39910 h 79819"/>
                    <a:gd name="connsiteX1" fmla="*/ 39910 w 79819"/>
                    <a:gd name="connsiteY1" fmla="*/ 0 h 79819"/>
                    <a:gd name="connsiteX2" fmla="*/ 79820 w 79819"/>
                    <a:gd name="connsiteY2" fmla="*/ 39910 h 79819"/>
                    <a:gd name="connsiteX3" fmla="*/ 39910 w 79819"/>
                    <a:gd name="connsiteY3" fmla="*/ 79820 h 79819"/>
                    <a:gd name="connsiteX4" fmla="*/ 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0" y="39910"/>
                      </a:moveTo>
                      <a:cubicBezTo>
                        <a:pt x="0" y="17869"/>
                        <a:pt x="17869" y="0"/>
                        <a:pt x="39910" y="0"/>
                      </a:cubicBezTo>
                      <a:cubicBezTo>
                        <a:pt x="61951" y="0"/>
                        <a:pt x="79820" y="17869"/>
                        <a:pt x="79820" y="39910"/>
                      </a:cubicBezTo>
                      <a:cubicBezTo>
                        <a:pt x="79820" y="61951"/>
                        <a:pt x="61951" y="79820"/>
                        <a:pt x="39910" y="79820"/>
                      </a:cubicBezTo>
                      <a:cubicBezTo>
                        <a:pt x="17869" y="79820"/>
                        <a:pt x="0" y="61951"/>
                        <a:pt x="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58" name="Freeform: Shape 2357">
                  <a:extLst>
                    <a:ext uri="{FF2B5EF4-FFF2-40B4-BE49-F238E27FC236}">
                      <a16:creationId xmlns:a16="http://schemas.microsoft.com/office/drawing/2014/main" id="{1BB127D1-0E9E-5846-4B2E-9FB546433452}"/>
                    </a:ext>
                  </a:extLst>
                </p:cNvPr>
                <p:cNvSpPr/>
                <p:nvPr/>
              </p:nvSpPr>
              <p:spPr>
                <a:xfrm>
                  <a:off x="-17530639" y="1091724"/>
                  <a:ext cx="57199" cy="57199"/>
                </a:xfrm>
                <a:custGeom>
                  <a:avLst/>
                  <a:gdLst>
                    <a:gd name="connsiteX0" fmla="*/ 0 w 43053"/>
                    <a:gd name="connsiteY0" fmla="*/ 21622 h 43053"/>
                    <a:gd name="connsiteX1" fmla="*/ 21432 w 43053"/>
                    <a:gd name="connsiteY1" fmla="*/ 0 h 43053"/>
                    <a:gd name="connsiteX2" fmla="*/ 43053 w 43053"/>
                    <a:gd name="connsiteY2" fmla="*/ 21432 h 43053"/>
                    <a:gd name="connsiteX3" fmla="*/ 21622 w 43053"/>
                    <a:gd name="connsiteY3" fmla="*/ 43053 h 43053"/>
                    <a:gd name="connsiteX4" fmla="*/ 21527 w 43053"/>
                    <a:gd name="connsiteY4" fmla="*/ 43053 h 43053"/>
                    <a:gd name="connsiteX5" fmla="*/ 0 w 43053"/>
                    <a:gd name="connsiteY5" fmla="*/ 21622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53" h="43053">
                      <a:moveTo>
                        <a:pt x="0" y="21622"/>
                      </a:moveTo>
                      <a:cubicBezTo>
                        <a:pt x="-57" y="9735"/>
                        <a:pt x="9544" y="58"/>
                        <a:pt x="21432" y="0"/>
                      </a:cubicBezTo>
                      <a:cubicBezTo>
                        <a:pt x="33319" y="-57"/>
                        <a:pt x="42996" y="9544"/>
                        <a:pt x="43053" y="21432"/>
                      </a:cubicBezTo>
                      <a:cubicBezTo>
                        <a:pt x="43101" y="33319"/>
                        <a:pt x="33509" y="42996"/>
                        <a:pt x="21622" y="43053"/>
                      </a:cubicBezTo>
                      <a:cubicBezTo>
                        <a:pt x="21593" y="43053"/>
                        <a:pt x="21555" y="43053"/>
                        <a:pt x="21527" y="43053"/>
                      </a:cubicBezTo>
                      <a:cubicBezTo>
                        <a:pt x="9678" y="43053"/>
                        <a:pt x="58" y="33471"/>
                        <a:pt x="0" y="2162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59" name="Freeform: Shape 2358">
                  <a:extLst>
                    <a:ext uri="{FF2B5EF4-FFF2-40B4-BE49-F238E27FC236}">
                      <a16:creationId xmlns:a16="http://schemas.microsoft.com/office/drawing/2014/main" id="{5ED0D47B-3D88-DF73-6FD1-BE161FBA48C2}"/>
                    </a:ext>
                  </a:extLst>
                </p:cNvPr>
                <p:cNvSpPr/>
                <p:nvPr/>
              </p:nvSpPr>
              <p:spPr>
                <a:xfrm>
                  <a:off x="-16786287" y="203071"/>
                  <a:ext cx="106073" cy="106114"/>
                </a:xfrm>
                <a:custGeom>
                  <a:avLst/>
                  <a:gdLst>
                    <a:gd name="connsiteX0" fmla="*/ 3242 w 79839"/>
                    <a:gd name="connsiteY0" fmla="*/ 55652 h 79870"/>
                    <a:gd name="connsiteX1" fmla="*/ 24187 w 79839"/>
                    <a:gd name="connsiteY1" fmla="*/ 3246 h 79870"/>
                    <a:gd name="connsiteX2" fmla="*/ 76594 w 79839"/>
                    <a:gd name="connsiteY2" fmla="*/ 24191 h 79870"/>
                    <a:gd name="connsiteX3" fmla="*/ 55648 w 79839"/>
                    <a:gd name="connsiteY3" fmla="*/ 76598 h 79870"/>
                    <a:gd name="connsiteX4" fmla="*/ 55629 w 79839"/>
                    <a:gd name="connsiteY4" fmla="*/ 76607 h 79870"/>
                    <a:gd name="connsiteX5" fmla="*/ 3308 w 79839"/>
                    <a:gd name="connsiteY5" fmla="*/ 55804 h 79870"/>
                    <a:gd name="connsiteX6" fmla="*/ 3242 w 79839"/>
                    <a:gd name="connsiteY6" fmla="*/ 55652 h 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9" h="79870">
                      <a:moveTo>
                        <a:pt x="3242" y="55652"/>
                      </a:moveTo>
                      <a:cubicBezTo>
                        <a:pt x="-5445" y="35393"/>
                        <a:pt x="3927" y="11932"/>
                        <a:pt x="24187" y="3246"/>
                      </a:cubicBezTo>
                      <a:cubicBezTo>
                        <a:pt x="44447" y="-5451"/>
                        <a:pt x="67907" y="3931"/>
                        <a:pt x="76594" y="24191"/>
                      </a:cubicBezTo>
                      <a:cubicBezTo>
                        <a:pt x="85290" y="44441"/>
                        <a:pt x="75908" y="67911"/>
                        <a:pt x="55648" y="76598"/>
                      </a:cubicBezTo>
                      <a:cubicBezTo>
                        <a:pt x="55648" y="76598"/>
                        <a:pt x="55639" y="76607"/>
                        <a:pt x="55629" y="76607"/>
                      </a:cubicBezTo>
                      <a:cubicBezTo>
                        <a:pt x="35436" y="85313"/>
                        <a:pt x="12014" y="75998"/>
                        <a:pt x="3308" y="55804"/>
                      </a:cubicBezTo>
                      <a:cubicBezTo>
                        <a:pt x="3289" y="55757"/>
                        <a:pt x="3261" y="55700"/>
                        <a:pt x="3242" y="55652"/>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60" name="Freeform: Shape 2359">
                  <a:extLst>
                    <a:ext uri="{FF2B5EF4-FFF2-40B4-BE49-F238E27FC236}">
                      <a16:creationId xmlns:a16="http://schemas.microsoft.com/office/drawing/2014/main" id="{4F038656-9D9F-42E7-3DF9-0205F76E5646}"/>
                    </a:ext>
                  </a:extLst>
                </p:cNvPr>
                <p:cNvSpPr/>
                <p:nvPr/>
              </p:nvSpPr>
              <p:spPr>
                <a:xfrm>
                  <a:off x="-15234915" y="707506"/>
                  <a:ext cx="688860" cy="423943"/>
                </a:xfrm>
                <a:custGeom>
                  <a:avLst/>
                  <a:gdLst>
                    <a:gd name="connsiteX0" fmla="*/ 357378 w 518491"/>
                    <a:gd name="connsiteY0" fmla="*/ 0 h 319093"/>
                    <a:gd name="connsiteX1" fmla="*/ 235554 w 518491"/>
                    <a:gd name="connsiteY1" fmla="*/ 57912 h 319093"/>
                    <a:gd name="connsiteX2" fmla="*/ 142875 w 518491"/>
                    <a:gd name="connsiteY2" fmla="*/ 110014 h 319093"/>
                    <a:gd name="connsiteX3" fmla="*/ 0 w 518491"/>
                    <a:gd name="connsiteY3" fmla="*/ 131636 h 319093"/>
                    <a:gd name="connsiteX4" fmla="*/ 0 w 518491"/>
                    <a:gd name="connsiteY4" fmla="*/ 187452 h 319093"/>
                    <a:gd name="connsiteX5" fmla="*/ 137827 w 518491"/>
                    <a:gd name="connsiteY5" fmla="*/ 208312 h 319093"/>
                    <a:gd name="connsiteX6" fmla="*/ 238792 w 518491"/>
                    <a:gd name="connsiteY6" fmla="*/ 264509 h 319093"/>
                    <a:gd name="connsiteX7" fmla="*/ 463906 w 518491"/>
                    <a:gd name="connsiteY7" fmla="*/ 279702 h 319093"/>
                    <a:gd name="connsiteX8" fmla="*/ 518256 w 518491"/>
                    <a:gd name="connsiteY8" fmla="*/ 150876 h 319093"/>
                    <a:gd name="connsiteX9" fmla="*/ 357378 w 518491"/>
                    <a:gd name="connsiteY9" fmla="*/ 0 h 31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491" h="319093">
                      <a:moveTo>
                        <a:pt x="357378" y="0"/>
                      </a:moveTo>
                      <a:cubicBezTo>
                        <a:pt x="310201" y="334"/>
                        <a:pt x="265595" y="21536"/>
                        <a:pt x="235554" y="57912"/>
                      </a:cubicBezTo>
                      <a:cubicBezTo>
                        <a:pt x="212122" y="86087"/>
                        <a:pt x="179127" y="104632"/>
                        <a:pt x="142875" y="110014"/>
                      </a:cubicBezTo>
                      <a:lnTo>
                        <a:pt x="0" y="131636"/>
                      </a:lnTo>
                      <a:lnTo>
                        <a:pt x="0" y="187452"/>
                      </a:lnTo>
                      <a:lnTo>
                        <a:pt x="137827" y="208312"/>
                      </a:lnTo>
                      <a:cubicBezTo>
                        <a:pt x="177099" y="214437"/>
                        <a:pt x="212893" y="234363"/>
                        <a:pt x="238792" y="264509"/>
                      </a:cubicBezTo>
                      <a:cubicBezTo>
                        <a:pt x="296761" y="330870"/>
                        <a:pt x="397545" y="337671"/>
                        <a:pt x="463906" y="279702"/>
                      </a:cubicBezTo>
                      <a:cubicBezTo>
                        <a:pt x="500882" y="247412"/>
                        <a:pt x="520922" y="199892"/>
                        <a:pt x="518256" y="150876"/>
                      </a:cubicBezTo>
                      <a:cubicBezTo>
                        <a:pt x="512969" y="65952"/>
                        <a:pt x="442465" y="-162"/>
                        <a:pt x="357378" y="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61" name="Freeform: Shape 2360">
                  <a:extLst>
                    <a:ext uri="{FF2B5EF4-FFF2-40B4-BE49-F238E27FC236}">
                      <a16:creationId xmlns:a16="http://schemas.microsoft.com/office/drawing/2014/main" id="{7E7B2A35-C47F-D303-BFDE-12C236F6CF5D}"/>
                    </a:ext>
                  </a:extLst>
                </p:cNvPr>
                <p:cNvSpPr/>
                <p:nvPr/>
              </p:nvSpPr>
              <p:spPr>
                <a:xfrm>
                  <a:off x="-14944436" y="741637"/>
                  <a:ext cx="361926" cy="361927"/>
                </a:xfrm>
                <a:custGeom>
                  <a:avLst/>
                  <a:gdLst>
                    <a:gd name="connsiteX0" fmla="*/ 272415 w 272414"/>
                    <a:gd name="connsiteY0" fmla="*/ 136208 h 272415"/>
                    <a:gd name="connsiteX1" fmla="*/ 136208 w 272414"/>
                    <a:gd name="connsiteY1" fmla="*/ 272415 h 272415"/>
                    <a:gd name="connsiteX2" fmla="*/ 0 w 272414"/>
                    <a:gd name="connsiteY2" fmla="*/ 136208 h 272415"/>
                    <a:gd name="connsiteX3" fmla="*/ 136208 w 272414"/>
                    <a:gd name="connsiteY3" fmla="*/ 0 h 272415"/>
                    <a:gd name="connsiteX4" fmla="*/ 272415 w 272414"/>
                    <a:gd name="connsiteY4" fmla="*/ 136208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8"/>
                      </a:moveTo>
                      <a:cubicBezTo>
                        <a:pt x="272415" y="211433"/>
                        <a:pt x="211433" y="272415"/>
                        <a:pt x="136208" y="272415"/>
                      </a:cubicBezTo>
                      <a:cubicBezTo>
                        <a:pt x="60983" y="272415"/>
                        <a:pt x="0" y="211433"/>
                        <a:pt x="0" y="136208"/>
                      </a:cubicBezTo>
                      <a:cubicBezTo>
                        <a:pt x="0" y="60982"/>
                        <a:pt x="60983" y="0"/>
                        <a:pt x="136208" y="0"/>
                      </a:cubicBezTo>
                      <a:cubicBezTo>
                        <a:pt x="211433" y="0"/>
                        <a:pt x="272415" y="60982"/>
                        <a:pt x="272415" y="136208"/>
                      </a:cubicBezTo>
                      <a:close/>
                    </a:path>
                  </a:pathLst>
                </a:custGeom>
                <a:solidFill>
                  <a:srgbClr val="FFFFFF"/>
                </a:solidFill>
                <a:ln w="3810" cap="flat">
                  <a:solidFill>
                    <a:srgbClr val="FFFFFF"/>
                  </a:solidFill>
                  <a:prstDash val="solid"/>
                  <a:miter/>
                </a:ln>
              </p:spPr>
              <p:txBody>
                <a:bodyPr rtlCol="0" anchor="ctr"/>
                <a:lstStyle/>
                <a:p>
                  <a:pPr algn="ctr"/>
                  <a:r>
                    <a:rPr lang="en-US">
                      <a:solidFill>
                        <a:schemeClr val="bg1">
                          <a:lumMod val="65000"/>
                        </a:schemeClr>
                      </a:solidFill>
                      <a:latin typeface="Georgia Pro Cond" panose="02040506050405020303" pitchFamily="18" charset="0"/>
                    </a:rPr>
                    <a:t>●</a:t>
                  </a:r>
                </a:p>
              </p:txBody>
            </p:sp>
            <p:sp>
              <p:nvSpPr>
                <p:cNvPr id="2362" name="Freeform: Shape 2361">
                  <a:extLst>
                    <a:ext uri="{FF2B5EF4-FFF2-40B4-BE49-F238E27FC236}">
                      <a16:creationId xmlns:a16="http://schemas.microsoft.com/office/drawing/2014/main" id="{4CD4E8A1-7FB3-6CF1-BBC8-45D002E612C8}"/>
                    </a:ext>
                  </a:extLst>
                </p:cNvPr>
                <p:cNvSpPr/>
                <p:nvPr/>
              </p:nvSpPr>
              <p:spPr>
                <a:xfrm>
                  <a:off x="-17168586" y="505022"/>
                  <a:ext cx="2021477" cy="823194"/>
                </a:xfrm>
                <a:custGeom>
                  <a:avLst/>
                  <a:gdLst>
                    <a:gd name="connsiteX0" fmla="*/ 288703 w 1521523"/>
                    <a:gd name="connsiteY0" fmla="*/ 619601 h 619601"/>
                    <a:gd name="connsiteX1" fmla="*/ 0 w 1521523"/>
                    <a:gd name="connsiteY1" fmla="*/ 309753 h 619601"/>
                    <a:gd name="connsiteX2" fmla="*/ 288703 w 1521523"/>
                    <a:gd name="connsiteY2" fmla="*/ 0 h 619601"/>
                    <a:gd name="connsiteX3" fmla="*/ 1232821 w 1521523"/>
                    <a:gd name="connsiteY3" fmla="*/ 0 h 619601"/>
                    <a:gd name="connsiteX4" fmla="*/ 1521524 w 1521523"/>
                    <a:gd name="connsiteY4" fmla="*/ 309753 h 619601"/>
                    <a:gd name="connsiteX5" fmla="*/ 1232821 w 1521523"/>
                    <a:gd name="connsiteY5" fmla="*/ 619601 h 61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523" h="619601">
                      <a:moveTo>
                        <a:pt x="288703" y="619601"/>
                      </a:moveTo>
                      <a:cubicBezTo>
                        <a:pt x="129540" y="619601"/>
                        <a:pt x="0" y="480631"/>
                        <a:pt x="0" y="309753"/>
                      </a:cubicBezTo>
                      <a:cubicBezTo>
                        <a:pt x="0" y="138874"/>
                        <a:pt x="129540" y="0"/>
                        <a:pt x="288703" y="0"/>
                      </a:cubicBezTo>
                      <a:lnTo>
                        <a:pt x="1232821" y="0"/>
                      </a:lnTo>
                      <a:cubicBezTo>
                        <a:pt x="1391983" y="0"/>
                        <a:pt x="1521524" y="138970"/>
                        <a:pt x="1521524" y="309753"/>
                      </a:cubicBezTo>
                      <a:cubicBezTo>
                        <a:pt x="1521524" y="480536"/>
                        <a:pt x="1391983" y="619601"/>
                        <a:pt x="1232821" y="61960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63" name="Rectangle: Rounded Corners 2362">
                  <a:extLst>
                    <a:ext uri="{FF2B5EF4-FFF2-40B4-BE49-F238E27FC236}">
                      <a16:creationId xmlns:a16="http://schemas.microsoft.com/office/drawing/2014/main" id="{2E0CC360-1C3C-CFAE-A62E-31C6FBA19BEB}"/>
                    </a:ext>
                  </a:extLst>
                </p:cNvPr>
                <p:cNvSpPr/>
                <p:nvPr/>
              </p:nvSpPr>
              <p:spPr>
                <a:xfrm>
                  <a:off x="-17115815" y="566441"/>
                  <a:ext cx="1916062"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364" name="Freeform: Shape 2363">
                  <a:extLst>
                    <a:ext uri="{FF2B5EF4-FFF2-40B4-BE49-F238E27FC236}">
                      <a16:creationId xmlns:a16="http://schemas.microsoft.com/office/drawing/2014/main" id="{FE065BCB-81B4-814E-172F-376786765792}"/>
                    </a:ext>
                  </a:extLst>
                </p:cNvPr>
                <p:cNvSpPr/>
                <p:nvPr/>
              </p:nvSpPr>
              <p:spPr>
                <a:xfrm>
                  <a:off x="-17455403" y="251710"/>
                  <a:ext cx="635860" cy="786844"/>
                </a:xfrm>
                <a:custGeom>
                  <a:avLst/>
                  <a:gdLst>
                    <a:gd name="connsiteX0" fmla="*/ 521 w 478598"/>
                    <a:gd name="connsiteY0" fmla="*/ 223517 h 592241"/>
                    <a:gd name="connsiteX1" fmla="*/ 165685 w 478598"/>
                    <a:gd name="connsiteY1" fmla="*/ 466976 h 592241"/>
                    <a:gd name="connsiteX2" fmla="*/ 223406 w 478598"/>
                    <a:gd name="connsiteY2" fmla="*/ 582324 h 592241"/>
                    <a:gd name="connsiteX3" fmla="*/ 247114 w 478598"/>
                    <a:gd name="connsiteY3" fmla="*/ 590430 h 592241"/>
                    <a:gd name="connsiteX4" fmla="*/ 255220 w 478598"/>
                    <a:gd name="connsiteY4" fmla="*/ 582324 h 592241"/>
                    <a:gd name="connsiteX5" fmla="*/ 312941 w 478598"/>
                    <a:gd name="connsiteY5" fmla="*/ 466976 h 592241"/>
                    <a:gd name="connsiteX6" fmla="*/ 466913 w 478598"/>
                    <a:gd name="connsiteY6" fmla="*/ 165662 h 592241"/>
                    <a:gd name="connsiteX7" fmla="*/ 165589 w 478598"/>
                    <a:gd name="connsiteY7" fmla="*/ 11691 h 592241"/>
                    <a:gd name="connsiteX8" fmla="*/ 521 w 478598"/>
                    <a:gd name="connsiteY8" fmla="*/ 223517 h 59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41">
                      <a:moveTo>
                        <a:pt x="521" y="223517"/>
                      </a:moveTo>
                      <a:cubicBezTo>
                        <a:pt x="-6680" y="332921"/>
                        <a:pt x="61367" y="433229"/>
                        <a:pt x="165685" y="466976"/>
                      </a:cubicBezTo>
                      <a:lnTo>
                        <a:pt x="223406" y="582324"/>
                      </a:lnTo>
                      <a:cubicBezTo>
                        <a:pt x="227711" y="591106"/>
                        <a:pt x="238332" y="594735"/>
                        <a:pt x="247114" y="590430"/>
                      </a:cubicBezTo>
                      <a:cubicBezTo>
                        <a:pt x="250638" y="588706"/>
                        <a:pt x="253486" y="585848"/>
                        <a:pt x="255220" y="582324"/>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365" name="Freeform: Shape 2364">
                  <a:extLst>
                    <a:ext uri="{FF2B5EF4-FFF2-40B4-BE49-F238E27FC236}">
                      <a16:creationId xmlns:a16="http://schemas.microsoft.com/office/drawing/2014/main" id="{A678C70B-FF2D-6C98-3DEA-7CB4C371B2C4}"/>
                    </a:ext>
                  </a:extLst>
                </p:cNvPr>
                <p:cNvSpPr/>
                <p:nvPr/>
              </p:nvSpPr>
              <p:spPr>
                <a:xfrm>
                  <a:off x="-17354539" y="362754"/>
                  <a:ext cx="423935" cy="423935"/>
                </a:xfrm>
                <a:custGeom>
                  <a:avLst/>
                  <a:gdLst>
                    <a:gd name="connsiteX0" fmla="*/ 319088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8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8" y="159544"/>
                      </a:moveTo>
                      <a:cubicBezTo>
                        <a:pt x="319088" y="247657"/>
                        <a:pt x="247657" y="319088"/>
                        <a:pt x="159544" y="319088"/>
                      </a:cubicBezTo>
                      <a:cubicBezTo>
                        <a:pt x="71430" y="319088"/>
                        <a:pt x="0" y="247657"/>
                        <a:pt x="0" y="159544"/>
                      </a:cubicBezTo>
                      <a:cubicBezTo>
                        <a:pt x="0" y="71430"/>
                        <a:pt x="71430" y="0"/>
                        <a:pt x="159544" y="0"/>
                      </a:cubicBezTo>
                      <a:cubicBezTo>
                        <a:pt x="247657" y="0"/>
                        <a:pt x="319088" y="71430"/>
                        <a:pt x="319088"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366" name="TextBox 2365">
                  <a:extLst>
                    <a:ext uri="{FF2B5EF4-FFF2-40B4-BE49-F238E27FC236}">
                      <a16:creationId xmlns:a16="http://schemas.microsoft.com/office/drawing/2014/main" id="{109F88F1-6FE3-03CB-FD1F-8DF5DEE1F64C}"/>
                    </a:ext>
                  </a:extLst>
                </p:cNvPr>
                <p:cNvSpPr txBox="1"/>
                <p:nvPr/>
              </p:nvSpPr>
              <p:spPr>
                <a:xfrm>
                  <a:off x="-16700139" y="622000"/>
                  <a:ext cx="1094018" cy="615553"/>
                </a:xfrm>
                <a:prstGeom prst="rect">
                  <a:avLst/>
                </a:prstGeom>
                <a:noFill/>
              </p:spPr>
              <p:txBody>
                <a:bodyPr wrap="square" lIns="0" tIns="0" rIns="0" bIns="0" rtlCol="0">
                  <a:spAutoFit/>
                </a:bodyPr>
                <a:lstStyle/>
                <a:p>
                  <a:pPr lvl="0" algn="ctr"/>
                  <a:r>
                    <a:rPr lang="en-US" sz="2000" b="1">
                      <a:solidFill>
                        <a:schemeClr val="bg1">
                          <a:lumMod val="65000"/>
                        </a:schemeClr>
                      </a:solidFill>
                      <a:latin typeface="Georgia" panose="02040502050405020303" pitchFamily="18" charset="0"/>
                    </a:rPr>
                    <a:t>Skin reaction </a:t>
                  </a:r>
                </a:p>
              </p:txBody>
            </p:sp>
          </p:grpSp>
          <p:sp>
            <p:nvSpPr>
              <p:cNvPr id="2422" name="Freeform: Shape 2421">
                <a:extLst>
                  <a:ext uri="{FF2B5EF4-FFF2-40B4-BE49-F238E27FC236}">
                    <a16:creationId xmlns:a16="http://schemas.microsoft.com/office/drawing/2014/main" id="{16B6B4B7-3206-883D-641B-3E471E42CA11}"/>
                  </a:ext>
                </a:extLst>
              </p:cNvPr>
              <p:cNvSpPr/>
              <p:nvPr/>
            </p:nvSpPr>
            <p:spPr>
              <a:xfrm flipH="1">
                <a:off x="3348291" y="2818640"/>
                <a:ext cx="507205" cy="270947"/>
              </a:xfrm>
              <a:custGeom>
                <a:avLst/>
                <a:gdLst>
                  <a:gd name="connsiteX0" fmla="*/ 0 w 1084421"/>
                  <a:gd name="connsiteY0" fmla="*/ 253556 h 253555"/>
                  <a:gd name="connsiteX1" fmla="*/ 870109 w 1084421"/>
                  <a:gd name="connsiteY1" fmla="*/ 253556 h 253555"/>
                  <a:gd name="connsiteX2" fmla="*/ 1084421 w 1084421"/>
                  <a:gd name="connsiteY2" fmla="*/ 0 h 253555"/>
                </a:gdLst>
                <a:ahLst/>
                <a:cxnLst>
                  <a:cxn ang="0">
                    <a:pos x="connsiteX0" y="connsiteY0"/>
                  </a:cxn>
                  <a:cxn ang="0">
                    <a:pos x="connsiteX1" y="connsiteY1"/>
                  </a:cxn>
                  <a:cxn ang="0">
                    <a:pos x="connsiteX2" y="connsiteY2"/>
                  </a:cxn>
                </a:cxnLst>
                <a:rect l="l" t="t" r="r" b="b"/>
                <a:pathLst>
                  <a:path w="1084421" h="253555">
                    <a:moveTo>
                      <a:pt x="0" y="253556"/>
                    </a:moveTo>
                    <a:lnTo>
                      <a:pt x="870109" y="253556"/>
                    </a:lnTo>
                    <a:lnTo>
                      <a:pt x="1084421" y="0"/>
                    </a:lnTo>
                  </a:path>
                </a:pathLst>
              </a:custGeom>
              <a:noFill/>
              <a:ln w="26765" cap="rnd">
                <a:solidFill>
                  <a:schemeClr val="tx1">
                    <a:lumMod val="85000"/>
                    <a:lumOff val="15000"/>
                  </a:schemeClr>
                </a:solidFill>
                <a:prstDash val="sysDot"/>
                <a:round/>
              </a:ln>
            </p:spPr>
            <p:txBody>
              <a:bodyPr rtlCol="0" anchor="ctr"/>
              <a:lstStyle/>
              <a:p>
                <a:endParaRPr lang="en-US"/>
              </a:p>
            </p:txBody>
          </p:sp>
        </p:grpSp>
        <p:pic>
          <p:nvPicPr>
            <p:cNvPr id="2425" name="Picture 2424" descr="A thermometer with a red arrow pointing up&#10;&#10;AI-generated content may be incorrect.">
              <a:extLst>
                <a:ext uri="{FF2B5EF4-FFF2-40B4-BE49-F238E27FC236}">
                  <a16:creationId xmlns:a16="http://schemas.microsoft.com/office/drawing/2014/main" id="{8847E668-BDA9-1112-0CC6-263B0AEFA796}"/>
                </a:ext>
              </a:extLst>
            </p:cNvPr>
            <p:cNvPicPr>
              <a:picLocks noChangeAspect="1"/>
            </p:cNvPicPr>
            <p:nvPr/>
          </p:nvPicPr>
          <p:blipFill>
            <a:blip r:embed="rId5"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24679" t="25761" r="45776" b="12153"/>
            <a:stretch>
              <a:fillRect/>
            </a:stretch>
          </p:blipFill>
          <p:spPr>
            <a:xfrm rot="20062797">
              <a:off x="4120671" y="2883812"/>
              <a:ext cx="170977" cy="359314"/>
            </a:xfrm>
            <a:prstGeom prst="flowChartProcess">
              <a:avLst/>
            </a:prstGeom>
          </p:spPr>
        </p:pic>
      </p:grpSp>
      <p:pic>
        <p:nvPicPr>
          <p:cNvPr id="2426" name="Picture 2425" descr="A green face with black lines and a sad expression&#10;&#10;AI-generated content may be incorrect.">
            <a:extLst>
              <a:ext uri="{FF2B5EF4-FFF2-40B4-BE49-F238E27FC236}">
                <a16:creationId xmlns:a16="http://schemas.microsoft.com/office/drawing/2014/main" id="{8CA5A57F-9358-B04F-800A-37DE783C0247}"/>
              </a:ext>
            </a:extLst>
          </p:cNvPr>
          <p:cNvPicPr>
            <a:picLocks noChangeAspect="1"/>
          </p:cNvPicPr>
          <p:nvPr/>
        </p:nvPicPr>
        <p:blipFill>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4787644" y="4032870"/>
            <a:ext cx="339711" cy="339711"/>
          </a:xfrm>
          <a:prstGeom prst="rect">
            <a:avLst/>
          </a:prstGeom>
        </p:spPr>
      </p:pic>
      <p:pic>
        <p:nvPicPr>
          <p:cNvPr id="2427" name="Picture 2426" descr="A black and blue line art of a person with a hat on&#10;&#10;AI-generated content may be incorrect.">
            <a:extLst>
              <a:ext uri="{FF2B5EF4-FFF2-40B4-BE49-F238E27FC236}">
                <a16:creationId xmlns:a16="http://schemas.microsoft.com/office/drawing/2014/main" id="{539E2777-BF17-1AC4-1428-17F285964DAA}"/>
              </a:ext>
            </a:extLst>
          </p:cNvPr>
          <p:cNvPicPr>
            <a:picLocks noChangeAspect="1"/>
          </p:cNvPicPr>
          <p:nvPr/>
        </p:nvPicPr>
        <p:blipFill>
          <a:blip r:embed="rId7"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12005" t="10612" r="12911" b="9878"/>
          <a:stretch>
            <a:fillRect/>
          </a:stretch>
        </p:blipFill>
        <p:spPr>
          <a:xfrm>
            <a:off x="3773829" y="5021342"/>
            <a:ext cx="312946" cy="331397"/>
          </a:xfrm>
          <a:prstGeom prst="rect">
            <a:avLst/>
          </a:prstGeom>
        </p:spPr>
      </p:pic>
      <p:grpSp>
        <p:nvGrpSpPr>
          <p:cNvPr id="2489" name="Group 2488">
            <a:extLst>
              <a:ext uri="{FF2B5EF4-FFF2-40B4-BE49-F238E27FC236}">
                <a16:creationId xmlns:a16="http://schemas.microsoft.com/office/drawing/2014/main" id="{1C3F896C-4668-DAA9-D377-494144AEABA0}"/>
              </a:ext>
            </a:extLst>
          </p:cNvPr>
          <p:cNvGrpSpPr/>
          <p:nvPr/>
        </p:nvGrpSpPr>
        <p:grpSpPr>
          <a:xfrm>
            <a:off x="992836" y="5442353"/>
            <a:ext cx="3173814" cy="1168679"/>
            <a:chOff x="541926" y="8062917"/>
            <a:chExt cx="3173814" cy="1168679"/>
          </a:xfrm>
        </p:grpSpPr>
        <p:grpSp>
          <p:nvGrpSpPr>
            <p:cNvPr id="2434" name="Group 2433">
              <a:extLst>
                <a:ext uri="{FF2B5EF4-FFF2-40B4-BE49-F238E27FC236}">
                  <a16:creationId xmlns:a16="http://schemas.microsoft.com/office/drawing/2014/main" id="{AE37087F-64C9-155E-2B39-9C506EB0B67A}"/>
                </a:ext>
              </a:extLst>
            </p:cNvPr>
            <p:cNvGrpSpPr/>
            <p:nvPr/>
          </p:nvGrpSpPr>
          <p:grpSpPr>
            <a:xfrm>
              <a:off x="541926" y="8062917"/>
              <a:ext cx="3173814" cy="1168679"/>
              <a:chOff x="964075" y="5554178"/>
              <a:chExt cx="3173814" cy="1168679"/>
            </a:xfrm>
          </p:grpSpPr>
          <p:sp>
            <p:nvSpPr>
              <p:cNvPr id="2393" name="Freeform: Shape 2392">
                <a:extLst>
                  <a:ext uri="{FF2B5EF4-FFF2-40B4-BE49-F238E27FC236}">
                    <a16:creationId xmlns:a16="http://schemas.microsoft.com/office/drawing/2014/main" id="{7D7A9F9B-40A9-606F-6F2A-64D65ECB44F4}"/>
                  </a:ext>
                </a:extLst>
              </p:cNvPr>
              <p:cNvSpPr/>
              <p:nvPr/>
            </p:nvSpPr>
            <p:spPr>
              <a:xfrm flipH="1">
                <a:off x="964075" y="5554178"/>
                <a:ext cx="1162433" cy="598529"/>
              </a:xfrm>
              <a:custGeom>
                <a:avLst/>
                <a:gdLst>
                  <a:gd name="connsiteX0" fmla="*/ 0 w 1084421"/>
                  <a:gd name="connsiteY0" fmla="*/ 253556 h 253555"/>
                  <a:gd name="connsiteX1" fmla="*/ 870109 w 1084421"/>
                  <a:gd name="connsiteY1" fmla="*/ 253556 h 253555"/>
                  <a:gd name="connsiteX2" fmla="*/ 1084421 w 1084421"/>
                  <a:gd name="connsiteY2" fmla="*/ 0 h 253555"/>
                </a:gdLst>
                <a:ahLst/>
                <a:cxnLst>
                  <a:cxn ang="0">
                    <a:pos x="connsiteX0" y="connsiteY0"/>
                  </a:cxn>
                  <a:cxn ang="0">
                    <a:pos x="connsiteX1" y="connsiteY1"/>
                  </a:cxn>
                  <a:cxn ang="0">
                    <a:pos x="connsiteX2" y="connsiteY2"/>
                  </a:cxn>
                </a:cxnLst>
                <a:rect l="l" t="t" r="r" b="b"/>
                <a:pathLst>
                  <a:path w="1084421" h="253555">
                    <a:moveTo>
                      <a:pt x="0" y="253556"/>
                    </a:moveTo>
                    <a:lnTo>
                      <a:pt x="870109" y="253556"/>
                    </a:lnTo>
                    <a:lnTo>
                      <a:pt x="1084421" y="0"/>
                    </a:lnTo>
                  </a:path>
                </a:pathLst>
              </a:custGeom>
              <a:noFill/>
              <a:ln w="26765" cap="rnd">
                <a:solidFill>
                  <a:schemeClr val="tx1">
                    <a:lumMod val="85000"/>
                    <a:lumOff val="15000"/>
                  </a:schemeClr>
                </a:solidFill>
                <a:prstDash val="sysDot"/>
                <a:round/>
              </a:ln>
            </p:spPr>
            <p:txBody>
              <a:bodyPr rtlCol="0" anchor="ctr"/>
              <a:lstStyle/>
              <a:p>
                <a:endParaRPr lang="en-US"/>
              </a:p>
            </p:txBody>
          </p:sp>
          <p:grpSp>
            <p:nvGrpSpPr>
              <p:cNvPr id="2409" name="Group 2408">
                <a:extLst>
                  <a:ext uri="{FF2B5EF4-FFF2-40B4-BE49-F238E27FC236}">
                    <a16:creationId xmlns:a16="http://schemas.microsoft.com/office/drawing/2014/main" id="{38E5B024-57D8-5CFE-921A-CD6864FE158D}"/>
                  </a:ext>
                </a:extLst>
              </p:cNvPr>
              <p:cNvGrpSpPr/>
              <p:nvPr/>
            </p:nvGrpSpPr>
            <p:grpSpPr>
              <a:xfrm>
                <a:off x="1263294" y="5612065"/>
                <a:ext cx="2874595" cy="1110792"/>
                <a:chOff x="-17508679" y="-1111556"/>
                <a:chExt cx="2874595" cy="1110792"/>
              </a:xfrm>
            </p:grpSpPr>
            <p:sp>
              <p:nvSpPr>
                <p:cNvPr id="2410" name="Freeform: Shape 2409">
                  <a:extLst>
                    <a:ext uri="{FF2B5EF4-FFF2-40B4-BE49-F238E27FC236}">
                      <a16:creationId xmlns:a16="http://schemas.microsoft.com/office/drawing/2014/main" id="{44191507-2A73-0C95-083E-A81B91F1C4FC}"/>
                    </a:ext>
                  </a:extLst>
                </p:cNvPr>
                <p:cNvSpPr/>
                <p:nvPr/>
              </p:nvSpPr>
              <p:spPr>
                <a:xfrm>
                  <a:off x="-15375653" y="-1059589"/>
                  <a:ext cx="106047" cy="106047"/>
                </a:xfrm>
                <a:custGeom>
                  <a:avLst/>
                  <a:gdLst>
                    <a:gd name="connsiteX0" fmla="*/ 79820 w 79819"/>
                    <a:gd name="connsiteY0" fmla="*/ 39910 h 79819"/>
                    <a:gd name="connsiteX1" fmla="*/ 39910 w 79819"/>
                    <a:gd name="connsiteY1" fmla="*/ 79819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2" y="79819"/>
                        <a:pt x="39910" y="79819"/>
                      </a:cubicBezTo>
                      <a:cubicBezTo>
                        <a:pt x="17868" y="79819"/>
                        <a:pt x="0" y="61951"/>
                        <a:pt x="0" y="39910"/>
                      </a:cubicBezTo>
                      <a:cubicBezTo>
                        <a:pt x="0" y="17868"/>
                        <a:pt x="17868" y="0"/>
                        <a:pt x="39910" y="0"/>
                      </a:cubicBezTo>
                      <a:cubicBezTo>
                        <a:pt x="61952" y="0"/>
                        <a:pt x="79820" y="1786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1" name="Freeform: Shape 2410">
                  <a:extLst>
                    <a:ext uri="{FF2B5EF4-FFF2-40B4-BE49-F238E27FC236}">
                      <a16:creationId xmlns:a16="http://schemas.microsoft.com/office/drawing/2014/main" id="{4772CA48-3C1C-99BD-49DF-5BBADD477C54}"/>
                    </a:ext>
                  </a:extLst>
                </p:cNvPr>
                <p:cNvSpPr/>
                <p:nvPr/>
              </p:nvSpPr>
              <p:spPr>
                <a:xfrm>
                  <a:off x="-14844025" y="-896976"/>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0" y="79820"/>
                        <a:pt x="39910" y="79820"/>
                      </a:cubicBezTo>
                      <a:cubicBezTo>
                        <a:pt x="17869" y="79820"/>
                        <a:pt x="0" y="61951"/>
                        <a:pt x="0" y="39910"/>
                      </a:cubicBezTo>
                      <a:cubicBezTo>
                        <a:pt x="0" y="17869"/>
                        <a:pt x="17869" y="0"/>
                        <a:pt x="39910" y="0"/>
                      </a:cubicBezTo>
                      <a:cubicBezTo>
                        <a:pt x="61931" y="48"/>
                        <a:pt x="79772" y="1788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2" name="Freeform: Shape 2411">
                  <a:extLst>
                    <a:ext uri="{FF2B5EF4-FFF2-40B4-BE49-F238E27FC236}">
                      <a16:creationId xmlns:a16="http://schemas.microsoft.com/office/drawing/2014/main" id="{AA29A578-53D1-23BE-781B-9495E1D42C59}"/>
                    </a:ext>
                  </a:extLst>
                </p:cNvPr>
                <p:cNvSpPr/>
                <p:nvPr/>
              </p:nvSpPr>
              <p:spPr>
                <a:xfrm>
                  <a:off x="-14691282" y="-777389"/>
                  <a:ext cx="57198" cy="57199"/>
                </a:xfrm>
                <a:custGeom>
                  <a:avLst/>
                  <a:gdLst>
                    <a:gd name="connsiteX0" fmla="*/ 43053 w 43052"/>
                    <a:gd name="connsiteY0" fmla="*/ 21527 h 43053"/>
                    <a:gd name="connsiteX1" fmla="*/ 21526 w 43052"/>
                    <a:gd name="connsiteY1" fmla="*/ 43053 h 43053"/>
                    <a:gd name="connsiteX2" fmla="*/ 0 w 43052"/>
                    <a:gd name="connsiteY2" fmla="*/ 21527 h 43053"/>
                    <a:gd name="connsiteX3" fmla="*/ 21526 w 43052"/>
                    <a:gd name="connsiteY3" fmla="*/ 0 h 43053"/>
                    <a:gd name="connsiteX4" fmla="*/ 43053 w 43052"/>
                    <a:gd name="connsiteY4" fmla="*/ 21527 h 4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3053">
                      <a:moveTo>
                        <a:pt x="43053" y="21527"/>
                      </a:moveTo>
                      <a:cubicBezTo>
                        <a:pt x="43053" y="33414"/>
                        <a:pt x="33414" y="43053"/>
                        <a:pt x="21526" y="43053"/>
                      </a:cubicBezTo>
                      <a:cubicBezTo>
                        <a:pt x="9639" y="43053"/>
                        <a:pt x="0" y="33414"/>
                        <a:pt x="0" y="21527"/>
                      </a:cubicBezTo>
                      <a:cubicBezTo>
                        <a:pt x="0" y="9639"/>
                        <a:pt x="9639" y="0"/>
                        <a:pt x="21526" y="0"/>
                      </a:cubicBezTo>
                      <a:cubicBezTo>
                        <a:pt x="33414" y="0"/>
                        <a:pt x="43053" y="9639"/>
                        <a:pt x="43053" y="2152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3" name="Freeform: Shape 2412">
                  <a:extLst>
                    <a:ext uri="{FF2B5EF4-FFF2-40B4-BE49-F238E27FC236}">
                      <a16:creationId xmlns:a16="http://schemas.microsoft.com/office/drawing/2014/main" id="{F6C3971B-6FF2-4BDE-52F5-253A321F128B}"/>
                    </a:ext>
                  </a:extLst>
                </p:cNvPr>
                <p:cNvSpPr/>
                <p:nvPr/>
              </p:nvSpPr>
              <p:spPr>
                <a:xfrm>
                  <a:off x="-15009550" y="-64416"/>
                  <a:ext cx="56439" cy="56439"/>
                </a:xfrm>
                <a:custGeom>
                  <a:avLst/>
                  <a:gdLst>
                    <a:gd name="connsiteX0" fmla="*/ 42482 w 42481"/>
                    <a:gd name="connsiteY0" fmla="*/ 21241 h 42481"/>
                    <a:gd name="connsiteX1" fmla="*/ 21241 w 42481"/>
                    <a:gd name="connsiteY1" fmla="*/ 42481 h 42481"/>
                    <a:gd name="connsiteX2" fmla="*/ 1 w 42481"/>
                    <a:gd name="connsiteY2" fmla="*/ 21241 h 42481"/>
                    <a:gd name="connsiteX3" fmla="*/ 21241 w 42481"/>
                    <a:gd name="connsiteY3" fmla="*/ 0 h 42481"/>
                    <a:gd name="connsiteX4" fmla="*/ 42482 w 42481"/>
                    <a:gd name="connsiteY4" fmla="*/ 21241 h 4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42481">
                      <a:moveTo>
                        <a:pt x="42482" y="21241"/>
                      </a:moveTo>
                      <a:cubicBezTo>
                        <a:pt x="42482" y="32972"/>
                        <a:pt x="32972" y="42481"/>
                        <a:pt x="21241" y="42481"/>
                      </a:cubicBezTo>
                      <a:cubicBezTo>
                        <a:pt x="9510" y="42481"/>
                        <a:pt x="1" y="32972"/>
                        <a:pt x="1" y="21241"/>
                      </a:cubicBezTo>
                      <a:cubicBezTo>
                        <a:pt x="1" y="9510"/>
                        <a:pt x="9510" y="0"/>
                        <a:pt x="21241" y="0"/>
                      </a:cubicBezTo>
                      <a:cubicBezTo>
                        <a:pt x="32972" y="0"/>
                        <a:pt x="42482" y="9510"/>
                        <a:pt x="42482" y="21241"/>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4" name="Freeform: Shape 2413">
                  <a:extLst>
                    <a:ext uri="{FF2B5EF4-FFF2-40B4-BE49-F238E27FC236}">
                      <a16:creationId xmlns:a16="http://schemas.microsoft.com/office/drawing/2014/main" id="{EDE74E07-DEB3-A411-49D7-2B116D68D114}"/>
                    </a:ext>
                  </a:extLst>
                </p:cNvPr>
                <p:cNvSpPr/>
                <p:nvPr/>
              </p:nvSpPr>
              <p:spPr>
                <a:xfrm>
                  <a:off x="-15204181" y="-106811"/>
                  <a:ext cx="106047" cy="106047"/>
                </a:xfrm>
                <a:custGeom>
                  <a:avLst/>
                  <a:gdLst>
                    <a:gd name="connsiteX0" fmla="*/ 79820 w 79819"/>
                    <a:gd name="connsiteY0" fmla="*/ 39910 h 79819"/>
                    <a:gd name="connsiteX1" fmla="*/ 39910 w 79819"/>
                    <a:gd name="connsiteY1" fmla="*/ 79820 h 79819"/>
                    <a:gd name="connsiteX2" fmla="*/ 0 w 79819"/>
                    <a:gd name="connsiteY2" fmla="*/ 39910 h 79819"/>
                    <a:gd name="connsiteX3" fmla="*/ 39910 w 79819"/>
                    <a:gd name="connsiteY3" fmla="*/ 0 h 79819"/>
                    <a:gd name="connsiteX4" fmla="*/ 79820 w 79819"/>
                    <a:gd name="connsiteY4" fmla="*/ 3991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79819">
                      <a:moveTo>
                        <a:pt x="79820" y="39910"/>
                      </a:moveTo>
                      <a:cubicBezTo>
                        <a:pt x="79820" y="61951"/>
                        <a:pt x="61951" y="79820"/>
                        <a:pt x="39910" y="79820"/>
                      </a:cubicBezTo>
                      <a:cubicBezTo>
                        <a:pt x="17868" y="79820"/>
                        <a:pt x="0" y="61951"/>
                        <a:pt x="0" y="39910"/>
                      </a:cubicBezTo>
                      <a:cubicBezTo>
                        <a:pt x="0" y="17868"/>
                        <a:pt x="17868" y="0"/>
                        <a:pt x="39910" y="0"/>
                      </a:cubicBezTo>
                      <a:cubicBezTo>
                        <a:pt x="61951" y="0"/>
                        <a:pt x="79820" y="17868"/>
                        <a:pt x="79820" y="3991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5" name="Freeform: Shape 2414">
                  <a:extLst>
                    <a:ext uri="{FF2B5EF4-FFF2-40B4-BE49-F238E27FC236}">
                      <a16:creationId xmlns:a16="http://schemas.microsoft.com/office/drawing/2014/main" id="{CBBA31A2-4557-D446-D2B0-EE1A1911DD3E}"/>
                    </a:ext>
                  </a:extLst>
                </p:cNvPr>
                <p:cNvSpPr/>
                <p:nvPr/>
              </p:nvSpPr>
              <p:spPr>
                <a:xfrm>
                  <a:off x="-15362620" y="-661090"/>
                  <a:ext cx="688872" cy="424018"/>
                </a:xfrm>
                <a:custGeom>
                  <a:avLst/>
                  <a:gdLst>
                    <a:gd name="connsiteX0" fmla="*/ 357950 w 518500"/>
                    <a:gd name="connsiteY0" fmla="*/ 0 h 319150"/>
                    <a:gd name="connsiteX1" fmla="*/ 236125 w 518500"/>
                    <a:gd name="connsiteY1" fmla="*/ 57912 h 319150"/>
                    <a:gd name="connsiteX2" fmla="*/ 143352 w 518500"/>
                    <a:gd name="connsiteY2" fmla="*/ 110014 h 319150"/>
                    <a:gd name="connsiteX3" fmla="*/ 0 w 518500"/>
                    <a:gd name="connsiteY3" fmla="*/ 131636 h 319150"/>
                    <a:gd name="connsiteX4" fmla="*/ 0 w 518500"/>
                    <a:gd name="connsiteY4" fmla="*/ 187452 h 319150"/>
                    <a:gd name="connsiteX5" fmla="*/ 137827 w 518500"/>
                    <a:gd name="connsiteY5" fmla="*/ 208312 h 319150"/>
                    <a:gd name="connsiteX6" fmla="*/ 238887 w 518500"/>
                    <a:gd name="connsiteY6" fmla="*/ 264509 h 319150"/>
                    <a:gd name="connsiteX7" fmla="*/ 463858 w 518500"/>
                    <a:gd name="connsiteY7" fmla="*/ 279864 h 319150"/>
                    <a:gd name="connsiteX8" fmla="*/ 518256 w 518500"/>
                    <a:gd name="connsiteY8" fmla="*/ 150876 h 319150"/>
                    <a:gd name="connsiteX9" fmla="*/ 357950 w 518500"/>
                    <a:gd name="connsiteY9" fmla="*/ 0 h 3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00" h="319150">
                      <a:moveTo>
                        <a:pt x="357950" y="0"/>
                      </a:moveTo>
                      <a:cubicBezTo>
                        <a:pt x="310772" y="333"/>
                        <a:pt x="266167" y="21536"/>
                        <a:pt x="236125" y="57912"/>
                      </a:cubicBezTo>
                      <a:cubicBezTo>
                        <a:pt x="212665" y="86106"/>
                        <a:pt x="179632" y="104661"/>
                        <a:pt x="143352" y="110014"/>
                      </a:cubicBezTo>
                      <a:lnTo>
                        <a:pt x="0" y="131636"/>
                      </a:lnTo>
                      <a:lnTo>
                        <a:pt x="0" y="187452"/>
                      </a:lnTo>
                      <a:lnTo>
                        <a:pt x="137827" y="208312"/>
                      </a:lnTo>
                      <a:cubicBezTo>
                        <a:pt x="177099" y="214493"/>
                        <a:pt x="212913" y="234410"/>
                        <a:pt x="238887" y="264509"/>
                      </a:cubicBezTo>
                      <a:cubicBezTo>
                        <a:pt x="296771" y="330870"/>
                        <a:pt x="397497" y="337747"/>
                        <a:pt x="463858" y="279864"/>
                      </a:cubicBezTo>
                      <a:cubicBezTo>
                        <a:pt x="500901" y="247555"/>
                        <a:pt x="520980" y="199958"/>
                        <a:pt x="518256" y="150876"/>
                      </a:cubicBezTo>
                      <a:cubicBezTo>
                        <a:pt x="513026" y="66151"/>
                        <a:pt x="442836" y="86"/>
                        <a:pt x="357950" y="0"/>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6" name="Freeform: Shape 2415">
                  <a:extLst>
                    <a:ext uri="{FF2B5EF4-FFF2-40B4-BE49-F238E27FC236}">
                      <a16:creationId xmlns:a16="http://schemas.microsoft.com/office/drawing/2014/main" id="{6D00AC62-F5B0-137B-9B2C-A5746CFF076A}"/>
                    </a:ext>
                  </a:extLst>
                </p:cNvPr>
                <p:cNvSpPr/>
                <p:nvPr/>
              </p:nvSpPr>
              <p:spPr>
                <a:xfrm>
                  <a:off x="-15071235" y="-633405"/>
                  <a:ext cx="361926" cy="361927"/>
                </a:xfrm>
                <a:custGeom>
                  <a:avLst/>
                  <a:gdLst>
                    <a:gd name="connsiteX0" fmla="*/ 272415 w 272414"/>
                    <a:gd name="connsiteY0" fmla="*/ 136207 h 272415"/>
                    <a:gd name="connsiteX1" fmla="*/ 136208 w 272414"/>
                    <a:gd name="connsiteY1" fmla="*/ 272415 h 272415"/>
                    <a:gd name="connsiteX2" fmla="*/ 0 w 272414"/>
                    <a:gd name="connsiteY2" fmla="*/ 136207 h 272415"/>
                    <a:gd name="connsiteX3" fmla="*/ 136208 w 272414"/>
                    <a:gd name="connsiteY3" fmla="*/ 0 h 272415"/>
                    <a:gd name="connsiteX4" fmla="*/ 272415 w 272414"/>
                    <a:gd name="connsiteY4" fmla="*/ 136207 h 27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4" h="272415">
                      <a:moveTo>
                        <a:pt x="272415" y="136207"/>
                      </a:moveTo>
                      <a:cubicBezTo>
                        <a:pt x="272415" y="211433"/>
                        <a:pt x="211433" y="272415"/>
                        <a:pt x="136208" y="272415"/>
                      </a:cubicBezTo>
                      <a:cubicBezTo>
                        <a:pt x="60983" y="272415"/>
                        <a:pt x="0" y="211433"/>
                        <a:pt x="0" y="136207"/>
                      </a:cubicBezTo>
                      <a:cubicBezTo>
                        <a:pt x="0" y="60982"/>
                        <a:pt x="60983" y="0"/>
                        <a:pt x="136208" y="0"/>
                      </a:cubicBezTo>
                      <a:cubicBezTo>
                        <a:pt x="211433" y="0"/>
                        <a:pt x="272415" y="60982"/>
                        <a:pt x="272415" y="136207"/>
                      </a:cubicBezTo>
                      <a:close/>
                    </a:path>
                  </a:pathLst>
                </a:custGeom>
                <a:solidFill>
                  <a:srgbClr val="FFFFFF"/>
                </a:solidFill>
                <a:ln w="3810" cap="flat">
                  <a:solidFill>
                    <a:srgbClr val="FFFFFF"/>
                  </a:solidFill>
                  <a:prstDash val="solid"/>
                  <a:miter/>
                </a:ln>
              </p:spPr>
              <p:txBody>
                <a:bodyPr rtlCol="0" anchor="ctr"/>
                <a:lstStyle/>
                <a:p>
                  <a:pPr algn="ctr"/>
                  <a:r>
                    <a:rPr lang="en-US">
                      <a:solidFill>
                        <a:schemeClr val="bg1">
                          <a:lumMod val="65000"/>
                        </a:schemeClr>
                      </a:solidFill>
                      <a:latin typeface="Georgia Pro Cond" panose="02040506050405020303" pitchFamily="18" charset="0"/>
                    </a:rPr>
                    <a:t>●</a:t>
                  </a:r>
                </a:p>
              </p:txBody>
            </p:sp>
            <p:sp>
              <p:nvSpPr>
                <p:cNvPr id="2417" name="Freeform: Shape 2416">
                  <a:extLst>
                    <a:ext uri="{FF2B5EF4-FFF2-40B4-BE49-F238E27FC236}">
                      <a16:creationId xmlns:a16="http://schemas.microsoft.com/office/drawing/2014/main" id="{29419643-3B0F-72B3-5837-091A1E8D3A1E}"/>
                    </a:ext>
                  </a:extLst>
                </p:cNvPr>
                <p:cNvSpPr/>
                <p:nvPr/>
              </p:nvSpPr>
              <p:spPr>
                <a:xfrm>
                  <a:off x="-17243755" y="-856606"/>
                  <a:ext cx="2008948" cy="816107"/>
                </a:xfrm>
                <a:custGeom>
                  <a:avLst/>
                  <a:gdLst>
                    <a:gd name="connsiteX0" fmla="*/ 285274 w 1512093"/>
                    <a:gd name="connsiteY0" fmla="*/ 613886 h 614267"/>
                    <a:gd name="connsiteX1" fmla="*/ 0 w 1512093"/>
                    <a:gd name="connsiteY1" fmla="*/ 306705 h 614267"/>
                    <a:gd name="connsiteX2" fmla="*/ 285274 w 1512093"/>
                    <a:gd name="connsiteY2" fmla="*/ 0 h 614267"/>
                    <a:gd name="connsiteX3" fmla="*/ 1226344 w 1512093"/>
                    <a:gd name="connsiteY3" fmla="*/ 0 h 614267"/>
                    <a:gd name="connsiteX4" fmla="*/ 1512094 w 1512093"/>
                    <a:gd name="connsiteY4" fmla="*/ 307086 h 614267"/>
                    <a:gd name="connsiteX5" fmla="*/ 1226344 w 1512093"/>
                    <a:gd name="connsiteY5" fmla="*/ 614267 h 6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2093" h="614267">
                      <a:moveTo>
                        <a:pt x="285274" y="613886"/>
                      </a:moveTo>
                      <a:cubicBezTo>
                        <a:pt x="128016" y="613886"/>
                        <a:pt x="0" y="476059"/>
                        <a:pt x="0" y="306705"/>
                      </a:cubicBezTo>
                      <a:cubicBezTo>
                        <a:pt x="0" y="137350"/>
                        <a:pt x="128016" y="0"/>
                        <a:pt x="285274" y="0"/>
                      </a:cubicBezTo>
                      <a:lnTo>
                        <a:pt x="1226344" y="0"/>
                      </a:lnTo>
                      <a:cubicBezTo>
                        <a:pt x="1383602" y="0"/>
                        <a:pt x="1512094" y="137732"/>
                        <a:pt x="1512094" y="307086"/>
                      </a:cubicBezTo>
                      <a:cubicBezTo>
                        <a:pt x="1512094" y="476441"/>
                        <a:pt x="1384078" y="614267"/>
                        <a:pt x="1226344" y="61426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18" name="Rectangle: Rounded Corners 2417">
                  <a:extLst>
                    <a:ext uri="{FF2B5EF4-FFF2-40B4-BE49-F238E27FC236}">
                      <a16:creationId xmlns:a16="http://schemas.microsoft.com/office/drawing/2014/main" id="{D89E9957-820A-2861-CC3B-342A103B5D85}"/>
                    </a:ext>
                  </a:extLst>
                </p:cNvPr>
                <p:cNvSpPr/>
                <p:nvPr/>
              </p:nvSpPr>
              <p:spPr>
                <a:xfrm>
                  <a:off x="-17194528" y="-806856"/>
                  <a:ext cx="1909861" cy="710059"/>
                </a:xfrm>
                <a:prstGeom prst="roundRect">
                  <a:avLst>
                    <a:gd name="adj" fmla="val 50000"/>
                  </a:avLst>
                </a:prstGeom>
                <a:solidFill>
                  <a:srgbClr val="FFFFFF"/>
                </a:solidFill>
                <a:ln w="3810" cap="flat">
                  <a:solidFill>
                    <a:srgbClr val="FFFFFF"/>
                  </a:solidFill>
                  <a:prstDash val="solid"/>
                  <a:miter/>
                </a:ln>
              </p:spPr>
              <p:txBody>
                <a:bodyPr rtlCol="0" anchor="ctr"/>
                <a:lstStyle/>
                <a:p>
                  <a:endParaRPr lang="en-US"/>
                </a:p>
              </p:txBody>
            </p:sp>
            <p:sp>
              <p:nvSpPr>
                <p:cNvPr id="2419" name="Freeform: Shape 2418">
                  <a:extLst>
                    <a:ext uri="{FF2B5EF4-FFF2-40B4-BE49-F238E27FC236}">
                      <a16:creationId xmlns:a16="http://schemas.microsoft.com/office/drawing/2014/main" id="{E1C245C9-D36D-5D1B-04CC-6DC5FB19D4E0}"/>
                    </a:ext>
                  </a:extLst>
                </p:cNvPr>
                <p:cNvSpPr/>
                <p:nvPr/>
              </p:nvSpPr>
              <p:spPr>
                <a:xfrm>
                  <a:off x="-17508679" y="-1111556"/>
                  <a:ext cx="635860" cy="786814"/>
                </a:xfrm>
                <a:custGeom>
                  <a:avLst/>
                  <a:gdLst>
                    <a:gd name="connsiteX0" fmla="*/ 521 w 478598"/>
                    <a:gd name="connsiteY0" fmla="*/ 223612 h 592219"/>
                    <a:gd name="connsiteX1" fmla="*/ 165685 w 478598"/>
                    <a:gd name="connsiteY1" fmla="*/ 467071 h 592219"/>
                    <a:gd name="connsiteX2" fmla="*/ 223406 w 478598"/>
                    <a:gd name="connsiteY2" fmla="*/ 582419 h 592219"/>
                    <a:gd name="connsiteX3" fmla="*/ 247323 w 478598"/>
                    <a:gd name="connsiteY3" fmla="*/ 590315 h 592219"/>
                    <a:gd name="connsiteX4" fmla="*/ 255220 w 478598"/>
                    <a:gd name="connsiteY4" fmla="*/ 582419 h 592219"/>
                    <a:gd name="connsiteX5" fmla="*/ 312941 w 478598"/>
                    <a:gd name="connsiteY5" fmla="*/ 466976 h 592219"/>
                    <a:gd name="connsiteX6" fmla="*/ 466913 w 478598"/>
                    <a:gd name="connsiteY6" fmla="*/ 165662 h 592219"/>
                    <a:gd name="connsiteX7" fmla="*/ 165589 w 478598"/>
                    <a:gd name="connsiteY7" fmla="*/ 11691 h 592219"/>
                    <a:gd name="connsiteX8" fmla="*/ 521 w 478598"/>
                    <a:gd name="connsiteY8" fmla="*/ 223517 h 59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598" h="592219">
                      <a:moveTo>
                        <a:pt x="521" y="223612"/>
                      </a:moveTo>
                      <a:cubicBezTo>
                        <a:pt x="-6680" y="333016"/>
                        <a:pt x="61367" y="433324"/>
                        <a:pt x="165685" y="467071"/>
                      </a:cubicBezTo>
                      <a:lnTo>
                        <a:pt x="223406" y="582419"/>
                      </a:lnTo>
                      <a:cubicBezTo>
                        <a:pt x="227835" y="591201"/>
                        <a:pt x="238541" y="594735"/>
                        <a:pt x="247323" y="590315"/>
                      </a:cubicBezTo>
                      <a:cubicBezTo>
                        <a:pt x="250733" y="588591"/>
                        <a:pt x="253505" y="585829"/>
                        <a:pt x="255220" y="582419"/>
                      </a:cubicBezTo>
                      <a:lnTo>
                        <a:pt x="312941" y="466976"/>
                      </a:lnTo>
                      <a:cubicBezTo>
                        <a:pt x="438662" y="426285"/>
                        <a:pt x="507594" y="291383"/>
                        <a:pt x="466913" y="165662"/>
                      </a:cubicBezTo>
                      <a:cubicBezTo>
                        <a:pt x="426222" y="39932"/>
                        <a:pt x="291310" y="-29000"/>
                        <a:pt x="165589" y="11691"/>
                      </a:cubicBezTo>
                      <a:cubicBezTo>
                        <a:pt x="72397" y="41856"/>
                        <a:pt x="6998" y="125771"/>
                        <a:pt x="521" y="223517"/>
                      </a:cubicBezTo>
                      <a:close/>
                    </a:path>
                  </a:pathLst>
                </a:custGeom>
                <a:solidFill>
                  <a:schemeClr val="bg1">
                    <a:lumMod val="75000"/>
                  </a:schemeClr>
                </a:solidFill>
                <a:ln w="9525" cap="flat">
                  <a:noFill/>
                  <a:prstDash val="solid"/>
                  <a:miter/>
                </a:ln>
              </p:spPr>
              <p:txBody>
                <a:bodyPr rtlCol="0" anchor="ctr"/>
                <a:lstStyle/>
                <a:p>
                  <a:endParaRPr lang="en-US"/>
                </a:p>
              </p:txBody>
            </p:sp>
            <p:sp>
              <p:nvSpPr>
                <p:cNvPr id="2420" name="Freeform: Shape 2419">
                  <a:extLst>
                    <a:ext uri="{FF2B5EF4-FFF2-40B4-BE49-F238E27FC236}">
                      <a16:creationId xmlns:a16="http://schemas.microsoft.com/office/drawing/2014/main" id="{098E000C-4911-FB21-18D1-91EF9F14F57D}"/>
                    </a:ext>
                  </a:extLst>
                </p:cNvPr>
                <p:cNvSpPr/>
                <p:nvPr/>
              </p:nvSpPr>
              <p:spPr>
                <a:xfrm>
                  <a:off x="-17407817" y="-1005427"/>
                  <a:ext cx="423935" cy="423935"/>
                </a:xfrm>
                <a:custGeom>
                  <a:avLst/>
                  <a:gdLst>
                    <a:gd name="connsiteX0" fmla="*/ 319087 w 319087"/>
                    <a:gd name="connsiteY0" fmla="*/ 159544 h 319087"/>
                    <a:gd name="connsiteX1" fmla="*/ 159544 w 319087"/>
                    <a:gd name="connsiteY1" fmla="*/ 319088 h 319087"/>
                    <a:gd name="connsiteX2" fmla="*/ 0 w 319087"/>
                    <a:gd name="connsiteY2" fmla="*/ 159544 h 319087"/>
                    <a:gd name="connsiteX3" fmla="*/ 159544 w 319087"/>
                    <a:gd name="connsiteY3" fmla="*/ 0 h 319087"/>
                    <a:gd name="connsiteX4" fmla="*/ 319087 w 319087"/>
                    <a:gd name="connsiteY4" fmla="*/ 159544 h 3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319087">
                      <a:moveTo>
                        <a:pt x="319087" y="159544"/>
                      </a:moveTo>
                      <a:cubicBezTo>
                        <a:pt x="319087" y="247657"/>
                        <a:pt x="247657" y="319088"/>
                        <a:pt x="159544" y="319088"/>
                      </a:cubicBezTo>
                      <a:cubicBezTo>
                        <a:pt x="71430" y="319088"/>
                        <a:pt x="0" y="247657"/>
                        <a:pt x="0" y="159544"/>
                      </a:cubicBezTo>
                      <a:cubicBezTo>
                        <a:pt x="0" y="71430"/>
                        <a:pt x="71430" y="0"/>
                        <a:pt x="159544" y="0"/>
                      </a:cubicBezTo>
                      <a:cubicBezTo>
                        <a:pt x="247657" y="0"/>
                        <a:pt x="319087" y="71430"/>
                        <a:pt x="319087" y="159544"/>
                      </a:cubicBezTo>
                      <a:close/>
                    </a:path>
                  </a:pathLst>
                </a:custGeom>
                <a:solidFill>
                  <a:srgbClr val="FFFFFF"/>
                </a:solidFill>
                <a:ln w="6667" cap="flat">
                  <a:solidFill>
                    <a:srgbClr val="FFFFFF"/>
                  </a:solidFill>
                  <a:prstDash val="solid"/>
                  <a:miter/>
                </a:ln>
              </p:spPr>
              <p:txBody>
                <a:bodyPr rtlCol="0" anchor="ctr"/>
                <a:lstStyle/>
                <a:p>
                  <a:endParaRPr lang="en-US"/>
                </a:p>
              </p:txBody>
            </p:sp>
            <p:sp>
              <p:nvSpPr>
                <p:cNvPr id="2421" name="TextBox 2420">
                  <a:extLst>
                    <a:ext uri="{FF2B5EF4-FFF2-40B4-BE49-F238E27FC236}">
                      <a16:creationId xmlns:a16="http://schemas.microsoft.com/office/drawing/2014/main" id="{7A1F3A5C-6752-1003-BC85-3590FE6F543D}"/>
                    </a:ext>
                  </a:extLst>
                </p:cNvPr>
                <p:cNvSpPr txBox="1"/>
                <p:nvPr/>
              </p:nvSpPr>
              <p:spPr>
                <a:xfrm>
                  <a:off x="-17312992" y="-800388"/>
                  <a:ext cx="2219767" cy="738664"/>
                </a:xfrm>
                <a:prstGeom prst="rect">
                  <a:avLst/>
                </a:prstGeom>
                <a:noFill/>
              </p:spPr>
              <p:txBody>
                <a:bodyPr wrap="square" lIns="0" tIns="0" rIns="0" bIns="0" rtlCol="0">
                  <a:spAutoFit/>
                </a:bodyPr>
                <a:lstStyle/>
                <a:p>
                  <a:pPr lvl="0" algn="ctr"/>
                  <a:r>
                    <a:rPr lang="en-US" sz="1600" b="1">
                      <a:solidFill>
                        <a:schemeClr val="bg1">
                          <a:lumMod val="65000"/>
                        </a:schemeClr>
                      </a:solidFill>
                      <a:latin typeface="Georgia" panose="02040502050405020303" pitchFamily="18" charset="0"/>
                    </a:rPr>
                    <a:t>Rapid or </a:t>
                  </a:r>
                </a:p>
                <a:p>
                  <a:pPr lvl="0" algn="ctr"/>
                  <a:r>
                    <a:rPr lang="en-US" sz="1600" b="1">
                      <a:solidFill>
                        <a:schemeClr val="bg1">
                          <a:lumMod val="65000"/>
                        </a:schemeClr>
                      </a:solidFill>
                      <a:latin typeface="Georgia" panose="02040502050405020303" pitchFamily="18" charset="0"/>
                    </a:rPr>
                    <a:t>Irregular </a:t>
                  </a:r>
                </a:p>
                <a:p>
                  <a:pPr lvl="0" algn="ctr"/>
                  <a:r>
                    <a:rPr lang="en-US" sz="1600" b="1">
                      <a:solidFill>
                        <a:schemeClr val="bg1">
                          <a:lumMod val="65000"/>
                        </a:schemeClr>
                      </a:solidFill>
                      <a:latin typeface="Georgia" panose="02040502050405020303" pitchFamily="18" charset="0"/>
                    </a:rPr>
                    <a:t>Heartbeat</a:t>
                  </a:r>
                </a:p>
              </p:txBody>
            </p:sp>
          </p:grpSp>
        </p:grpSp>
        <p:pic>
          <p:nvPicPr>
            <p:cNvPr id="2428" name="Picture 2427" descr="A heart with a pulse line&#10;&#10;AI-generated content may be incorrect.">
              <a:extLst>
                <a:ext uri="{FF2B5EF4-FFF2-40B4-BE49-F238E27FC236}">
                  <a16:creationId xmlns:a16="http://schemas.microsoft.com/office/drawing/2014/main" id="{3B2DC165-DAEB-2197-48E6-BD217B7DE263}"/>
                </a:ext>
              </a:extLst>
            </p:cNvPr>
            <p:cNvPicPr>
              <a:picLocks noChangeAspect="1"/>
            </p:cNvPicPr>
            <p:nvPr/>
          </p:nvPicPr>
          <p:blipFill>
            <a:blip r:embed="rId8" cstate="email">
              <a:clrChange>
                <a:clrFrom>
                  <a:srgbClr val="FFFFFF"/>
                </a:clrFrom>
                <a:clrTo>
                  <a:srgbClr val="FFFFFF">
                    <a:alpha val="0"/>
                  </a:srgbClr>
                </a:clrTo>
              </a:clrChange>
              <a:grayscl/>
              <a:extLst>
                <a:ext uri="{28A0092B-C50C-407E-A947-70E740481C1C}">
                  <a14:useLocalDpi xmlns:a14="http://schemas.microsoft.com/office/drawing/2010/main"/>
                </a:ext>
              </a:extLst>
            </a:blip>
            <a:srcRect l="12827" t="21216" r="14000" b="18662"/>
            <a:stretch>
              <a:fillRect/>
            </a:stretch>
          </p:blipFill>
          <p:spPr>
            <a:xfrm>
              <a:off x="973134" y="8295686"/>
              <a:ext cx="385368" cy="316635"/>
            </a:xfrm>
            <a:prstGeom prst="rect">
              <a:avLst/>
            </a:prstGeom>
          </p:spPr>
        </p:pic>
      </p:grpSp>
      <p:pic>
        <p:nvPicPr>
          <p:cNvPr id="4098" name="Picture 2" descr="Shortness of Breath: When to See Your Doctor | Cedars-Sinai">
            <a:extLst>
              <a:ext uri="{FF2B5EF4-FFF2-40B4-BE49-F238E27FC236}">
                <a16:creationId xmlns:a16="http://schemas.microsoft.com/office/drawing/2014/main" id="{CE045DE4-564E-1276-CA33-67081FB0A63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r="21993"/>
          <a:stretch>
            <a:fillRect/>
          </a:stretch>
        </p:blipFill>
        <p:spPr bwMode="auto">
          <a:xfrm>
            <a:off x="7370861" y="4721566"/>
            <a:ext cx="2122854" cy="1696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ommon Respiratory And Breathing Problems In Older Adults (Seniors) And  What To Do About Them">
            <a:extLst>
              <a:ext uri="{FF2B5EF4-FFF2-40B4-BE49-F238E27FC236}">
                <a16:creationId xmlns:a16="http://schemas.microsoft.com/office/drawing/2014/main" id="{168B31E2-C841-5C0A-C982-928F25339F9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850713" y="4687076"/>
            <a:ext cx="2176844" cy="1921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ow to Handle an Asthma Attack | Springfield Urgent Care">
            <a:extLst>
              <a:ext uri="{FF2B5EF4-FFF2-40B4-BE49-F238E27FC236}">
                <a16:creationId xmlns:a16="http://schemas.microsoft.com/office/drawing/2014/main" id="{CDF8B856-1010-1B7B-6CC3-C0F1CB2472F6}"/>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l="41902" t="4658" r="29248" b="28308"/>
          <a:stretch>
            <a:fillRect/>
          </a:stretch>
        </p:blipFill>
        <p:spPr bwMode="auto">
          <a:xfrm>
            <a:off x="3821850" y="3151174"/>
            <a:ext cx="2087562" cy="3234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43" name="Picture 2442" descr="A child with yellow hair and blue eyes&#10;&#10;AI-generated content may be incorrect.">
            <a:extLst>
              <a:ext uri="{FF2B5EF4-FFF2-40B4-BE49-F238E27FC236}">
                <a16:creationId xmlns:a16="http://schemas.microsoft.com/office/drawing/2014/main" id="{36C18846-699E-9B2A-3267-350B5BADC55A}"/>
              </a:ext>
            </a:extLst>
          </p:cNvPr>
          <p:cNvPicPr>
            <a:picLocks noChangeAspect="1"/>
          </p:cNvPicPr>
          <p:nvPr/>
        </p:nvPicPr>
        <p:blipFill>
          <a:blip r:embed="rId14" cstate="email">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t="6371" b="11365"/>
          <a:stretch/>
        </p:blipFill>
        <p:spPr>
          <a:xfrm>
            <a:off x="3217285" y="3713873"/>
            <a:ext cx="1880207" cy="2586740"/>
          </a:xfrm>
          <a:prstGeom prst="rect">
            <a:avLst/>
          </a:prstGeom>
          <a:ln>
            <a:noFill/>
          </a:ln>
          <a:effectLst>
            <a:softEdge rad="112500"/>
          </a:effectLst>
        </p:spPr>
      </p:pic>
      <p:pic>
        <p:nvPicPr>
          <p:cNvPr id="2444" name="Picture 4">
            <a:extLst>
              <a:ext uri="{FF2B5EF4-FFF2-40B4-BE49-F238E27FC236}">
                <a16:creationId xmlns:a16="http://schemas.microsoft.com/office/drawing/2014/main" id="{B53B535F-CE29-FF02-6929-574EFEEDB43E}"/>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956414" y="2019823"/>
            <a:ext cx="2693759" cy="1346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45" name="Picture 6" descr="Allergic contact dermatitis causes, symptoms, diagnosis, treatment ...">
            <a:extLst>
              <a:ext uri="{FF2B5EF4-FFF2-40B4-BE49-F238E27FC236}">
                <a16:creationId xmlns:a16="http://schemas.microsoft.com/office/drawing/2014/main" id="{AFF24D97-BACA-8F7F-8610-B5247FBEFCB0}"/>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l="25473"/>
          <a:stretch>
            <a:fillRect/>
          </a:stretch>
        </p:blipFill>
        <p:spPr bwMode="auto">
          <a:xfrm>
            <a:off x="9873955" y="334893"/>
            <a:ext cx="2209617" cy="1663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46" name="Picture 2" descr="Hives | Dermatology and Skin Health - Dr. Mendese">
            <a:extLst>
              <a:ext uri="{FF2B5EF4-FFF2-40B4-BE49-F238E27FC236}">
                <a16:creationId xmlns:a16="http://schemas.microsoft.com/office/drawing/2014/main" id="{AB9673ED-D955-E4B4-4E6F-5B3079D69030}"/>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22007" r="11032"/>
          <a:stretch/>
        </p:blipFill>
        <p:spPr bwMode="auto">
          <a:xfrm>
            <a:off x="3145893" y="4032870"/>
            <a:ext cx="3427887" cy="2417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47" name="Picture 4" descr="What's that Rash? How to ID Common Rash Symptoms | The Healthy">
            <a:extLst>
              <a:ext uri="{FF2B5EF4-FFF2-40B4-BE49-F238E27FC236}">
                <a16:creationId xmlns:a16="http://schemas.microsoft.com/office/drawing/2014/main" id="{F8517EEC-6485-033E-28CC-0B4788ABD801}"/>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l="9239"/>
          <a:stretch/>
        </p:blipFill>
        <p:spPr bwMode="auto">
          <a:xfrm flipH="1">
            <a:off x="8528687" y="4932901"/>
            <a:ext cx="2680023" cy="1969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48" name="Picture 6">
            <a:extLst>
              <a:ext uri="{FF2B5EF4-FFF2-40B4-BE49-F238E27FC236}">
                <a16:creationId xmlns:a16="http://schemas.microsoft.com/office/drawing/2014/main" id="{259DD8A6-102C-5EED-E826-D7499737B32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964418" y="1000480"/>
            <a:ext cx="2868154" cy="1696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3" name="Picture 2" descr="Close up sick woman in bathroom">
            <a:extLst>
              <a:ext uri="{FF2B5EF4-FFF2-40B4-BE49-F238E27FC236}">
                <a16:creationId xmlns:a16="http://schemas.microsoft.com/office/drawing/2014/main" id="{B59CD8A1-4AB9-F2C6-5B98-7724183F57BA}"/>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t="12165"/>
          <a:stretch/>
        </p:blipFill>
        <p:spPr bwMode="auto">
          <a:xfrm>
            <a:off x="9856618" y="3813185"/>
            <a:ext cx="2276476" cy="3001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4" name="Picture 4" descr="Young man having bellyache in checked shirt and white t-shirt and looking exhausted">
            <a:extLst>
              <a:ext uri="{FF2B5EF4-FFF2-40B4-BE49-F238E27FC236}">
                <a16:creationId xmlns:a16="http://schemas.microsoft.com/office/drawing/2014/main" id="{74DB05C9-C50B-DCB1-EED0-2406B0BFE2D8}"/>
              </a:ext>
            </a:extLst>
          </p:cNvPr>
          <p:cNvPicPr>
            <a:picLocks noChangeAspect="1" noChangeArrowheads="1"/>
          </p:cNvPicPr>
          <p:nvPr/>
        </p:nvPicPr>
        <p:blipFill rotWithShape="1">
          <a:blip r:embed="rId22" cstate="email">
            <a:extLst>
              <a:ext uri="{BEBA8EAE-BF5A-486C-A8C5-ECC9F3942E4B}">
                <a14:imgProps xmlns:a14="http://schemas.microsoft.com/office/drawing/2010/main">
                  <a14:imgLayer r:embed="rId23">
                    <a14:imgEffect>
                      <a14:backgroundRemoval t="5995" b="99281" l="26997" r="69649">
                        <a14:foregroundMark x1="45687" y1="11271" x2="45687" y2="11271"/>
                        <a14:foregroundMark x1="40096" y1="95204" x2="55272" y2="99281"/>
                        <a14:foregroundMark x1="43291" y1="50839" x2="45687" y2="85612"/>
                        <a14:foregroundMark x1="44089" y1="5995" x2="44089" y2="5995"/>
                      </a14:backgroundRemoval>
                    </a14:imgEffect>
                  </a14:imgLayer>
                </a14:imgProps>
              </a:ext>
              <a:ext uri="{28A0092B-C50C-407E-A947-70E740481C1C}">
                <a14:useLocalDpi xmlns:a14="http://schemas.microsoft.com/office/drawing/2010/main"/>
              </a:ext>
            </a:extLst>
          </a:blip>
          <a:srcRect l="21667" t="4578" r="24497" b="-4578"/>
          <a:stretch>
            <a:fillRect/>
          </a:stretch>
        </p:blipFill>
        <p:spPr bwMode="auto">
          <a:xfrm>
            <a:off x="7328819" y="3302752"/>
            <a:ext cx="2056670" cy="2623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5" name="Picture 6" descr="Reasons You Feel Sick in the Morning, Even When Not Pregnant - Business  Insider">
            <a:extLst>
              <a:ext uri="{FF2B5EF4-FFF2-40B4-BE49-F238E27FC236}">
                <a16:creationId xmlns:a16="http://schemas.microsoft.com/office/drawing/2014/main" id="{84AFACE9-2158-67AA-5DC9-AB238E3CA77E}"/>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b="8480"/>
          <a:stretch/>
        </p:blipFill>
        <p:spPr bwMode="auto">
          <a:xfrm>
            <a:off x="2869845" y="4932901"/>
            <a:ext cx="2798106" cy="1825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56" name="TextBox 2455">
            <a:extLst>
              <a:ext uri="{FF2B5EF4-FFF2-40B4-BE49-F238E27FC236}">
                <a16:creationId xmlns:a16="http://schemas.microsoft.com/office/drawing/2014/main" id="{BFA750F0-7B48-DE8C-E894-031CE89B196A}"/>
              </a:ext>
            </a:extLst>
          </p:cNvPr>
          <p:cNvSpPr txBox="1"/>
          <p:nvPr/>
        </p:nvSpPr>
        <p:spPr>
          <a:xfrm>
            <a:off x="8596192" y="2685067"/>
            <a:ext cx="3458023" cy="2450799"/>
          </a:xfrm>
          <a:prstGeom prst="rect">
            <a:avLst/>
          </a:prstGeom>
          <a:noFill/>
        </p:spPr>
        <p:txBody>
          <a:bodyPr wrap="square" lIns="0" tIns="0" rIns="0" bIns="0" rtlCol="0">
            <a:spAutoFit/>
          </a:bodyPr>
          <a:lstStyle/>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Dizziness or light-headedness</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Fainting or sudden collapse</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Pale, cold, or clammy skin</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Feeling weak or floppy</a:t>
            </a:r>
          </a:p>
          <a:p>
            <a:pPr lvl="0" eaLnBrk="0" fontAlgn="base" hangingPunct="0">
              <a:lnSpc>
                <a:spcPct val="150000"/>
              </a:lnSpc>
              <a:spcBef>
                <a:spcPct val="0"/>
              </a:spcBef>
              <a:spcAft>
                <a:spcPct val="0"/>
              </a:spcAft>
              <a:buFontTx/>
              <a:buChar char="•"/>
            </a:pPr>
            <a:r>
              <a:rPr lang="en-US" altLang="en-US">
                <a:latin typeface="Georgia Pro" panose="02040502050405020303" pitchFamily="18" charset="0"/>
              </a:rPr>
              <a:t>Confusion or disorientation</a:t>
            </a:r>
          </a:p>
          <a:p>
            <a:pPr lvl="0">
              <a:lnSpc>
                <a:spcPct val="150000"/>
              </a:lnSpc>
            </a:pPr>
            <a:r>
              <a:rPr lang="en-US">
                <a:latin typeface="Georgia Pro" panose="02040502050405020303" pitchFamily="18" charset="0"/>
              </a:rPr>
              <a:t> </a:t>
            </a:r>
          </a:p>
        </p:txBody>
      </p:sp>
      <p:pic>
        <p:nvPicPr>
          <p:cNvPr id="4104" name="Picture 8" descr="The Top Reasons For Feeling Lightheaded, According to a Doctor - Parade">
            <a:extLst>
              <a:ext uri="{FF2B5EF4-FFF2-40B4-BE49-F238E27FC236}">
                <a16:creationId xmlns:a16="http://schemas.microsoft.com/office/drawing/2014/main" id="{6BBB1E1E-1A62-EAEC-1624-A225C517F045}"/>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146271" y="665250"/>
            <a:ext cx="2868154" cy="1912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7" name="Picture 2">
            <a:extLst>
              <a:ext uri="{FF2B5EF4-FFF2-40B4-BE49-F238E27FC236}">
                <a16:creationId xmlns:a16="http://schemas.microsoft.com/office/drawing/2014/main" id="{0B79F564-D0F4-6608-8B36-09A8F5E4EA7F}"/>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6674562" y="4906804"/>
            <a:ext cx="2974641" cy="1944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 name="Picture 4" descr="Heart Beat Gif - GIFcen">
            <a:extLst>
              <a:ext uri="{FF2B5EF4-FFF2-40B4-BE49-F238E27FC236}">
                <a16:creationId xmlns:a16="http://schemas.microsoft.com/office/drawing/2014/main" id="{C0FB26BE-06C4-E0D3-548F-192C4A72CAF9}"/>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634989" y="2817226"/>
            <a:ext cx="4449748" cy="250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459" name="Group 2458">
            <a:extLst>
              <a:ext uri="{FF2B5EF4-FFF2-40B4-BE49-F238E27FC236}">
                <a16:creationId xmlns:a16="http://schemas.microsoft.com/office/drawing/2014/main" id="{933DCD7A-2990-99F7-DCA4-66CE2427F7B6}"/>
              </a:ext>
            </a:extLst>
          </p:cNvPr>
          <p:cNvGrpSpPr/>
          <p:nvPr/>
        </p:nvGrpSpPr>
        <p:grpSpPr>
          <a:xfrm>
            <a:off x="412339" y="1667386"/>
            <a:ext cx="1267505" cy="609849"/>
            <a:chOff x="-6745001" y="-4121975"/>
            <a:chExt cx="1267505" cy="609849"/>
          </a:xfrm>
          <a:solidFill>
            <a:schemeClr val="bg1">
              <a:lumMod val="75000"/>
            </a:schemeClr>
          </a:solidFill>
        </p:grpSpPr>
        <p:sp>
          <p:nvSpPr>
            <p:cNvPr id="2460" name="Freeform: Shape 2459">
              <a:extLst>
                <a:ext uri="{FF2B5EF4-FFF2-40B4-BE49-F238E27FC236}">
                  <a16:creationId xmlns:a16="http://schemas.microsoft.com/office/drawing/2014/main" id="{BC7F203C-24EE-A7B3-BBD3-7FAE1936F57A}"/>
                </a:ext>
              </a:extLst>
            </p:cNvPr>
            <p:cNvSpPr/>
            <p:nvPr/>
          </p:nvSpPr>
          <p:spPr>
            <a:xfrm rot="19271185">
              <a:off x="-6082382" y="-3845233"/>
              <a:ext cx="96588" cy="286135"/>
            </a:xfrm>
            <a:custGeom>
              <a:avLst/>
              <a:gdLst>
                <a:gd name="connsiteX0" fmla="*/ 122396 w 122396"/>
                <a:gd name="connsiteY0" fmla="*/ 0 h 345757"/>
                <a:gd name="connsiteX1" fmla="*/ 0 w 122396"/>
                <a:gd name="connsiteY1" fmla="*/ 345757 h 345757"/>
              </a:gdLst>
              <a:ahLst/>
              <a:cxnLst>
                <a:cxn ang="0">
                  <a:pos x="connsiteX0" y="connsiteY0"/>
                </a:cxn>
                <a:cxn ang="0">
                  <a:pos x="connsiteX1" y="connsiteY1"/>
                </a:cxn>
              </a:cxnLst>
              <a:rect l="l" t="t" r="r" b="b"/>
              <a:pathLst>
                <a:path w="122396" h="345757">
                  <a:moveTo>
                    <a:pt x="122396" y="0"/>
                  </a:moveTo>
                  <a:lnTo>
                    <a:pt x="0" y="345757"/>
                  </a:lnTo>
                </a:path>
              </a:pathLst>
            </a:custGeom>
            <a:grpFill/>
            <a:ln w="85725" cap="rnd">
              <a:solidFill>
                <a:schemeClr val="bg1">
                  <a:lumMod val="75000"/>
                </a:schemeClr>
              </a:solidFill>
              <a:prstDash val="solid"/>
              <a:round/>
            </a:ln>
          </p:spPr>
          <p:txBody>
            <a:bodyPr rtlCol="0" anchor="ctr"/>
            <a:lstStyle/>
            <a:p>
              <a:endParaRPr lang="en-US"/>
            </a:p>
          </p:txBody>
        </p:sp>
        <p:sp>
          <p:nvSpPr>
            <p:cNvPr id="2461" name="Freeform: Shape 2460">
              <a:extLst>
                <a:ext uri="{FF2B5EF4-FFF2-40B4-BE49-F238E27FC236}">
                  <a16:creationId xmlns:a16="http://schemas.microsoft.com/office/drawing/2014/main" id="{94872B04-E45F-6D8E-AA0B-79B56D9348E8}"/>
                </a:ext>
              </a:extLst>
            </p:cNvPr>
            <p:cNvSpPr/>
            <p:nvPr/>
          </p:nvSpPr>
          <p:spPr>
            <a:xfrm rot="19271185">
              <a:off x="-6745001" y="-4112165"/>
              <a:ext cx="1267505" cy="600039"/>
            </a:xfrm>
            <a:custGeom>
              <a:avLst/>
              <a:gdLst>
                <a:gd name="connsiteX0" fmla="*/ 66676 w 954024"/>
                <a:gd name="connsiteY0" fmla="*/ 57 h 451637"/>
                <a:gd name="connsiteX1" fmla="*/ 58 w 954024"/>
                <a:gd name="connsiteY1" fmla="*/ 61341 h 451637"/>
                <a:gd name="connsiteX2" fmla="*/ 1 w 954024"/>
                <a:gd name="connsiteY2" fmla="*/ 63970 h 451637"/>
                <a:gd name="connsiteX3" fmla="*/ 1 w 954024"/>
                <a:gd name="connsiteY3" fmla="*/ 63970 h 451637"/>
                <a:gd name="connsiteX4" fmla="*/ 60294 w 954024"/>
                <a:gd name="connsiteY4" fmla="*/ 127787 h 451637"/>
                <a:gd name="connsiteX5" fmla="*/ 855536 w 954024"/>
                <a:gd name="connsiteY5" fmla="*/ 451637 h 451637"/>
                <a:gd name="connsiteX6" fmla="*/ 954025 w 954024"/>
                <a:gd name="connsiteY6" fmla="*/ 368293 h 451637"/>
                <a:gd name="connsiteX7" fmla="*/ 66676 w 954024"/>
                <a:gd name="connsiteY7" fmla="*/ 57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24" h="451637">
                  <a:moveTo>
                    <a:pt x="66676" y="57"/>
                  </a:moveTo>
                  <a:cubicBezTo>
                    <a:pt x="31357" y="-1419"/>
                    <a:pt x="1525" y="26022"/>
                    <a:pt x="58" y="61341"/>
                  </a:cubicBezTo>
                  <a:cubicBezTo>
                    <a:pt x="20" y="62217"/>
                    <a:pt x="1" y="63093"/>
                    <a:pt x="1" y="63970"/>
                  </a:cubicBezTo>
                  <a:lnTo>
                    <a:pt x="1" y="63970"/>
                  </a:lnTo>
                  <a:cubicBezTo>
                    <a:pt x="-152" y="97926"/>
                    <a:pt x="26385" y="126006"/>
                    <a:pt x="60294" y="127787"/>
                  </a:cubicBezTo>
                  <a:cubicBezTo>
                    <a:pt x="354731" y="141084"/>
                    <a:pt x="635585" y="255460"/>
                    <a:pt x="855536" y="451637"/>
                  </a:cubicBezTo>
                  <a:lnTo>
                    <a:pt x="954025" y="368293"/>
                  </a:lnTo>
                  <a:cubicBezTo>
                    <a:pt x="710480" y="145437"/>
                    <a:pt x="396450" y="15116"/>
                    <a:pt x="66676" y="57"/>
                  </a:cubicBezTo>
                  <a:close/>
                </a:path>
              </a:pathLst>
            </a:custGeom>
            <a:grpFill/>
            <a:ln w="9525" cap="flat">
              <a:solidFill>
                <a:schemeClr val="bg1">
                  <a:lumMod val="75000"/>
                </a:schemeClr>
              </a:solidFill>
              <a:prstDash val="solid"/>
              <a:miter/>
            </a:ln>
          </p:spPr>
          <p:txBody>
            <a:bodyPr rtlCol="0" anchor="ctr"/>
            <a:lstStyle/>
            <a:p>
              <a:endParaRPr lang="en-US"/>
            </a:p>
          </p:txBody>
        </p:sp>
        <p:sp>
          <p:nvSpPr>
            <p:cNvPr id="2462" name="Freeform: Shape 2461">
              <a:extLst>
                <a:ext uri="{FF2B5EF4-FFF2-40B4-BE49-F238E27FC236}">
                  <a16:creationId xmlns:a16="http://schemas.microsoft.com/office/drawing/2014/main" id="{9C5799D3-64A4-1459-B04A-5CC3B571A108}"/>
                </a:ext>
              </a:extLst>
            </p:cNvPr>
            <p:cNvSpPr/>
            <p:nvPr/>
          </p:nvSpPr>
          <p:spPr>
            <a:xfrm rot="19271185">
              <a:off x="-6306982" y="-4121975"/>
              <a:ext cx="379643" cy="379644"/>
            </a:xfrm>
            <a:custGeom>
              <a:avLst/>
              <a:gdLst>
                <a:gd name="connsiteX0" fmla="*/ 285750 w 285749"/>
                <a:gd name="connsiteY0" fmla="*/ 142875 h 285750"/>
                <a:gd name="connsiteX1" fmla="*/ 142875 w 285749"/>
                <a:gd name="connsiteY1" fmla="*/ 285750 h 285750"/>
                <a:gd name="connsiteX2" fmla="*/ 0 w 285749"/>
                <a:gd name="connsiteY2" fmla="*/ 142875 h 285750"/>
                <a:gd name="connsiteX3" fmla="*/ 142875 w 285749"/>
                <a:gd name="connsiteY3" fmla="*/ 0 h 285750"/>
                <a:gd name="connsiteX4" fmla="*/ 285750 w 285749"/>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9"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bg1"/>
            </a:solidFill>
            <a:ln w="7429" cap="flat">
              <a:solidFill>
                <a:schemeClr val="bg1">
                  <a:lumMod val="75000"/>
                </a:schemeClr>
              </a:solidFill>
              <a:prstDash val="solid"/>
              <a:miter/>
            </a:ln>
          </p:spPr>
          <p:txBody>
            <a:bodyPr rtlCol="0" anchor="ctr"/>
            <a:lstStyle/>
            <a:p>
              <a:endParaRPr lang="en-US"/>
            </a:p>
          </p:txBody>
        </p:sp>
        <p:sp>
          <p:nvSpPr>
            <p:cNvPr id="2463" name="Freeform: Shape 2462">
              <a:extLst>
                <a:ext uri="{FF2B5EF4-FFF2-40B4-BE49-F238E27FC236}">
                  <a16:creationId xmlns:a16="http://schemas.microsoft.com/office/drawing/2014/main" id="{1E29B92F-FF83-6715-5B65-7F01053A8C0C}"/>
                </a:ext>
              </a:extLst>
            </p:cNvPr>
            <p:cNvSpPr/>
            <p:nvPr/>
          </p:nvSpPr>
          <p:spPr>
            <a:xfrm rot="19271185">
              <a:off x="-6253577" y="-4068572"/>
              <a:ext cx="272837" cy="272836"/>
            </a:xfrm>
            <a:custGeom>
              <a:avLst/>
              <a:gdLst>
                <a:gd name="connsiteX0" fmla="*/ 205359 w 205359"/>
                <a:gd name="connsiteY0" fmla="*/ 102680 h 205358"/>
                <a:gd name="connsiteX1" fmla="*/ 102680 w 205359"/>
                <a:gd name="connsiteY1" fmla="*/ 205359 h 205358"/>
                <a:gd name="connsiteX2" fmla="*/ 0 w 205359"/>
                <a:gd name="connsiteY2" fmla="*/ 102680 h 205358"/>
                <a:gd name="connsiteX3" fmla="*/ 102680 w 205359"/>
                <a:gd name="connsiteY3" fmla="*/ 0 h 205358"/>
                <a:gd name="connsiteX4" fmla="*/ 205359 w 205359"/>
                <a:gd name="connsiteY4" fmla="*/ 102680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05358">
                  <a:moveTo>
                    <a:pt x="205359" y="102680"/>
                  </a:moveTo>
                  <a:cubicBezTo>
                    <a:pt x="205359" y="159388"/>
                    <a:pt x="159388" y="205359"/>
                    <a:pt x="102680" y="205359"/>
                  </a:cubicBezTo>
                  <a:cubicBezTo>
                    <a:pt x="45971" y="205359"/>
                    <a:pt x="0" y="159388"/>
                    <a:pt x="0" y="102680"/>
                  </a:cubicBezTo>
                  <a:cubicBezTo>
                    <a:pt x="0" y="45971"/>
                    <a:pt x="45971" y="0"/>
                    <a:pt x="102680" y="0"/>
                  </a:cubicBezTo>
                  <a:cubicBezTo>
                    <a:pt x="159388" y="0"/>
                    <a:pt x="205359" y="45971"/>
                    <a:pt x="205359" y="102680"/>
                  </a:cubicBezTo>
                  <a:close/>
                </a:path>
              </a:pathLst>
            </a:custGeom>
            <a:grpFill/>
            <a:ln w="9525" cap="flat">
              <a:solidFill>
                <a:schemeClr val="bg1">
                  <a:lumMod val="75000"/>
                </a:schemeClr>
              </a:solidFill>
              <a:prstDash val="solid"/>
              <a:miter/>
            </a:ln>
          </p:spPr>
          <p:txBody>
            <a:bodyPr rtlCol="0" anchor="ctr"/>
            <a:lstStyle/>
            <a:p>
              <a:endParaRPr lang="en-US"/>
            </a:p>
          </p:txBody>
        </p:sp>
      </p:grpSp>
      <p:grpSp>
        <p:nvGrpSpPr>
          <p:cNvPr id="2464" name="Group 2463">
            <a:extLst>
              <a:ext uri="{FF2B5EF4-FFF2-40B4-BE49-F238E27FC236}">
                <a16:creationId xmlns:a16="http://schemas.microsoft.com/office/drawing/2014/main" id="{FF137B65-DF1D-4FB9-5306-AC6AC4484A4A}"/>
              </a:ext>
            </a:extLst>
          </p:cNvPr>
          <p:cNvGrpSpPr/>
          <p:nvPr/>
        </p:nvGrpSpPr>
        <p:grpSpPr>
          <a:xfrm>
            <a:off x="1558987" y="1724310"/>
            <a:ext cx="1267505" cy="600039"/>
            <a:chOff x="-5611713" y="-4063630"/>
            <a:chExt cx="1267505" cy="600039"/>
          </a:xfrm>
          <a:solidFill>
            <a:schemeClr val="bg1">
              <a:lumMod val="75000"/>
            </a:schemeClr>
          </a:solidFill>
        </p:grpSpPr>
        <p:sp>
          <p:nvSpPr>
            <p:cNvPr id="2465" name="Freeform: Shape 2464">
              <a:extLst>
                <a:ext uri="{FF2B5EF4-FFF2-40B4-BE49-F238E27FC236}">
                  <a16:creationId xmlns:a16="http://schemas.microsoft.com/office/drawing/2014/main" id="{A536DC19-2C7F-8F77-3F56-EA712A32F22E}"/>
                </a:ext>
              </a:extLst>
            </p:cNvPr>
            <p:cNvSpPr/>
            <p:nvPr/>
          </p:nvSpPr>
          <p:spPr>
            <a:xfrm rot="21375559">
              <a:off x="-5038978" y="-3772620"/>
              <a:ext cx="111929" cy="275639"/>
            </a:xfrm>
            <a:custGeom>
              <a:avLst/>
              <a:gdLst>
                <a:gd name="connsiteX0" fmla="*/ 122396 w 122396"/>
                <a:gd name="connsiteY0" fmla="*/ 0 h 345757"/>
                <a:gd name="connsiteX1" fmla="*/ 0 w 122396"/>
                <a:gd name="connsiteY1" fmla="*/ 345757 h 345757"/>
              </a:gdLst>
              <a:ahLst/>
              <a:cxnLst>
                <a:cxn ang="0">
                  <a:pos x="connsiteX0" y="connsiteY0"/>
                </a:cxn>
                <a:cxn ang="0">
                  <a:pos x="connsiteX1" y="connsiteY1"/>
                </a:cxn>
              </a:cxnLst>
              <a:rect l="l" t="t" r="r" b="b"/>
              <a:pathLst>
                <a:path w="122396" h="345757">
                  <a:moveTo>
                    <a:pt x="122396" y="0"/>
                  </a:moveTo>
                  <a:lnTo>
                    <a:pt x="0" y="345757"/>
                  </a:lnTo>
                </a:path>
              </a:pathLst>
            </a:custGeom>
            <a:grpFill/>
            <a:ln w="85725" cap="rnd">
              <a:solidFill>
                <a:schemeClr val="bg1">
                  <a:lumMod val="75000"/>
                </a:schemeClr>
              </a:solidFill>
              <a:prstDash val="solid"/>
              <a:round/>
            </a:ln>
          </p:spPr>
          <p:txBody>
            <a:bodyPr rtlCol="0" anchor="ctr"/>
            <a:lstStyle/>
            <a:p>
              <a:endParaRPr lang="en-US"/>
            </a:p>
          </p:txBody>
        </p:sp>
        <p:sp>
          <p:nvSpPr>
            <p:cNvPr id="2466" name="Freeform: Shape 2465">
              <a:extLst>
                <a:ext uri="{FF2B5EF4-FFF2-40B4-BE49-F238E27FC236}">
                  <a16:creationId xmlns:a16="http://schemas.microsoft.com/office/drawing/2014/main" id="{A2A35282-39A1-494B-7C0A-EFE6C6D65B21}"/>
                </a:ext>
              </a:extLst>
            </p:cNvPr>
            <p:cNvSpPr/>
            <p:nvPr/>
          </p:nvSpPr>
          <p:spPr>
            <a:xfrm>
              <a:off x="-5611713" y="-4063630"/>
              <a:ext cx="1267505" cy="600039"/>
            </a:xfrm>
            <a:custGeom>
              <a:avLst/>
              <a:gdLst>
                <a:gd name="connsiteX0" fmla="*/ 66676 w 954024"/>
                <a:gd name="connsiteY0" fmla="*/ 57 h 451637"/>
                <a:gd name="connsiteX1" fmla="*/ 58 w 954024"/>
                <a:gd name="connsiteY1" fmla="*/ 61341 h 451637"/>
                <a:gd name="connsiteX2" fmla="*/ 1 w 954024"/>
                <a:gd name="connsiteY2" fmla="*/ 63970 h 451637"/>
                <a:gd name="connsiteX3" fmla="*/ 1 w 954024"/>
                <a:gd name="connsiteY3" fmla="*/ 63970 h 451637"/>
                <a:gd name="connsiteX4" fmla="*/ 60294 w 954024"/>
                <a:gd name="connsiteY4" fmla="*/ 127787 h 451637"/>
                <a:gd name="connsiteX5" fmla="*/ 855536 w 954024"/>
                <a:gd name="connsiteY5" fmla="*/ 451637 h 451637"/>
                <a:gd name="connsiteX6" fmla="*/ 954025 w 954024"/>
                <a:gd name="connsiteY6" fmla="*/ 368293 h 451637"/>
                <a:gd name="connsiteX7" fmla="*/ 66676 w 954024"/>
                <a:gd name="connsiteY7" fmla="*/ 57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024" h="451637">
                  <a:moveTo>
                    <a:pt x="66676" y="57"/>
                  </a:moveTo>
                  <a:cubicBezTo>
                    <a:pt x="31357" y="-1419"/>
                    <a:pt x="1525" y="26022"/>
                    <a:pt x="58" y="61341"/>
                  </a:cubicBezTo>
                  <a:cubicBezTo>
                    <a:pt x="20" y="62217"/>
                    <a:pt x="1" y="63093"/>
                    <a:pt x="1" y="63970"/>
                  </a:cubicBezTo>
                  <a:lnTo>
                    <a:pt x="1" y="63970"/>
                  </a:lnTo>
                  <a:cubicBezTo>
                    <a:pt x="-152" y="97926"/>
                    <a:pt x="26385" y="126006"/>
                    <a:pt x="60294" y="127787"/>
                  </a:cubicBezTo>
                  <a:cubicBezTo>
                    <a:pt x="354731" y="141084"/>
                    <a:pt x="635585" y="255460"/>
                    <a:pt x="855536" y="451637"/>
                  </a:cubicBezTo>
                  <a:lnTo>
                    <a:pt x="954025" y="368293"/>
                  </a:lnTo>
                  <a:cubicBezTo>
                    <a:pt x="710480" y="145437"/>
                    <a:pt x="396450" y="15116"/>
                    <a:pt x="66676" y="57"/>
                  </a:cubicBezTo>
                  <a:close/>
                </a:path>
              </a:pathLst>
            </a:custGeom>
            <a:grpFill/>
            <a:ln w="9525" cap="flat">
              <a:solidFill>
                <a:schemeClr val="bg1">
                  <a:lumMod val="75000"/>
                </a:schemeClr>
              </a:solidFill>
              <a:prstDash val="solid"/>
              <a:miter/>
            </a:ln>
          </p:spPr>
          <p:txBody>
            <a:bodyPr rtlCol="0" anchor="ctr"/>
            <a:lstStyle/>
            <a:p>
              <a:endParaRPr lang="en-US"/>
            </a:p>
          </p:txBody>
        </p:sp>
        <p:sp>
          <p:nvSpPr>
            <p:cNvPr id="2467" name="Freeform: Shape 2466">
              <a:extLst>
                <a:ext uri="{FF2B5EF4-FFF2-40B4-BE49-F238E27FC236}">
                  <a16:creationId xmlns:a16="http://schemas.microsoft.com/office/drawing/2014/main" id="{1080AC82-4595-6259-5457-539229A25E00}"/>
                </a:ext>
              </a:extLst>
            </p:cNvPr>
            <p:cNvSpPr/>
            <p:nvPr/>
          </p:nvSpPr>
          <p:spPr>
            <a:xfrm>
              <a:off x="-5097169" y="-4050647"/>
              <a:ext cx="379643" cy="379644"/>
            </a:xfrm>
            <a:custGeom>
              <a:avLst/>
              <a:gdLst>
                <a:gd name="connsiteX0" fmla="*/ 285750 w 285749"/>
                <a:gd name="connsiteY0" fmla="*/ 142875 h 285750"/>
                <a:gd name="connsiteX1" fmla="*/ 142875 w 285749"/>
                <a:gd name="connsiteY1" fmla="*/ 285750 h 285750"/>
                <a:gd name="connsiteX2" fmla="*/ 0 w 285749"/>
                <a:gd name="connsiteY2" fmla="*/ 142875 h 285750"/>
                <a:gd name="connsiteX3" fmla="*/ 142875 w 285749"/>
                <a:gd name="connsiteY3" fmla="*/ 0 h 285750"/>
                <a:gd name="connsiteX4" fmla="*/ 285750 w 285749"/>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9"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bg1"/>
            </a:solidFill>
            <a:ln w="7429" cap="flat">
              <a:solidFill>
                <a:schemeClr val="bg1">
                  <a:lumMod val="75000"/>
                </a:schemeClr>
              </a:solidFill>
              <a:prstDash val="solid"/>
              <a:miter/>
            </a:ln>
          </p:spPr>
          <p:txBody>
            <a:bodyPr rtlCol="0" anchor="ctr"/>
            <a:lstStyle/>
            <a:p>
              <a:endParaRPr lang="en-US"/>
            </a:p>
          </p:txBody>
        </p:sp>
        <p:sp>
          <p:nvSpPr>
            <p:cNvPr id="2468" name="Freeform: Shape 2467">
              <a:extLst>
                <a:ext uri="{FF2B5EF4-FFF2-40B4-BE49-F238E27FC236}">
                  <a16:creationId xmlns:a16="http://schemas.microsoft.com/office/drawing/2014/main" id="{454486FB-2CEE-75B3-898F-B8E47B95686D}"/>
                </a:ext>
              </a:extLst>
            </p:cNvPr>
            <p:cNvSpPr/>
            <p:nvPr/>
          </p:nvSpPr>
          <p:spPr>
            <a:xfrm>
              <a:off x="-5043764" y="-3997243"/>
              <a:ext cx="272837" cy="272836"/>
            </a:xfrm>
            <a:custGeom>
              <a:avLst/>
              <a:gdLst>
                <a:gd name="connsiteX0" fmla="*/ 205359 w 205359"/>
                <a:gd name="connsiteY0" fmla="*/ 102680 h 205358"/>
                <a:gd name="connsiteX1" fmla="*/ 102680 w 205359"/>
                <a:gd name="connsiteY1" fmla="*/ 205359 h 205358"/>
                <a:gd name="connsiteX2" fmla="*/ 0 w 205359"/>
                <a:gd name="connsiteY2" fmla="*/ 102680 h 205358"/>
                <a:gd name="connsiteX3" fmla="*/ 102680 w 205359"/>
                <a:gd name="connsiteY3" fmla="*/ 0 h 205358"/>
                <a:gd name="connsiteX4" fmla="*/ 205359 w 205359"/>
                <a:gd name="connsiteY4" fmla="*/ 102680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05358">
                  <a:moveTo>
                    <a:pt x="205359" y="102680"/>
                  </a:moveTo>
                  <a:cubicBezTo>
                    <a:pt x="205359" y="159388"/>
                    <a:pt x="159388" y="205359"/>
                    <a:pt x="102680" y="205359"/>
                  </a:cubicBezTo>
                  <a:cubicBezTo>
                    <a:pt x="45971" y="205359"/>
                    <a:pt x="0" y="159388"/>
                    <a:pt x="0" y="102680"/>
                  </a:cubicBezTo>
                  <a:cubicBezTo>
                    <a:pt x="0" y="45971"/>
                    <a:pt x="45971" y="0"/>
                    <a:pt x="102680" y="0"/>
                  </a:cubicBezTo>
                  <a:cubicBezTo>
                    <a:pt x="159388" y="0"/>
                    <a:pt x="205359" y="45971"/>
                    <a:pt x="205359" y="102680"/>
                  </a:cubicBezTo>
                  <a:close/>
                </a:path>
              </a:pathLst>
            </a:custGeom>
            <a:grpFill/>
            <a:ln w="9525" cap="flat">
              <a:solidFill>
                <a:schemeClr val="bg1">
                  <a:lumMod val="75000"/>
                </a:schemeClr>
              </a:solidFill>
              <a:prstDash val="solid"/>
              <a:miter/>
            </a:ln>
          </p:spPr>
          <p:txBody>
            <a:bodyPr rtlCol="0" anchor="ctr"/>
            <a:lstStyle/>
            <a:p>
              <a:endParaRPr lang="en-US"/>
            </a:p>
          </p:txBody>
        </p:sp>
      </p:grpSp>
      <p:grpSp>
        <p:nvGrpSpPr>
          <p:cNvPr id="2469" name="Group 2468">
            <a:extLst>
              <a:ext uri="{FF2B5EF4-FFF2-40B4-BE49-F238E27FC236}">
                <a16:creationId xmlns:a16="http://schemas.microsoft.com/office/drawing/2014/main" id="{B1A8D718-8D0D-7207-EDD6-2EDB3227EFD5}"/>
              </a:ext>
            </a:extLst>
          </p:cNvPr>
          <p:cNvGrpSpPr/>
          <p:nvPr/>
        </p:nvGrpSpPr>
        <p:grpSpPr>
          <a:xfrm>
            <a:off x="2693485" y="2208257"/>
            <a:ext cx="739039" cy="1263707"/>
            <a:chOff x="-4476323" y="-3573941"/>
            <a:chExt cx="739039" cy="1263707"/>
          </a:xfrm>
          <a:solidFill>
            <a:schemeClr val="bg1">
              <a:lumMod val="75000"/>
            </a:schemeClr>
          </a:solidFill>
        </p:grpSpPr>
        <p:sp>
          <p:nvSpPr>
            <p:cNvPr id="2470" name="Freeform: Shape 2469">
              <a:extLst>
                <a:ext uri="{FF2B5EF4-FFF2-40B4-BE49-F238E27FC236}">
                  <a16:creationId xmlns:a16="http://schemas.microsoft.com/office/drawing/2014/main" id="{C71DCF34-31C2-BC33-17D1-660B883A91A4}"/>
                </a:ext>
              </a:extLst>
            </p:cNvPr>
            <p:cNvSpPr/>
            <p:nvPr/>
          </p:nvSpPr>
          <p:spPr>
            <a:xfrm rot="511491">
              <a:off x="-4341564" y="-3020353"/>
              <a:ext cx="331303" cy="185664"/>
            </a:xfrm>
            <a:custGeom>
              <a:avLst/>
              <a:gdLst>
                <a:gd name="connsiteX0" fmla="*/ 0 w 419100"/>
                <a:gd name="connsiteY0" fmla="*/ 161925 h 161925"/>
                <a:gd name="connsiteX1" fmla="*/ 419100 w 419100"/>
                <a:gd name="connsiteY1" fmla="*/ 0 h 161925"/>
              </a:gdLst>
              <a:ahLst/>
              <a:cxnLst>
                <a:cxn ang="0">
                  <a:pos x="connsiteX0" y="connsiteY0"/>
                </a:cxn>
                <a:cxn ang="0">
                  <a:pos x="connsiteX1" y="connsiteY1"/>
                </a:cxn>
              </a:cxnLst>
              <a:rect l="l" t="t" r="r" b="b"/>
              <a:pathLst>
                <a:path w="419100" h="161925">
                  <a:moveTo>
                    <a:pt x="0" y="161925"/>
                  </a:moveTo>
                  <a:lnTo>
                    <a:pt x="419100" y="0"/>
                  </a:lnTo>
                </a:path>
              </a:pathLst>
            </a:custGeom>
            <a:grpFill/>
            <a:ln w="85725" cap="rnd">
              <a:solidFill>
                <a:schemeClr val="bg1">
                  <a:lumMod val="75000"/>
                </a:schemeClr>
              </a:solidFill>
              <a:prstDash val="solid"/>
              <a:round/>
            </a:ln>
          </p:spPr>
          <p:txBody>
            <a:bodyPr rtlCol="0" anchor="ctr"/>
            <a:lstStyle/>
            <a:p>
              <a:endParaRPr lang="en-US"/>
            </a:p>
          </p:txBody>
        </p:sp>
        <p:sp>
          <p:nvSpPr>
            <p:cNvPr id="2471" name="Freeform: Shape 2470">
              <a:extLst>
                <a:ext uri="{FF2B5EF4-FFF2-40B4-BE49-F238E27FC236}">
                  <a16:creationId xmlns:a16="http://schemas.microsoft.com/office/drawing/2014/main" id="{BF4D544D-93F9-02E4-7BED-EA6743EC8344}"/>
                </a:ext>
              </a:extLst>
            </p:cNvPr>
            <p:cNvSpPr/>
            <p:nvPr/>
          </p:nvSpPr>
          <p:spPr>
            <a:xfrm>
              <a:off x="-4476323" y="-3573941"/>
              <a:ext cx="739039" cy="1263707"/>
            </a:xfrm>
            <a:custGeom>
              <a:avLst/>
              <a:gdLst>
                <a:gd name="connsiteX0" fmla="*/ 98488 w 556259"/>
                <a:gd name="connsiteY0" fmla="*/ 0 h 951166"/>
                <a:gd name="connsiteX1" fmla="*/ 0 w 556259"/>
                <a:gd name="connsiteY1" fmla="*/ 83344 h 951166"/>
                <a:gd name="connsiteX2" fmla="*/ 428149 w 556259"/>
                <a:gd name="connsiteY2" fmla="*/ 951167 h 951166"/>
                <a:gd name="connsiteX3" fmla="*/ 556260 w 556259"/>
                <a:gd name="connsiteY3" fmla="*/ 951167 h 951166"/>
                <a:gd name="connsiteX4" fmla="*/ 98488 w 556259"/>
                <a:gd name="connsiteY4" fmla="*/ 0 h 95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59" h="951166">
                  <a:moveTo>
                    <a:pt x="98488" y="0"/>
                  </a:moveTo>
                  <a:lnTo>
                    <a:pt x="0" y="83344"/>
                  </a:lnTo>
                  <a:cubicBezTo>
                    <a:pt x="250393" y="305743"/>
                    <a:pt x="404022" y="617134"/>
                    <a:pt x="428149" y="951167"/>
                  </a:cubicBezTo>
                  <a:lnTo>
                    <a:pt x="556260" y="951167"/>
                  </a:lnTo>
                  <a:cubicBezTo>
                    <a:pt x="532429" y="586835"/>
                    <a:pt x="368351" y="245916"/>
                    <a:pt x="98488" y="0"/>
                  </a:cubicBezTo>
                  <a:close/>
                </a:path>
              </a:pathLst>
            </a:custGeom>
            <a:grpFill/>
            <a:ln w="9525" cap="flat">
              <a:solidFill>
                <a:schemeClr val="bg1">
                  <a:lumMod val="75000"/>
                </a:schemeClr>
              </a:solidFill>
              <a:prstDash val="solid"/>
              <a:miter/>
            </a:ln>
          </p:spPr>
          <p:txBody>
            <a:bodyPr rtlCol="0" anchor="ctr"/>
            <a:lstStyle/>
            <a:p>
              <a:endParaRPr lang="en-US"/>
            </a:p>
          </p:txBody>
        </p:sp>
        <p:sp>
          <p:nvSpPr>
            <p:cNvPr id="2472" name="Freeform: Shape 2471">
              <a:extLst>
                <a:ext uri="{FF2B5EF4-FFF2-40B4-BE49-F238E27FC236}">
                  <a16:creationId xmlns:a16="http://schemas.microsoft.com/office/drawing/2014/main" id="{D13DE6A2-43BC-8B7B-DB92-917DEA4E59AD}"/>
                </a:ext>
              </a:extLst>
            </p:cNvPr>
            <p:cNvSpPr/>
            <p:nvPr/>
          </p:nvSpPr>
          <p:spPr>
            <a:xfrm>
              <a:off x="-4201715" y="-3164684"/>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bg1"/>
            </a:solidFill>
            <a:ln w="7429" cap="flat">
              <a:solidFill>
                <a:schemeClr val="bg1">
                  <a:lumMod val="75000"/>
                </a:schemeClr>
              </a:solidFill>
              <a:prstDash val="solid"/>
              <a:miter/>
            </a:ln>
          </p:spPr>
          <p:txBody>
            <a:bodyPr rtlCol="0" anchor="ctr"/>
            <a:lstStyle/>
            <a:p>
              <a:endParaRPr lang="en-US"/>
            </a:p>
          </p:txBody>
        </p:sp>
        <p:sp>
          <p:nvSpPr>
            <p:cNvPr id="2473" name="Freeform: Shape 2472">
              <a:extLst>
                <a:ext uri="{FF2B5EF4-FFF2-40B4-BE49-F238E27FC236}">
                  <a16:creationId xmlns:a16="http://schemas.microsoft.com/office/drawing/2014/main" id="{E3ABADBA-54AE-6BB0-E521-2E8661565AAD}"/>
                </a:ext>
              </a:extLst>
            </p:cNvPr>
            <p:cNvSpPr/>
            <p:nvPr/>
          </p:nvSpPr>
          <p:spPr>
            <a:xfrm rot="16780199">
              <a:off x="-4148504" y="-3111359"/>
              <a:ext cx="272837" cy="272837"/>
            </a:xfrm>
            <a:custGeom>
              <a:avLst/>
              <a:gdLst>
                <a:gd name="connsiteX0" fmla="*/ 205357 w 205359"/>
                <a:gd name="connsiteY0" fmla="*/ 102680 h 205359"/>
                <a:gd name="connsiteX1" fmla="*/ 102678 w 205359"/>
                <a:gd name="connsiteY1" fmla="*/ 205359 h 205359"/>
                <a:gd name="connsiteX2" fmla="*/ -2 w 205359"/>
                <a:gd name="connsiteY2" fmla="*/ 102680 h 205359"/>
                <a:gd name="connsiteX3" fmla="*/ 102678 w 205359"/>
                <a:gd name="connsiteY3" fmla="*/ 0 h 205359"/>
                <a:gd name="connsiteX4" fmla="*/ 205357 w 205359"/>
                <a:gd name="connsiteY4" fmla="*/ 102680 h 20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9" h="205359">
                  <a:moveTo>
                    <a:pt x="205357" y="102680"/>
                  </a:moveTo>
                  <a:cubicBezTo>
                    <a:pt x="205357" y="159388"/>
                    <a:pt x="159386" y="205359"/>
                    <a:pt x="102678" y="205359"/>
                  </a:cubicBezTo>
                  <a:cubicBezTo>
                    <a:pt x="45969" y="205359"/>
                    <a:pt x="-2" y="159388"/>
                    <a:pt x="-2" y="102680"/>
                  </a:cubicBezTo>
                  <a:cubicBezTo>
                    <a:pt x="-2" y="45971"/>
                    <a:pt x="45969" y="0"/>
                    <a:pt x="102678" y="0"/>
                  </a:cubicBezTo>
                  <a:cubicBezTo>
                    <a:pt x="159386" y="0"/>
                    <a:pt x="205357" y="45971"/>
                    <a:pt x="205357" y="102680"/>
                  </a:cubicBezTo>
                  <a:close/>
                </a:path>
              </a:pathLst>
            </a:custGeom>
            <a:grpFill/>
            <a:ln w="9525" cap="flat">
              <a:solidFill>
                <a:schemeClr val="bg1">
                  <a:lumMod val="75000"/>
                </a:schemeClr>
              </a:solidFill>
              <a:prstDash val="solid"/>
              <a:miter/>
            </a:ln>
          </p:spPr>
          <p:txBody>
            <a:bodyPr rtlCol="0" anchor="ctr"/>
            <a:lstStyle/>
            <a:p>
              <a:endParaRPr lang="en-US"/>
            </a:p>
          </p:txBody>
        </p:sp>
      </p:grpSp>
      <p:grpSp>
        <p:nvGrpSpPr>
          <p:cNvPr id="2474" name="Group 2473">
            <a:extLst>
              <a:ext uri="{FF2B5EF4-FFF2-40B4-BE49-F238E27FC236}">
                <a16:creationId xmlns:a16="http://schemas.microsoft.com/office/drawing/2014/main" id="{1C03E11F-A830-AC90-E472-57ADF4CB55F0}"/>
              </a:ext>
            </a:extLst>
          </p:cNvPr>
          <p:cNvGrpSpPr/>
          <p:nvPr/>
        </p:nvGrpSpPr>
        <p:grpSpPr>
          <a:xfrm>
            <a:off x="2778456" y="3473359"/>
            <a:ext cx="660328" cy="1433407"/>
            <a:chOff x="-4393435" y="-2310233"/>
            <a:chExt cx="660328" cy="1433407"/>
          </a:xfrm>
          <a:solidFill>
            <a:schemeClr val="bg1">
              <a:lumMod val="75000"/>
            </a:schemeClr>
          </a:solidFill>
        </p:grpSpPr>
        <p:sp>
          <p:nvSpPr>
            <p:cNvPr id="2475" name="Freeform: Shape 2474">
              <a:extLst>
                <a:ext uri="{FF2B5EF4-FFF2-40B4-BE49-F238E27FC236}">
                  <a16:creationId xmlns:a16="http://schemas.microsoft.com/office/drawing/2014/main" id="{00FF8E9C-9FCD-892F-3F8E-B24C7C938FBD}"/>
                </a:ext>
              </a:extLst>
            </p:cNvPr>
            <p:cNvSpPr/>
            <p:nvPr/>
          </p:nvSpPr>
          <p:spPr>
            <a:xfrm>
              <a:off x="-4276814" y="-1668792"/>
              <a:ext cx="308326" cy="120884"/>
            </a:xfrm>
            <a:custGeom>
              <a:avLst/>
              <a:gdLst>
                <a:gd name="connsiteX0" fmla="*/ 0 w 342900"/>
                <a:gd name="connsiteY0" fmla="*/ 0 h 142875"/>
                <a:gd name="connsiteX1" fmla="*/ 342900 w 342900"/>
                <a:gd name="connsiteY1" fmla="*/ 142875 h 142875"/>
              </a:gdLst>
              <a:ahLst/>
              <a:cxnLst>
                <a:cxn ang="0">
                  <a:pos x="connsiteX0" y="connsiteY0"/>
                </a:cxn>
                <a:cxn ang="0">
                  <a:pos x="connsiteX1" y="connsiteY1"/>
                </a:cxn>
              </a:cxnLst>
              <a:rect l="l" t="t" r="r" b="b"/>
              <a:pathLst>
                <a:path w="342900" h="142875">
                  <a:moveTo>
                    <a:pt x="0" y="0"/>
                  </a:moveTo>
                  <a:lnTo>
                    <a:pt x="342900" y="142875"/>
                  </a:lnTo>
                </a:path>
              </a:pathLst>
            </a:custGeom>
            <a:grpFill/>
            <a:ln w="85725" cap="rnd">
              <a:solidFill>
                <a:schemeClr val="bg1">
                  <a:lumMod val="75000"/>
                </a:schemeClr>
              </a:solidFill>
              <a:prstDash val="solid"/>
              <a:round/>
            </a:ln>
          </p:spPr>
          <p:txBody>
            <a:bodyPr rtlCol="0" anchor="ctr"/>
            <a:lstStyle/>
            <a:p>
              <a:endParaRPr lang="en-US"/>
            </a:p>
          </p:txBody>
        </p:sp>
        <p:sp>
          <p:nvSpPr>
            <p:cNvPr id="2476" name="Freeform: Shape 2475">
              <a:extLst>
                <a:ext uri="{FF2B5EF4-FFF2-40B4-BE49-F238E27FC236}">
                  <a16:creationId xmlns:a16="http://schemas.microsoft.com/office/drawing/2014/main" id="{8F74FB76-D0A4-8AE7-4FC6-85485C31C3A8}"/>
                </a:ext>
              </a:extLst>
            </p:cNvPr>
            <p:cNvSpPr/>
            <p:nvPr/>
          </p:nvSpPr>
          <p:spPr>
            <a:xfrm>
              <a:off x="-4393435" y="-2310233"/>
              <a:ext cx="660328" cy="1433407"/>
            </a:xfrm>
            <a:custGeom>
              <a:avLst/>
              <a:gdLst>
                <a:gd name="connsiteX0" fmla="*/ 493871 w 497015"/>
                <a:gd name="connsiteY0" fmla="*/ 0 h 1078896"/>
                <a:gd name="connsiteX1" fmla="*/ 365760 w 497015"/>
                <a:gd name="connsiteY1" fmla="*/ 0 h 1078896"/>
                <a:gd name="connsiteX2" fmla="*/ 369094 w 497015"/>
                <a:gd name="connsiteY2" fmla="*/ 93726 h 1078896"/>
                <a:gd name="connsiteX3" fmla="*/ 0 w 497015"/>
                <a:gd name="connsiteY3" fmla="*/ 995743 h 1078896"/>
                <a:gd name="connsiteX4" fmla="*/ 97536 w 497015"/>
                <a:gd name="connsiteY4" fmla="*/ 1078897 h 1078896"/>
                <a:gd name="connsiteX5" fmla="*/ 497015 w 497015"/>
                <a:gd name="connsiteY5" fmla="*/ 93726 h 1078896"/>
                <a:gd name="connsiteX6" fmla="*/ 493871 w 497015"/>
                <a:gd name="connsiteY6" fmla="*/ 0 h 10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015" h="1078896">
                  <a:moveTo>
                    <a:pt x="493871" y="0"/>
                  </a:moveTo>
                  <a:lnTo>
                    <a:pt x="365760" y="0"/>
                  </a:lnTo>
                  <a:cubicBezTo>
                    <a:pt x="367922" y="30985"/>
                    <a:pt x="369027" y="62227"/>
                    <a:pt x="369094" y="93726"/>
                  </a:cubicBezTo>
                  <a:cubicBezTo>
                    <a:pt x="369561" y="431254"/>
                    <a:pt x="236934" y="755361"/>
                    <a:pt x="0" y="995743"/>
                  </a:cubicBezTo>
                  <a:lnTo>
                    <a:pt x="97536" y="1078897"/>
                  </a:lnTo>
                  <a:cubicBezTo>
                    <a:pt x="354121" y="815197"/>
                    <a:pt x="497472" y="461658"/>
                    <a:pt x="497015" y="93726"/>
                  </a:cubicBezTo>
                  <a:cubicBezTo>
                    <a:pt x="497015" y="62198"/>
                    <a:pt x="495871" y="30956"/>
                    <a:pt x="493871" y="0"/>
                  </a:cubicBezTo>
                  <a:close/>
                </a:path>
              </a:pathLst>
            </a:custGeom>
            <a:grpFill/>
            <a:ln w="9525" cap="flat">
              <a:solidFill>
                <a:schemeClr val="bg1">
                  <a:lumMod val="75000"/>
                </a:schemeClr>
              </a:solidFill>
              <a:prstDash val="solid"/>
              <a:miter/>
            </a:ln>
          </p:spPr>
          <p:txBody>
            <a:bodyPr rtlCol="0" anchor="ctr"/>
            <a:lstStyle/>
            <a:p>
              <a:endParaRPr lang="en-US"/>
            </a:p>
          </p:txBody>
        </p:sp>
        <p:sp>
          <p:nvSpPr>
            <p:cNvPr id="2477" name="Freeform: Shape 2476">
              <a:extLst>
                <a:ext uri="{FF2B5EF4-FFF2-40B4-BE49-F238E27FC236}">
                  <a16:creationId xmlns:a16="http://schemas.microsoft.com/office/drawing/2014/main" id="{F043B876-2F6B-E6E7-90C8-7F872454AAD1}"/>
                </a:ext>
              </a:extLst>
            </p:cNvPr>
            <p:cNvSpPr/>
            <p:nvPr/>
          </p:nvSpPr>
          <p:spPr>
            <a:xfrm>
              <a:off x="-4128949" y="-1756460"/>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bg1"/>
            </a:solidFill>
            <a:ln w="7429" cap="flat">
              <a:solidFill>
                <a:schemeClr val="bg1">
                  <a:lumMod val="75000"/>
                </a:schemeClr>
              </a:solidFill>
              <a:prstDash val="solid"/>
              <a:miter/>
            </a:ln>
          </p:spPr>
          <p:txBody>
            <a:bodyPr rtlCol="0" anchor="ctr"/>
            <a:lstStyle/>
            <a:p>
              <a:endParaRPr lang="en-US"/>
            </a:p>
          </p:txBody>
        </p:sp>
        <p:sp>
          <p:nvSpPr>
            <p:cNvPr id="2478" name="Freeform: Shape 2477">
              <a:extLst>
                <a:ext uri="{FF2B5EF4-FFF2-40B4-BE49-F238E27FC236}">
                  <a16:creationId xmlns:a16="http://schemas.microsoft.com/office/drawing/2014/main" id="{0A97C650-7C48-9A83-A2C1-D3D6618CB49D}"/>
                </a:ext>
              </a:extLst>
            </p:cNvPr>
            <p:cNvSpPr/>
            <p:nvPr/>
          </p:nvSpPr>
          <p:spPr>
            <a:xfrm>
              <a:off x="-4075547" y="-1703056"/>
              <a:ext cx="272836" cy="272836"/>
            </a:xfrm>
            <a:custGeom>
              <a:avLst/>
              <a:gdLst>
                <a:gd name="connsiteX0" fmla="*/ 205359 w 205358"/>
                <a:gd name="connsiteY0" fmla="*/ 102679 h 205358"/>
                <a:gd name="connsiteX1" fmla="*/ 102680 w 205358"/>
                <a:gd name="connsiteY1" fmla="*/ 205359 h 205358"/>
                <a:gd name="connsiteX2" fmla="*/ 0 w 205358"/>
                <a:gd name="connsiteY2" fmla="*/ 102679 h 205358"/>
                <a:gd name="connsiteX3" fmla="*/ 102680 w 205358"/>
                <a:gd name="connsiteY3" fmla="*/ 0 h 205358"/>
                <a:gd name="connsiteX4" fmla="*/ 205359 w 205358"/>
                <a:gd name="connsiteY4" fmla="*/ 102679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5358">
                  <a:moveTo>
                    <a:pt x="205359" y="102679"/>
                  </a:moveTo>
                  <a:cubicBezTo>
                    <a:pt x="205359" y="159388"/>
                    <a:pt x="159388" y="205359"/>
                    <a:pt x="102680" y="205359"/>
                  </a:cubicBezTo>
                  <a:cubicBezTo>
                    <a:pt x="45971" y="205359"/>
                    <a:pt x="0" y="159388"/>
                    <a:pt x="0" y="102679"/>
                  </a:cubicBezTo>
                  <a:cubicBezTo>
                    <a:pt x="0" y="45971"/>
                    <a:pt x="45971" y="0"/>
                    <a:pt x="102680" y="0"/>
                  </a:cubicBezTo>
                  <a:cubicBezTo>
                    <a:pt x="159388" y="0"/>
                    <a:pt x="205359" y="45971"/>
                    <a:pt x="205359" y="102679"/>
                  </a:cubicBezTo>
                  <a:close/>
                </a:path>
              </a:pathLst>
            </a:custGeom>
            <a:grpFill/>
            <a:ln w="9525" cap="flat">
              <a:solidFill>
                <a:schemeClr val="bg1">
                  <a:lumMod val="75000"/>
                </a:schemeClr>
              </a:solidFill>
              <a:prstDash val="solid"/>
              <a:miter/>
            </a:ln>
          </p:spPr>
          <p:txBody>
            <a:bodyPr rtlCol="0" anchor="ctr"/>
            <a:lstStyle/>
            <a:p>
              <a:endParaRPr lang="en-US"/>
            </a:p>
          </p:txBody>
        </p:sp>
      </p:grpSp>
      <p:grpSp>
        <p:nvGrpSpPr>
          <p:cNvPr id="2479" name="Group 2478">
            <a:extLst>
              <a:ext uri="{FF2B5EF4-FFF2-40B4-BE49-F238E27FC236}">
                <a16:creationId xmlns:a16="http://schemas.microsoft.com/office/drawing/2014/main" id="{3339E22C-E454-B20C-A17A-B831B27B1A37}"/>
              </a:ext>
            </a:extLst>
          </p:cNvPr>
          <p:cNvGrpSpPr/>
          <p:nvPr/>
        </p:nvGrpSpPr>
        <p:grpSpPr>
          <a:xfrm>
            <a:off x="1578331" y="4763448"/>
            <a:ext cx="1348531" cy="680024"/>
            <a:chOff x="-5586691" y="-1011416"/>
            <a:chExt cx="1348531" cy="680024"/>
          </a:xfrm>
          <a:solidFill>
            <a:schemeClr val="bg1">
              <a:lumMod val="75000"/>
            </a:schemeClr>
          </a:solidFill>
        </p:grpSpPr>
        <p:sp>
          <p:nvSpPr>
            <p:cNvPr id="2480" name="Freeform: Shape 2479">
              <a:extLst>
                <a:ext uri="{FF2B5EF4-FFF2-40B4-BE49-F238E27FC236}">
                  <a16:creationId xmlns:a16="http://schemas.microsoft.com/office/drawing/2014/main" id="{4F600FAF-C1CD-9905-F987-D800AF395824}"/>
                </a:ext>
              </a:extLst>
            </p:cNvPr>
            <p:cNvSpPr/>
            <p:nvPr/>
          </p:nvSpPr>
          <p:spPr>
            <a:xfrm>
              <a:off x="-4932362" y="-905684"/>
              <a:ext cx="103730" cy="283403"/>
            </a:xfrm>
            <a:custGeom>
              <a:avLst/>
              <a:gdLst>
                <a:gd name="connsiteX0" fmla="*/ 0 w 142875"/>
                <a:gd name="connsiteY0" fmla="*/ 0 h 352425"/>
                <a:gd name="connsiteX1" fmla="*/ 142875 w 142875"/>
                <a:gd name="connsiteY1" fmla="*/ 352425 h 352425"/>
              </a:gdLst>
              <a:ahLst/>
              <a:cxnLst>
                <a:cxn ang="0">
                  <a:pos x="connsiteX0" y="connsiteY0"/>
                </a:cxn>
                <a:cxn ang="0">
                  <a:pos x="connsiteX1" y="connsiteY1"/>
                </a:cxn>
              </a:cxnLst>
              <a:rect l="l" t="t" r="r" b="b"/>
              <a:pathLst>
                <a:path w="142875" h="352425">
                  <a:moveTo>
                    <a:pt x="0" y="0"/>
                  </a:moveTo>
                  <a:lnTo>
                    <a:pt x="142875" y="352425"/>
                  </a:lnTo>
                </a:path>
              </a:pathLst>
            </a:custGeom>
            <a:grpFill/>
            <a:ln w="85725" cap="rnd">
              <a:solidFill>
                <a:schemeClr val="bg1">
                  <a:lumMod val="75000"/>
                </a:schemeClr>
              </a:solidFill>
              <a:prstDash val="solid"/>
              <a:round/>
            </a:ln>
          </p:spPr>
          <p:txBody>
            <a:bodyPr rtlCol="0" anchor="ctr"/>
            <a:lstStyle/>
            <a:p>
              <a:endParaRPr lang="en-US"/>
            </a:p>
          </p:txBody>
        </p:sp>
        <p:sp>
          <p:nvSpPr>
            <p:cNvPr id="2481" name="Freeform: Shape 2480">
              <a:extLst>
                <a:ext uri="{FF2B5EF4-FFF2-40B4-BE49-F238E27FC236}">
                  <a16:creationId xmlns:a16="http://schemas.microsoft.com/office/drawing/2014/main" id="{9ED398DA-7696-FC0C-53FB-79F46FEF9778}"/>
                </a:ext>
              </a:extLst>
            </p:cNvPr>
            <p:cNvSpPr/>
            <p:nvPr/>
          </p:nvSpPr>
          <p:spPr>
            <a:xfrm>
              <a:off x="-5586691" y="-1011416"/>
              <a:ext cx="1348531" cy="680024"/>
            </a:xfrm>
            <a:custGeom>
              <a:avLst/>
              <a:gdLst>
                <a:gd name="connsiteX0" fmla="*/ 59844 w 1015011"/>
                <a:gd name="connsiteY0" fmla="*/ 384143 h 511840"/>
                <a:gd name="connsiteX1" fmla="*/ 132 w 1015011"/>
                <a:gd name="connsiteY1" fmla="*/ 451990 h 511840"/>
                <a:gd name="connsiteX2" fmla="*/ 66702 w 1015011"/>
                <a:gd name="connsiteY2" fmla="*/ 511778 h 511840"/>
                <a:gd name="connsiteX3" fmla="*/ 1015011 w 1015011"/>
                <a:gd name="connsiteY3" fmla="*/ 83153 h 511840"/>
                <a:gd name="connsiteX4" fmla="*/ 917475 w 1015011"/>
                <a:gd name="connsiteY4" fmla="*/ 0 h 511840"/>
                <a:gd name="connsiteX5" fmla="*/ 59844 w 1015011"/>
                <a:gd name="connsiteY5" fmla="*/ 384143 h 51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011" h="511840">
                  <a:moveTo>
                    <a:pt x="59844" y="384143"/>
                  </a:moveTo>
                  <a:cubicBezTo>
                    <a:pt x="24621" y="386391"/>
                    <a:pt x="-2116" y="416766"/>
                    <a:pt x="132" y="451990"/>
                  </a:cubicBezTo>
                  <a:cubicBezTo>
                    <a:pt x="2342" y="486728"/>
                    <a:pt x="31936" y="513302"/>
                    <a:pt x="66702" y="511778"/>
                  </a:cubicBezTo>
                  <a:cubicBezTo>
                    <a:pt x="425890" y="495014"/>
                    <a:pt x="765104" y="341690"/>
                    <a:pt x="1015011" y="83153"/>
                  </a:cubicBezTo>
                  <a:lnTo>
                    <a:pt x="917475" y="0"/>
                  </a:lnTo>
                  <a:cubicBezTo>
                    <a:pt x="690447" y="231867"/>
                    <a:pt x="384009" y="369132"/>
                    <a:pt x="59844" y="384143"/>
                  </a:cubicBezTo>
                  <a:close/>
                </a:path>
              </a:pathLst>
            </a:custGeom>
            <a:grpFill/>
            <a:ln w="9525" cap="flat">
              <a:solidFill>
                <a:schemeClr val="bg1">
                  <a:lumMod val="75000"/>
                </a:schemeClr>
              </a:solidFill>
              <a:prstDash val="solid"/>
              <a:miter/>
            </a:ln>
          </p:spPr>
          <p:txBody>
            <a:bodyPr rtlCol="0" anchor="ctr"/>
            <a:lstStyle/>
            <a:p>
              <a:endParaRPr lang="en-US"/>
            </a:p>
          </p:txBody>
        </p:sp>
        <p:sp>
          <p:nvSpPr>
            <p:cNvPr id="2482" name="Freeform: Shape 2481">
              <a:extLst>
                <a:ext uri="{FF2B5EF4-FFF2-40B4-BE49-F238E27FC236}">
                  <a16:creationId xmlns:a16="http://schemas.microsoft.com/office/drawing/2014/main" id="{43CBFC00-AFFD-8E71-EF86-16366C1063DC}"/>
                </a:ext>
              </a:extLst>
            </p:cNvPr>
            <p:cNvSpPr/>
            <p:nvPr/>
          </p:nvSpPr>
          <p:spPr>
            <a:xfrm>
              <a:off x="-5018454" y="-770216"/>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bg1"/>
            </a:solidFill>
            <a:ln w="7429" cap="flat">
              <a:solidFill>
                <a:schemeClr val="bg1">
                  <a:lumMod val="75000"/>
                </a:schemeClr>
              </a:solidFill>
              <a:prstDash val="solid"/>
              <a:miter/>
            </a:ln>
          </p:spPr>
          <p:txBody>
            <a:bodyPr rtlCol="0" anchor="ctr"/>
            <a:lstStyle/>
            <a:p>
              <a:endParaRPr lang="en-US"/>
            </a:p>
          </p:txBody>
        </p:sp>
        <p:sp>
          <p:nvSpPr>
            <p:cNvPr id="2483" name="Freeform: Shape 2482">
              <a:extLst>
                <a:ext uri="{FF2B5EF4-FFF2-40B4-BE49-F238E27FC236}">
                  <a16:creationId xmlns:a16="http://schemas.microsoft.com/office/drawing/2014/main" id="{E9ACDDAF-5770-0DAE-3488-38E6F104C803}"/>
                </a:ext>
              </a:extLst>
            </p:cNvPr>
            <p:cNvSpPr/>
            <p:nvPr/>
          </p:nvSpPr>
          <p:spPr>
            <a:xfrm>
              <a:off x="-4965052" y="-716813"/>
              <a:ext cx="272836" cy="272836"/>
            </a:xfrm>
            <a:custGeom>
              <a:avLst/>
              <a:gdLst>
                <a:gd name="connsiteX0" fmla="*/ 205359 w 205358"/>
                <a:gd name="connsiteY0" fmla="*/ 102679 h 205358"/>
                <a:gd name="connsiteX1" fmla="*/ 102680 w 205358"/>
                <a:gd name="connsiteY1" fmla="*/ 205359 h 205358"/>
                <a:gd name="connsiteX2" fmla="*/ 0 w 205358"/>
                <a:gd name="connsiteY2" fmla="*/ 102679 h 205358"/>
                <a:gd name="connsiteX3" fmla="*/ 102680 w 205358"/>
                <a:gd name="connsiteY3" fmla="*/ 0 h 205358"/>
                <a:gd name="connsiteX4" fmla="*/ 205359 w 205358"/>
                <a:gd name="connsiteY4" fmla="*/ 102679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5358">
                  <a:moveTo>
                    <a:pt x="205359" y="102679"/>
                  </a:moveTo>
                  <a:cubicBezTo>
                    <a:pt x="205359" y="159388"/>
                    <a:pt x="159388" y="205359"/>
                    <a:pt x="102680" y="205359"/>
                  </a:cubicBezTo>
                  <a:cubicBezTo>
                    <a:pt x="45971" y="205359"/>
                    <a:pt x="0" y="159388"/>
                    <a:pt x="0" y="102679"/>
                  </a:cubicBezTo>
                  <a:cubicBezTo>
                    <a:pt x="0" y="45971"/>
                    <a:pt x="45971" y="0"/>
                    <a:pt x="102680" y="0"/>
                  </a:cubicBezTo>
                  <a:cubicBezTo>
                    <a:pt x="159388" y="0"/>
                    <a:pt x="205359" y="45971"/>
                    <a:pt x="205359" y="102679"/>
                  </a:cubicBezTo>
                  <a:close/>
                </a:path>
              </a:pathLst>
            </a:custGeom>
            <a:grpFill/>
            <a:ln w="9525" cap="flat">
              <a:solidFill>
                <a:schemeClr val="bg1">
                  <a:lumMod val="75000"/>
                </a:schemeClr>
              </a:solidFill>
              <a:prstDash val="solid"/>
              <a:miter/>
            </a:ln>
          </p:spPr>
          <p:txBody>
            <a:bodyPr rtlCol="0" anchor="ctr"/>
            <a:lstStyle/>
            <a:p>
              <a:endParaRPr lang="en-US"/>
            </a:p>
          </p:txBody>
        </p:sp>
      </p:grpSp>
      <p:grpSp>
        <p:nvGrpSpPr>
          <p:cNvPr id="2484" name="Group 2483">
            <a:extLst>
              <a:ext uri="{FF2B5EF4-FFF2-40B4-BE49-F238E27FC236}">
                <a16:creationId xmlns:a16="http://schemas.microsoft.com/office/drawing/2014/main" id="{3B760457-9C14-1164-72FD-9B8BA9112407}"/>
              </a:ext>
            </a:extLst>
          </p:cNvPr>
          <p:cNvGrpSpPr/>
          <p:nvPr/>
        </p:nvGrpSpPr>
        <p:grpSpPr>
          <a:xfrm>
            <a:off x="328403" y="4807119"/>
            <a:ext cx="1348531" cy="680024"/>
            <a:chOff x="-6869286" y="-930420"/>
            <a:chExt cx="1348531" cy="680024"/>
          </a:xfrm>
          <a:solidFill>
            <a:schemeClr val="bg1">
              <a:lumMod val="75000"/>
            </a:schemeClr>
          </a:solidFill>
        </p:grpSpPr>
        <p:sp>
          <p:nvSpPr>
            <p:cNvPr id="2485" name="Freeform: Shape 2484">
              <a:extLst>
                <a:ext uri="{FF2B5EF4-FFF2-40B4-BE49-F238E27FC236}">
                  <a16:creationId xmlns:a16="http://schemas.microsoft.com/office/drawing/2014/main" id="{B0E0C410-3A7C-43F7-7E51-46B71D8FF9A9}"/>
                </a:ext>
              </a:extLst>
            </p:cNvPr>
            <p:cNvSpPr/>
            <p:nvPr/>
          </p:nvSpPr>
          <p:spPr>
            <a:xfrm rot="2523903">
              <a:off x="-6185706" y="-838233"/>
              <a:ext cx="150884" cy="332750"/>
            </a:xfrm>
            <a:custGeom>
              <a:avLst/>
              <a:gdLst>
                <a:gd name="connsiteX0" fmla="*/ 0 w 142875"/>
                <a:gd name="connsiteY0" fmla="*/ 0 h 352425"/>
                <a:gd name="connsiteX1" fmla="*/ 142875 w 142875"/>
                <a:gd name="connsiteY1" fmla="*/ 352425 h 352425"/>
              </a:gdLst>
              <a:ahLst/>
              <a:cxnLst>
                <a:cxn ang="0">
                  <a:pos x="connsiteX0" y="connsiteY0"/>
                </a:cxn>
                <a:cxn ang="0">
                  <a:pos x="connsiteX1" y="connsiteY1"/>
                </a:cxn>
              </a:cxnLst>
              <a:rect l="l" t="t" r="r" b="b"/>
              <a:pathLst>
                <a:path w="142875" h="352425">
                  <a:moveTo>
                    <a:pt x="0" y="0"/>
                  </a:moveTo>
                  <a:lnTo>
                    <a:pt x="142875" y="352425"/>
                  </a:lnTo>
                </a:path>
              </a:pathLst>
            </a:custGeom>
            <a:grpFill/>
            <a:ln w="85725" cap="rnd">
              <a:solidFill>
                <a:schemeClr val="bg1">
                  <a:lumMod val="75000"/>
                </a:schemeClr>
              </a:solidFill>
              <a:prstDash val="solid"/>
              <a:round/>
            </a:ln>
          </p:spPr>
          <p:txBody>
            <a:bodyPr rtlCol="0" anchor="ctr"/>
            <a:lstStyle/>
            <a:p>
              <a:endParaRPr lang="en-US"/>
            </a:p>
          </p:txBody>
        </p:sp>
        <p:sp>
          <p:nvSpPr>
            <p:cNvPr id="2486" name="Freeform: Shape 2485">
              <a:extLst>
                <a:ext uri="{FF2B5EF4-FFF2-40B4-BE49-F238E27FC236}">
                  <a16:creationId xmlns:a16="http://schemas.microsoft.com/office/drawing/2014/main" id="{86654B57-122E-A143-AFD1-CB86CF7E4160}"/>
                </a:ext>
              </a:extLst>
            </p:cNvPr>
            <p:cNvSpPr/>
            <p:nvPr/>
          </p:nvSpPr>
          <p:spPr>
            <a:xfrm rot="2523903">
              <a:off x="-6869286" y="-930420"/>
              <a:ext cx="1348531" cy="680024"/>
            </a:xfrm>
            <a:custGeom>
              <a:avLst/>
              <a:gdLst>
                <a:gd name="connsiteX0" fmla="*/ 59844 w 1015011"/>
                <a:gd name="connsiteY0" fmla="*/ 384143 h 511840"/>
                <a:gd name="connsiteX1" fmla="*/ 132 w 1015011"/>
                <a:gd name="connsiteY1" fmla="*/ 451990 h 511840"/>
                <a:gd name="connsiteX2" fmla="*/ 66702 w 1015011"/>
                <a:gd name="connsiteY2" fmla="*/ 511778 h 511840"/>
                <a:gd name="connsiteX3" fmla="*/ 1015011 w 1015011"/>
                <a:gd name="connsiteY3" fmla="*/ 83153 h 511840"/>
                <a:gd name="connsiteX4" fmla="*/ 917475 w 1015011"/>
                <a:gd name="connsiteY4" fmla="*/ 0 h 511840"/>
                <a:gd name="connsiteX5" fmla="*/ 59844 w 1015011"/>
                <a:gd name="connsiteY5" fmla="*/ 384143 h 51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011" h="511840">
                  <a:moveTo>
                    <a:pt x="59844" y="384143"/>
                  </a:moveTo>
                  <a:cubicBezTo>
                    <a:pt x="24621" y="386391"/>
                    <a:pt x="-2116" y="416766"/>
                    <a:pt x="132" y="451990"/>
                  </a:cubicBezTo>
                  <a:cubicBezTo>
                    <a:pt x="2342" y="486728"/>
                    <a:pt x="31936" y="513302"/>
                    <a:pt x="66702" y="511778"/>
                  </a:cubicBezTo>
                  <a:cubicBezTo>
                    <a:pt x="425890" y="495014"/>
                    <a:pt x="765104" y="341690"/>
                    <a:pt x="1015011" y="83153"/>
                  </a:cubicBezTo>
                  <a:lnTo>
                    <a:pt x="917475" y="0"/>
                  </a:lnTo>
                  <a:cubicBezTo>
                    <a:pt x="690447" y="231867"/>
                    <a:pt x="384009" y="369132"/>
                    <a:pt x="59844" y="384143"/>
                  </a:cubicBezTo>
                  <a:close/>
                </a:path>
              </a:pathLst>
            </a:custGeom>
            <a:grpFill/>
            <a:ln w="9525" cap="flat">
              <a:solidFill>
                <a:schemeClr val="bg1">
                  <a:lumMod val="75000"/>
                </a:schemeClr>
              </a:solidFill>
              <a:prstDash val="solid"/>
              <a:miter/>
            </a:ln>
          </p:spPr>
          <p:txBody>
            <a:bodyPr rtlCol="0" anchor="ctr"/>
            <a:lstStyle/>
            <a:p>
              <a:endParaRPr lang="en-US"/>
            </a:p>
          </p:txBody>
        </p:sp>
        <p:sp>
          <p:nvSpPr>
            <p:cNvPr id="2487" name="Freeform: Shape 2486">
              <a:extLst>
                <a:ext uri="{FF2B5EF4-FFF2-40B4-BE49-F238E27FC236}">
                  <a16:creationId xmlns:a16="http://schemas.microsoft.com/office/drawing/2014/main" id="{A0CDAA20-8BED-9A8A-D4B7-EE0B7A07009E}"/>
                </a:ext>
              </a:extLst>
            </p:cNvPr>
            <p:cNvSpPr/>
            <p:nvPr/>
          </p:nvSpPr>
          <p:spPr>
            <a:xfrm rot="2523903">
              <a:off x="-6364538" y="-639314"/>
              <a:ext cx="379644" cy="379644"/>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bg1"/>
            </a:solidFill>
            <a:ln w="7429" cap="flat">
              <a:solidFill>
                <a:schemeClr val="bg1">
                  <a:lumMod val="75000"/>
                </a:schemeClr>
              </a:solidFill>
              <a:prstDash val="solid"/>
              <a:miter/>
            </a:ln>
          </p:spPr>
          <p:txBody>
            <a:bodyPr rtlCol="0" anchor="ctr"/>
            <a:lstStyle/>
            <a:p>
              <a:endParaRPr lang="en-US"/>
            </a:p>
          </p:txBody>
        </p:sp>
        <p:sp>
          <p:nvSpPr>
            <p:cNvPr id="2488" name="Freeform: Shape 2487">
              <a:extLst>
                <a:ext uri="{FF2B5EF4-FFF2-40B4-BE49-F238E27FC236}">
                  <a16:creationId xmlns:a16="http://schemas.microsoft.com/office/drawing/2014/main" id="{099FE15B-AA0B-9E21-2C37-CCB9441A79F9}"/>
                </a:ext>
              </a:extLst>
            </p:cNvPr>
            <p:cNvSpPr/>
            <p:nvPr/>
          </p:nvSpPr>
          <p:spPr>
            <a:xfrm rot="2523903">
              <a:off x="-6311135" y="-585912"/>
              <a:ext cx="272836" cy="272836"/>
            </a:xfrm>
            <a:custGeom>
              <a:avLst/>
              <a:gdLst>
                <a:gd name="connsiteX0" fmla="*/ 205359 w 205358"/>
                <a:gd name="connsiteY0" fmla="*/ 102679 h 205358"/>
                <a:gd name="connsiteX1" fmla="*/ 102680 w 205358"/>
                <a:gd name="connsiteY1" fmla="*/ 205359 h 205358"/>
                <a:gd name="connsiteX2" fmla="*/ 0 w 205358"/>
                <a:gd name="connsiteY2" fmla="*/ 102679 h 205358"/>
                <a:gd name="connsiteX3" fmla="*/ 102680 w 205358"/>
                <a:gd name="connsiteY3" fmla="*/ 0 h 205358"/>
                <a:gd name="connsiteX4" fmla="*/ 205359 w 205358"/>
                <a:gd name="connsiteY4" fmla="*/ 102679 h 20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5358">
                  <a:moveTo>
                    <a:pt x="205359" y="102679"/>
                  </a:moveTo>
                  <a:cubicBezTo>
                    <a:pt x="205359" y="159388"/>
                    <a:pt x="159388" y="205359"/>
                    <a:pt x="102680" y="205359"/>
                  </a:cubicBezTo>
                  <a:cubicBezTo>
                    <a:pt x="45971" y="205359"/>
                    <a:pt x="0" y="159388"/>
                    <a:pt x="0" y="102679"/>
                  </a:cubicBezTo>
                  <a:cubicBezTo>
                    <a:pt x="0" y="45971"/>
                    <a:pt x="45971" y="0"/>
                    <a:pt x="102680" y="0"/>
                  </a:cubicBezTo>
                  <a:cubicBezTo>
                    <a:pt x="159388" y="0"/>
                    <a:pt x="205359" y="45971"/>
                    <a:pt x="205359" y="102679"/>
                  </a:cubicBezTo>
                  <a:close/>
                </a:path>
              </a:pathLst>
            </a:custGeom>
            <a:grpFill/>
            <a:ln w="9525" cap="flat">
              <a:solidFill>
                <a:schemeClr val="bg1">
                  <a:lumMod val="75000"/>
                </a:schemeClr>
              </a:solidFill>
              <a:prstDash val="solid"/>
              <a:miter/>
            </a:ln>
          </p:spPr>
          <p:txBody>
            <a:bodyPr rtlCol="0" anchor="ctr"/>
            <a:lstStyle/>
            <a:p>
              <a:endParaRPr lang="en-US"/>
            </a:p>
          </p:txBody>
        </p:sp>
      </p:grpSp>
      <p:sp>
        <p:nvSpPr>
          <p:cNvPr id="13" name="Rectangle 11">
            <a:extLst>
              <a:ext uri="{FF2B5EF4-FFF2-40B4-BE49-F238E27FC236}">
                <a16:creationId xmlns:a16="http://schemas.microsoft.com/office/drawing/2014/main" id="{88C9A049-1540-EE12-7E83-DBBB551674E0}"/>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3605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749"/>
                                          </p:stCondLst>
                                        </p:cTn>
                                        <p:tgtEl>
                                          <p:spTgt spid="4102"/>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nodeType="afterEffect">
                                  <p:stCondLst>
                                    <p:cond delay="0"/>
                                  </p:stCondLst>
                                  <p:childTnLst>
                                    <p:set>
                                      <p:cBhvr>
                                        <p:cTn id="16" dur="1" fill="hold">
                                          <p:stCondLst>
                                            <p:cond delay="749"/>
                                          </p:stCondLst>
                                        </p:cTn>
                                        <p:tgtEl>
                                          <p:spTgt spid="4098"/>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749"/>
                                          </p:stCondLst>
                                        </p:cTn>
                                        <p:tgtEl>
                                          <p:spTgt spid="41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43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09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10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10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065"/>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44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5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4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67"/>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749"/>
                                          </p:stCondLst>
                                        </p:cTn>
                                        <p:tgtEl>
                                          <p:spTgt spid="2443"/>
                                        </p:tgtEl>
                                        <p:attrNameLst>
                                          <p:attrName>style.visibility</p:attrName>
                                        </p:attrNameLst>
                                      </p:cBhvr>
                                      <p:to>
                                        <p:strVal val="visible"/>
                                      </p:to>
                                    </p:set>
                                  </p:childTnLst>
                                </p:cTn>
                              </p:par>
                            </p:childTnLst>
                          </p:cTn>
                        </p:par>
                        <p:par>
                          <p:cTn id="45" fill="hold">
                            <p:stCondLst>
                              <p:cond delay="750"/>
                            </p:stCondLst>
                            <p:childTnLst>
                              <p:par>
                                <p:cTn id="46" presetID="1" presetClass="entr" presetSubtype="0" fill="hold" nodeType="afterEffect">
                                  <p:stCondLst>
                                    <p:cond delay="0"/>
                                  </p:stCondLst>
                                  <p:childTnLst>
                                    <p:set>
                                      <p:cBhvr>
                                        <p:cTn id="47" dur="1" fill="hold">
                                          <p:stCondLst>
                                            <p:cond delay="749"/>
                                          </p:stCondLst>
                                        </p:cTn>
                                        <p:tgtEl>
                                          <p:spTgt spid="2445"/>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nodeType="afterEffect">
                                  <p:stCondLst>
                                    <p:cond delay="0"/>
                                  </p:stCondLst>
                                  <p:childTnLst>
                                    <p:set>
                                      <p:cBhvr>
                                        <p:cTn id="50" dur="1" fill="hold">
                                          <p:stCondLst>
                                            <p:cond delay="749"/>
                                          </p:stCondLst>
                                        </p:cTn>
                                        <p:tgtEl>
                                          <p:spTgt spid="24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43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06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443"/>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44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44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43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68"/>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0"/>
                                  </p:stCondLst>
                                  <p:childTnLst>
                                    <p:set>
                                      <p:cBhvr>
                                        <p:cTn id="75" dur="1" fill="hold">
                                          <p:stCondLst>
                                            <p:cond delay="749"/>
                                          </p:stCondLst>
                                        </p:cTn>
                                        <p:tgtEl>
                                          <p:spTgt spid="2448"/>
                                        </p:tgtEl>
                                        <p:attrNameLst>
                                          <p:attrName>style.visibility</p:attrName>
                                        </p:attrNameLst>
                                      </p:cBhvr>
                                      <p:to>
                                        <p:strVal val="visible"/>
                                      </p:to>
                                    </p:set>
                                  </p:childTnLst>
                                </p:cTn>
                              </p:par>
                            </p:childTnLst>
                          </p:cTn>
                        </p:par>
                        <p:par>
                          <p:cTn id="76" fill="hold">
                            <p:stCondLst>
                              <p:cond delay="750"/>
                            </p:stCondLst>
                            <p:childTnLst>
                              <p:par>
                                <p:cTn id="77" presetID="1" presetClass="entr" presetSubtype="0" fill="hold" nodeType="afterEffect">
                                  <p:stCondLst>
                                    <p:cond delay="0"/>
                                  </p:stCondLst>
                                  <p:childTnLst>
                                    <p:set>
                                      <p:cBhvr>
                                        <p:cTn id="78" dur="1" fill="hold">
                                          <p:stCondLst>
                                            <p:cond delay="749"/>
                                          </p:stCondLst>
                                        </p:cTn>
                                        <p:tgtEl>
                                          <p:spTgt spid="2446"/>
                                        </p:tgtEl>
                                        <p:attrNameLst>
                                          <p:attrName>style.visibility</p:attrName>
                                        </p:attrNameLst>
                                      </p:cBhvr>
                                      <p:to>
                                        <p:strVal val="visible"/>
                                      </p:to>
                                    </p:set>
                                  </p:childTnLst>
                                </p:cTn>
                              </p:par>
                            </p:childTnLst>
                          </p:cTn>
                        </p:par>
                        <p:par>
                          <p:cTn id="79" fill="hold">
                            <p:stCondLst>
                              <p:cond delay="1500"/>
                            </p:stCondLst>
                            <p:childTnLst>
                              <p:par>
                                <p:cTn id="80" presetID="1" presetClass="entr" presetSubtype="0" fill="hold" nodeType="afterEffect">
                                  <p:stCondLst>
                                    <p:cond delay="0"/>
                                  </p:stCondLst>
                                  <p:childTnLst>
                                    <p:set>
                                      <p:cBhvr>
                                        <p:cTn id="81" dur="1" fill="hold">
                                          <p:stCondLst>
                                            <p:cond delay="749"/>
                                          </p:stCondLst>
                                        </p:cTn>
                                        <p:tgtEl>
                                          <p:spTgt spid="244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2440"/>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068"/>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448"/>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44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447"/>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44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2469"/>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245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069"/>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749"/>
                                          </p:stCondLst>
                                        </p:cTn>
                                        <p:tgtEl>
                                          <p:spTgt spid="245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749"/>
                                          </p:stCondLst>
                                        </p:cTn>
                                        <p:tgtEl>
                                          <p:spTgt spid="2454"/>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749"/>
                                          </p:stCondLst>
                                        </p:cTn>
                                        <p:tgtEl>
                                          <p:spTgt spid="245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2452"/>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06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53"/>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24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455"/>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2433"/>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2474"/>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451"/>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242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2456"/>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749"/>
                                          </p:stCondLst>
                                        </p:cTn>
                                        <p:tgtEl>
                                          <p:spTgt spid="4104"/>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749"/>
                                          </p:stCondLst>
                                        </p:cTn>
                                        <p:tgtEl>
                                          <p:spTgt spid="245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1" nodeType="clickEffect">
                                  <p:stCondLst>
                                    <p:cond delay="0"/>
                                  </p:stCondLst>
                                  <p:childTnLst>
                                    <p:set>
                                      <p:cBhvr>
                                        <p:cTn id="141" dur="1" fill="hold">
                                          <p:stCondLst>
                                            <p:cond delay="0"/>
                                          </p:stCondLst>
                                        </p:cTn>
                                        <p:tgtEl>
                                          <p:spTgt spid="245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nodeType="clickEffect">
                                  <p:stCondLst>
                                    <p:cond delay="0"/>
                                  </p:stCondLst>
                                  <p:childTnLst>
                                    <p:set>
                                      <p:cBhvr>
                                        <p:cTn id="145" dur="1" fill="hold">
                                          <p:stCondLst>
                                            <p:cond delay="0"/>
                                          </p:stCondLst>
                                        </p:cTn>
                                        <p:tgtEl>
                                          <p:spTgt spid="2451"/>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4104"/>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2457"/>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2435"/>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2479"/>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2427"/>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2450"/>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2458"/>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nodeType="clickEffect">
                                  <p:stCondLst>
                                    <p:cond delay="0"/>
                                  </p:stCondLst>
                                  <p:childTnLst>
                                    <p:set>
                                      <p:cBhvr>
                                        <p:cTn id="163" dur="1" fill="hold">
                                          <p:stCondLst>
                                            <p:cond delay="0"/>
                                          </p:stCondLst>
                                        </p:cTn>
                                        <p:tgtEl>
                                          <p:spTgt spid="2458"/>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2450"/>
                                        </p:tgtEl>
                                        <p:attrNameLst>
                                          <p:attrName>style.visibility</p:attrName>
                                        </p:attrNameLst>
                                      </p:cBhvr>
                                      <p:to>
                                        <p:strVal val="hidden"/>
                                      </p:to>
                                    </p:set>
                                  </p:childTnLst>
                                </p:cTn>
                              </p:par>
                              <p:par>
                                <p:cTn id="166" presetID="1" presetClass="entr" presetSubtype="0" fill="hold" nodeType="withEffect">
                                  <p:stCondLst>
                                    <p:cond delay="0"/>
                                  </p:stCondLst>
                                  <p:childTnLst>
                                    <p:set>
                                      <p:cBhvr>
                                        <p:cTn id="167" dur="1" fill="hold">
                                          <p:stCondLst>
                                            <p:cond delay="0"/>
                                          </p:stCondLst>
                                        </p:cTn>
                                        <p:tgtEl>
                                          <p:spTgt spid="2484"/>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2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2065" grpId="1"/>
      <p:bldP spid="2067" grpId="0"/>
      <p:bldP spid="2067" grpId="1"/>
      <p:bldP spid="2068" grpId="0"/>
      <p:bldP spid="2068" grpId="1"/>
      <p:bldP spid="2069" grpId="0"/>
      <p:bldP spid="2069" grpId="1"/>
      <p:bldP spid="2456" grpId="0"/>
      <p:bldP spid="2456" grpId="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ECF5-E5BE-8FB9-6888-05B6530C2DF5}"/>
              </a:ext>
            </a:extLst>
          </p:cNvPr>
          <p:cNvSpPr>
            <a:spLocks noGrp="1"/>
          </p:cNvSpPr>
          <p:nvPr>
            <p:ph type="title" idx="4294967295"/>
          </p:nvPr>
        </p:nvSpPr>
        <p:spPr>
          <a:xfrm>
            <a:off x="0" y="17463"/>
            <a:ext cx="10515600" cy="1325562"/>
          </a:xfrm>
        </p:spPr>
        <p:txBody>
          <a:bodyPr>
            <a:normAutofit/>
          </a:bodyPr>
          <a:lstStyle/>
          <a:p>
            <a:pPr algn="ctr"/>
            <a:r>
              <a:rPr lang="en-GB" sz="3600" b="1"/>
              <a:t>Reactions, Allergies &amp; Anaphylaxis </a:t>
            </a:r>
            <a:br>
              <a:rPr lang="en-GB" sz="3600" b="1"/>
            </a:br>
            <a:endParaRPr lang="en-GB" sz="3600" b="1"/>
          </a:p>
        </p:txBody>
      </p:sp>
      <p:sp>
        <p:nvSpPr>
          <p:cNvPr id="3" name="Content Placeholder 2">
            <a:extLst>
              <a:ext uri="{FF2B5EF4-FFF2-40B4-BE49-F238E27FC236}">
                <a16:creationId xmlns:a16="http://schemas.microsoft.com/office/drawing/2014/main" id="{B19B6258-530D-2617-8C7D-9F3DDCE81EE7}"/>
              </a:ext>
            </a:extLst>
          </p:cNvPr>
          <p:cNvSpPr>
            <a:spLocks noGrp="1"/>
          </p:cNvSpPr>
          <p:nvPr>
            <p:ph idx="4294967295"/>
          </p:nvPr>
        </p:nvSpPr>
        <p:spPr>
          <a:xfrm>
            <a:off x="0" y="1247775"/>
            <a:ext cx="5075238" cy="2000250"/>
          </a:xfrm>
        </p:spPr>
        <p:txBody>
          <a:bodyPr>
            <a:normAutofit fontScale="92500" lnSpcReduction="20000"/>
          </a:bodyPr>
          <a:lstStyle/>
          <a:p>
            <a:pPr marL="0" indent="0" algn="just">
              <a:buNone/>
            </a:pPr>
            <a:r>
              <a:rPr lang="en-US" b="1"/>
              <a:t>Reaction</a:t>
            </a:r>
            <a:r>
              <a:rPr lang="en-US"/>
              <a:t>:                  </a:t>
            </a:r>
          </a:p>
          <a:p>
            <a:pPr marL="0" indent="0">
              <a:buNone/>
            </a:pPr>
            <a:r>
              <a:rPr lang="en-US" sz="2600"/>
              <a:t>A general body responds to something - not always allergy related. </a:t>
            </a:r>
          </a:p>
          <a:p>
            <a:pPr marL="0" indent="0">
              <a:buNone/>
            </a:pPr>
            <a:r>
              <a:rPr lang="en-US" sz="2600"/>
              <a:t>Example: </a:t>
            </a:r>
            <a:r>
              <a:rPr lang="en-US" sz="2600" i="1">
                <a:solidFill>
                  <a:srgbClr val="0070C0"/>
                </a:solidFill>
              </a:rPr>
              <a:t>Skin turns red after using a new soap</a:t>
            </a:r>
          </a:p>
        </p:txBody>
      </p:sp>
      <p:sp>
        <p:nvSpPr>
          <p:cNvPr id="5" name="TextBox 4">
            <a:extLst>
              <a:ext uri="{FF2B5EF4-FFF2-40B4-BE49-F238E27FC236}">
                <a16:creationId xmlns:a16="http://schemas.microsoft.com/office/drawing/2014/main" id="{2F35F845-116A-AF76-F9E5-2BEF0DD05B16}"/>
              </a:ext>
            </a:extLst>
          </p:cNvPr>
          <p:cNvSpPr txBox="1"/>
          <p:nvPr/>
        </p:nvSpPr>
        <p:spPr>
          <a:xfrm>
            <a:off x="6797040" y="1066562"/>
            <a:ext cx="5516880" cy="2000548"/>
          </a:xfrm>
          <a:prstGeom prst="rect">
            <a:avLst/>
          </a:prstGeom>
          <a:noFill/>
        </p:spPr>
        <p:txBody>
          <a:bodyPr wrap="square">
            <a:spAutoFit/>
          </a:bodyPr>
          <a:lstStyle/>
          <a:p>
            <a:r>
              <a:rPr lang="en-US" sz="2800" b="1"/>
              <a:t>Allergy</a:t>
            </a:r>
            <a:r>
              <a:rPr lang="en-US"/>
              <a:t>: </a:t>
            </a:r>
          </a:p>
          <a:p>
            <a:r>
              <a:rPr lang="en-US" sz="2400"/>
              <a:t>The immune system reaction to a harmless substance like pollen.</a:t>
            </a:r>
          </a:p>
          <a:p>
            <a:r>
              <a:rPr lang="en-US" sz="2400" i="1"/>
              <a:t>Example: </a:t>
            </a:r>
            <a:r>
              <a:rPr lang="en-US" sz="2400" i="1">
                <a:solidFill>
                  <a:srgbClr val="0070C0"/>
                </a:solidFill>
              </a:rPr>
              <a:t>Sneezing and itchy eye after being near a cat</a:t>
            </a:r>
          </a:p>
        </p:txBody>
      </p:sp>
      <p:sp>
        <p:nvSpPr>
          <p:cNvPr id="7" name="TextBox 6">
            <a:extLst>
              <a:ext uri="{FF2B5EF4-FFF2-40B4-BE49-F238E27FC236}">
                <a16:creationId xmlns:a16="http://schemas.microsoft.com/office/drawing/2014/main" id="{24BD0C0F-9B34-1165-D595-73C8C78813EB}"/>
              </a:ext>
            </a:extLst>
          </p:cNvPr>
          <p:cNvSpPr txBox="1"/>
          <p:nvPr/>
        </p:nvSpPr>
        <p:spPr>
          <a:xfrm>
            <a:off x="1499558" y="3244825"/>
            <a:ext cx="9489345" cy="2369880"/>
          </a:xfrm>
          <a:prstGeom prst="rect">
            <a:avLst/>
          </a:prstGeom>
          <a:noFill/>
        </p:spPr>
        <p:txBody>
          <a:bodyPr wrap="square">
            <a:spAutoFit/>
          </a:bodyPr>
          <a:lstStyle/>
          <a:p>
            <a:r>
              <a:rPr lang="en-US" sz="2800" b="1"/>
              <a:t>Anaphylaxis</a:t>
            </a:r>
            <a:r>
              <a:rPr lang="en-US" sz="2800"/>
              <a:t>: </a:t>
            </a:r>
            <a:r>
              <a:rPr lang="en-US" sz="2400"/>
              <a:t>A </a:t>
            </a:r>
            <a:r>
              <a:rPr lang="en-US" sz="2400" b="1">
                <a:solidFill>
                  <a:srgbClr val="FF0000"/>
                </a:solidFill>
              </a:rPr>
              <a:t>severe, life-threatening allergic reaction</a:t>
            </a:r>
            <a:r>
              <a:rPr lang="en-US" sz="2400">
                <a:solidFill>
                  <a:srgbClr val="FF0000"/>
                </a:solidFill>
              </a:rPr>
              <a:t> </a:t>
            </a:r>
            <a:r>
              <a:rPr lang="en-US" sz="2400"/>
              <a:t>that affects multiple body systems. It can occur seconds or minutes of exposure to an allergen or to a medication.</a:t>
            </a:r>
          </a:p>
          <a:p>
            <a:r>
              <a:rPr lang="en-US" sz="2400"/>
              <a:t> </a:t>
            </a:r>
            <a:r>
              <a:rPr lang="en-US" sz="2400" i="1"/>
              <a:t>Example: </a:t>
            </a:r>
            <a:r>
              <a:rPr lang="en-US" sz="2400" i="1">
                <a:solidFill>
                  <a:srgbClr val="0070C0"/>
                </a:solidFill>
              </a:rPr>
              <a:t>Swelling, difficulty breathing, and drop in blood pressure after eating peanuts. </a:t>
            </a:r>
          </a:p>
          <a:p>
            <a:endParaRPr lang="en-US" sz="2400"/>
          </a:p>
        </p:txBody>
      </p:sp>
      <p:sp>
        <p:nvSpPr>
          <p:cNvPr id="8" name="TextBox 7">
            <a:extLst>
              <a:ext uri="{FF2B5EF4-FFF2-40B4-BE49-F238E27FC236}">
                <a16:creationId xmlns:a16="http://schemas.microsoft.com/office/drawing/2014/main" id="{3D332E58-C694-1D9E-ECCE-F1CAF2771094}"/>
              </a:ext>
            </a:extLst>
          </p:cNvPr>
          <p:cNvSpPr txBox="1"/>
          <p:nvPr/>
        </p:nvSpPr>
        <p:spPr>
          <a:xfrm>
            <a:off x="822960" y="5172994"/>
            <a:ext cx="11490960" cy="892552"/>
          </a:xfrm>
          <a:prstGeom prst="rect">
            <a:avLst/>
          </a:prstGeom>
          <a:noFill/>
        </p:spPr>
        <p:txBody>
          <a:bodyPr wrap="square">
            <a:spAutoFit/>
          </a:bodyPr>
          <a:lstStyle/>
          <a:p>
            <a:r>
              <a:rPr lang="en-US" sz="2800" b="1">
                <a:solidFill>
                  <a:srgbClr val="FF0000"/>
                </a:solidFill>
              </a:rPr>
              <a:t>Immediate medical attention is critical. Call 999 or 112 immediately </a:t>
            </a:r>
          </a:p>
          <a:p>
            <a:endParaRPr lang="en-US" sz="2400">
              <a:solidFill>
                <a:srgbClr val="FF0000"/>
              </a:solidFill>
            </a:endParaRPr>
          </a:p>
        </p:txBody>
      </p:sp>
      <p:sp>
        <p:nvSpPr>
          <p:cNvPr id="11" name="TextBox 10">
            <a:extLst>
              <a:ext uri="{FF2B5EF4-FFF2-40B4-BE49-F238E27FC236}">
                <a16:creationId xmlns:a16="http://schemas.microsoft.com/office/drawing/2014/main" id="{FE7655DF-3ABB-0B6C-DFD0-6D24D78ED711}"/>
              </a:ext>
            </a:extLst>
          </p:cNvPr>
          <p:cNvSpPr txBox="1"/>
          <p:nvPr/>
        </p:nvSpPr>
        <p:spPr>
          <a:xfrm>
            <a:off x="205740" y="5270897"/>
            <a:ext cx="12192000" cy="1631216"/>
          </a:xfrm>
          <a:prstGeom prst="rect">
            <a:avLst/>
          </a:prstGeom>
          <a:noFill/>
        </p:spPr>
        <p:txBody>
          <a:bodyPr wrap="square">
            <a:spAutoFit/>
          </a:bodyPr>
          <a:lstStyle/>
          <a:p>
            <a:pPr algn="ctr"/>
            <a:endParaRPr lang="en-US" sz="2800">
              <a:solidFill>
                <a:srgbClr val="FF0000"/>
              </a:solidFill>
            </a:endParaRPr>
          </a:p>
          <a:p>
            <a:pPr algn="ctr"/>
            <a:r>
              <a:rPr lang="en-US" sz="2400" b="1">
                <a:solidFill>
                  <a:srgbClr val="FF0000"/>
                </a:solidFill>
              </a:rPr>
              <a:t>Lay</a:t>
            </a:r>
            <a:r>
              <a:rPr lang="en-US" sz="2400">
                <a:solidFill>
                  <a:srgbClr val="FF0000"/>
                </a:solidFill>
              </a:rPr>
              <a:t> the person </a:t>
            </a:r>
            <a:r>
              <a:rPr lang="en-US" sz="2400" b="1">
                <a:solidFill>
                  <a:srgbClr val="FF0000"/>
                </a:solidFill>
              </a:rPr>
              <a:t>flat </a:t>
            </a:r>
            <a:r>
              <a:rPr lang="en-US" sz="2400">
                <a:solidFill>
                  <a:srgbClr val="FF0000"/>
                </a:solidFill>
              </a:rPr>
              <a:t>(unless they’re struggling to breathe — then let them sit).</a:t>
            </a:r>
          </a:p>
          <a:p>
            <a:pPr algn="ctr"/>
            <a:r>
              <a:rPr lang="en-US" sz="2400" b="1">
                <a:solidFill>
                  <a:srgbClr val="FF0000"/>
                </a:solidFill>
              </a:rPr>
              <a:t>Give adrenaline </a:t>
            </a:r>
            <a:r>
              <a:rPr lang="en-US" sz="2400">
                <a:solidFill>
                  <a:srgbClr val="FF0000"/>
                </a:solidFill>
              </a:rPr>
              <a:t>(e.g. EpiPen) if available and prescribed.</a:t>
            </a:r>
          </a:p>
          <a:p>
            <a:pPr algn="ctr"/>
            <a:r>
              <a:rPr lang="en-US" sz="2400" b="1">
                <a:solidFill>
                  <a:srgbClr val="FF0000"/>
                </a:solidFill>
              </a:rPr>
              <a:t>Stay</a:t>
            </a:r>
            <a:r>
              <a:rPr lang="en-US" sz="2400">
                <a:solidFill>
                  <a:srgbClr val="FF0000"/>
                </a:solidFill>
              </a:rPr>
              <a:t> with them and </a:t>
            </a:r>
            <a:r>
              <a:rPr lang="en-US" sz="2400" b="1">
                <a:solidFill>
                  <a:srgbClr val="FF0000"/>
                </a:solidFill>
              </a:rPr>
              <a:t>monitor</a:t>
            </a:r>
            <a:r>
              <a:rPr lang="en-US" sz="2400">
                <a:solidFill>
                  <a:srgbClr val="FF0000"/>
                </a:solidFill>
              </a:rPr>
              <a:t> condition.</a:t>
            </a:r>
          </a:p>
        </p:txBody>
      </p:sp>
      <p:pic>
        <p:nvPicPr>
          <p:cNvPr id="6" name="Picture 5" descr="A bowl of nuts and dried fruit&#10;&#10;AI-generated content may be incorrect.">
            <a:extLst>
              <a:ext uri="{FF2B5EF4-FFF2-40B4-BE49-F238E27FC236}">
                <a16:creationId xmlns:a16="http://schemas.microsoft.com/office/drawing/2014/main" id="{05F6925E-E89A-B057-1349-5B165A9D4D3B}"/>
              </a:ext>
            </a:extLst>
          </p:cNvPr>
          <p:cNvPicPr>
            <a:picLocks noChangeAspect="1"/>
          </p:cNvPicPr>
          <p:nvPr/>
        </p:nvPicPr>
        <p:blipFill>
          <a:blip r:embed="rId3" cstate="email">
            <a:extLst>
              <a:ext uri="{28A0092B-C50C-407E-A947-70E740481C1C}">
                <a14:useLocalDpi xmlns:a14="http://schemas.microsoft.com/office/drawing/2010/main"/>
              </a:ext>
            </a:extLst>
          </a:blip>
          <a:srcRect t="17738" b="14577"/>
          <a:stretch/>
        </p:blipFill>
        <p:spPr>
          <a:xfrm>
            <a:off x="10318195" y="3240596"/>
            <a:ext cx="1879274" cy="1732004"/>
          </a:xfrm>
          <a:prstGeom prst="rect">
            <a:avLst/>
          </a:prstGeom>
          <a:ln>
            <a:noFill/>
          </a:ln>
          <a:effectLst>
            <a:softEdge rad="112500"/>
          </a:effectLst>
        </p:spPr>
      </p:pic>
      <p:pic>
        <p:nvPicPr>
          <p:cNvPr id="12" name="Picture 11" descr="A close-up of a hand&#10;&#10;AI-generated content may be incorrect.">
            <a:extLst>
              <a:ext uri="{FF2B5EF4-FFF2-40B4-BE49-F238E27FC236}">
                <a16:creationId xmlns:a16="http://schemas.microsoft.com/office/drawing/2014/main" id="{664BAAD7-34F1-0103-DDE8-EFBBAFD5EBD7}"/>
              </a:ext>
            </a:extLst>
          </p:cNvPr>
          <p:cNvPicPr>
            <a:picLocks noChangeAspect="1"/>
          </p:cNvPicPr>
          <p:nvPr/>
        </p:nvPicPr>
        <p:blipFill>
          <a:blip r:embed="rId4"/>
          <a:srcRect t="41148" b="-7457"/>
          <a:stretch/>
        </p:blipFill>
        <p:spPr>
          <a:xfrm>
            <a:off x="4922525" y="925842"/>
            <a:ext cx="1636951" cy="1570010"/>
          </a:xfrm>
          <a:prstGeom prst="rect">
            <a:avLst/>
          </a:prstGeom>
          <a:ln>
            <a:noFill/>
          </a:ln>
          <a:effectLst>
            <a:softEdge rad="112500"/>
          </a:effectLst>
        </p:spPr>
      </p:pic>
      <p:pic>
        <p:nvPicPr>
          <p:cNvPr id="14" name="Picture 8" descr="Cincinnati Animal CARE Humane Society ...">
            <a:extLst>
              <a:ext uri="{FF2B5EF4-FFF2-40B4-BE49-F238E27FC236}">
                <a16:creationId xmlns:a16="http://schemas.microsoft.com/office/drawing/2014/main" id="{46B1DAB3-AC8F-B449-11FD-B56ACCAC356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8939"/>
          <a:stretch/>
        </p:blipFill>
        <p:spPr bwMode="auto">
          <a:xfrm>
            <a:off x="10303806" y="-38109"/>
            <a:ext cx="1893653" cy="1746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0"/>
                            </p:stCondLst>
                            <p:childTnLst>
                              <p:par>
                                <p:cTn id="30" presetID="26" presetClass="emph" presetSubtype="0" fill="hold" grpId="0" nodeType="afterEffect">
                                  <p:stCondLst>
                                    <p:cond delay="0"/>
                                  </p:stCondLst>
                                  <p:childTnLst>
                                    <p:animEffect transition="out" filter="fade">
                                      <p:cBhvr>
                                        <p:cTn id="31" dur="2250" tmFilter="0, 0; .2, .5; .8, .5; 1, 0"/>
                                        <p:tgtEl>
                                          <p:spTgt spid="8"/>
                                        </p:tgtEl>
                                      </p:cBhvr>
                                    </p:animEffect>
                                    <p:animScale>
                                      <p:cBhvr>
                                        <p:cTn id="32" dur="1125" autoRev="1" fill="hold"/>
                                        <p:tgtEl>
                                          <p:spTgt spid="8"/>
                                        </p:tgtEl>
                                      </p:cBhvr>
                                      <p:by x="105000" y="105000"/>
                                    </p:animScale>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8" grpId="0"/>
      <p:bldP spid="8" grpId="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2122-44E4-9C2F-26A5-6DD5101E0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5DEDC-4A49-BED1-A56D-91FDA4B7E99F}"/>
              </a:ext>
            </a:extLst>
          </p:cNvPr>
          <p:cNvSpPr>
            <a:spLocks noGrp="1"/>
          </p:cNvSpPr>
          <p:nvPr>
            <p:ph type="title" idx="4294967295"/>
          </p:nvPr>
        </p:nvSpPr>
        <p:spPr>
          <a:xfrm>
            <a:off x="0" y="-146050"/>
            <a:ext cx="12192000" cy="854075"/>
          </a:xfrm>
        </p:spPr>
        <p:txBody>
          <a:bodyPr>
            <a:normAutofit/>
          </a:bodyPr>
          <a:lstStyle/>
          <a:p>
            <a:pPr algn="ctr"/>
            <a:r>
              <a:rPr lang="en-GB" sz="3600" b="1">
                <a:latin typeface="Arial" panose="020B0604020202020204" pitchFamily="34" charset="0"/>
                <a:cs typeface="Arial" panose="020B0604020202020204" pitchFamily="34" charset="0"/>
              </a:rPr>
              <a:t>   The Administration Process</a:t>
            </a:r>
          </a:p>
        </p:txBody>
      </p:sp>
      <p:grpSp>
        <p:nvGrpSpPr>
          <p:cNvPr id="6" name="Group 5">
            <a:extLst>
              <a:ext uri="{FF2B5EF4-FFF2-40B4-BE49-F238E27FC236}">
                <a16:creationId xmlns:a16="http://schemas.microsoft.com/office/drawing/2014/main" id="{DAB885E9-ECDA-1A5D-0B11-0B3161542B1D}"/>
              </a:ext>
            </a:extLst>
          </p:cNvPr>
          <p:cNvGrpSpPr/>
          <p:nvPr/>
        </p:nvGrpSpPr>
        <p:grpSpPr>
          <a:xfrm>
            <a:off x="269444" y="633791"/>
            <a:ext cx="2282833" cy="2806552"/>
            <a:chOff x="419919" y="1618221"/>
            <a:chExt cx="2282833" cy="2806552"/>
          </a:xfrm>
        </p:grpSpPr>
        <p:sp>
          <p:nvSpPr>
            <p:cNvPr id="12" name="Rectangle 11">
              <a:extLst>
                <a:ext uri="{FF2B5EF4-FFF2-40B4-BE49-F238E27FC236}">
                  <a16:creationId xmlns:a16="http://schemas.microsoft.com/office/drawing/2014/main" id="{50300FA2-BA64-3D98-DE63-7F80A88B6A9C}"/>
                </a:ext>
              </a:extLst>
            </p:cNvPr>
            <p:cNvSpPr/>
            <p:nvPr/>
          </p:nvSpPr>
          <p:spPr>
            <a:xfrm>
              <a:off x="419919" y="1618221"/>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6,000+ Wash Your Hands Vertical Stock Photos, Pictures &amp; Royalty-Free ...">
              <a:extLst>
                <a:ext uri="{FF2B5EF4-FFF2-40B4-BE49-F238E27FC236}">
                  <a16:creationId xmlns:a16="http://schemas.microsoft.com/office/drawing/2014/main" id="{CE755A8C-C701-8AD6-8F56-0772524C29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836" y="1695372"/>
              <a:ext cx="2213950" cy="269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A48878F-385C-E2C6-4A2F-8F945FDB56BE}"/>
              </a:ext>
            </a:extLst>
          </p:cNvPr>
          <p:cNvGrpSpPr/>
          <p:nvPr/>
        </p:nvGrpSpPr>
        <p:grpSpPr>
          <a:xfrm>
            <a:off x="3285935" y="633791"/>
            <a:ext cx="2282833" cy="2806552"/>
            <a:chOff x="3655913" y="1618221"/>
            <a:chExt cx="2282833" cy="2806552"/>
          </a:xfrm>
        </p:grpSpPr>
        <p:sp>
          <p:nvSpPr>
            <p:cNvPr id="13" name="Rectangle 12">
              <a:extLst>
                <a:ext uri="{FF2B5EF4-FFF2-40B4-BE49-F238E27FC236}">
                  <a16:creationId xmlns:a16="http://schemas.microsoft.com/office/drawing/2014/main" id="{EE4F1866-C733-82B1-6032-1465A8665B20}"/>
                </a:ext>
              </a:extLst>
            </p:cNvPr>
            <p:cNvSpPr/>
            <p:nvPr/>
          </p:nvSpPr>
          <p:spPr>
            <a:xfrm>
              <a:off x="3655913" y="1618221"/>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Comprehensive Overview of Anatomy Regions and Planes">
              <a:extLst>
                <a:ext uri="{FF2B5EF4-FFF2-40B4-BE49-F238E27FC236}">
                  <a16:creationId xmlns:a16="http://schemas.microsoft.com/office/drawing/2014/main" id="{79EEFBEF-2B21-E9CC-50BB-3DC70525202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3978" r="12094"/>
            <a:stretch>
              <a:fillRect/>
            </a:stretch>
          </p:blipFill>
          <p:spPr bwMode="auto">
            <a:xfrm>
              <a:off x="3691197" y="1657447"/>
              <a:ext cx="2235974" cy="2697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035" name="Group 1034">
            <a:extLst>
              <a:ext uri="{FF2B5EF4-FFF2-40B4-BE49-F238E27FC236}">
                <a16:creationId xmlns:a16="http://schemas.microsoft.com/office/drawing/2014/main" id="{DC39B490-4F32-90EB-4A62-79B628FE7B93}"/>
              </a:ext>
            </a:extLst>
          </p:cNvPr>
          <p:cNvGrpSpPr/>
          <p:nvPr/>
        </p:nvGrpSpPr>
        <p:grpSpPr>
          <a:xfrm>
            <a:off x="9512334" y="673017"/>
            <a:ext cx="2397025" cy="2852452"/>
            <a:chOff x="9512334" y="1657447"/>
            <a:chExt cx="2397025" cy="2852452"/>
          </a:xfrm>
        </p:grpSpPr>
        <p:sp>
          <p:nvSpPr>
            <p:cNvPr id="15" name="Rectangle 14">
              <a:extLst>
                <a:ext uri="{FF2B5EF4-FFF2-40B4-BE49-F238E27FC236}">
                  <a16:creationId xmlns:a16="http://schemas.microsoft.com/office/drawing/2014/main" id="{81EB6C60-F789-6ACF-EC0D-E8A7EF77EC9D}"/>
                </a:ext>
              </a:extLst>
            </p:cNvPr>
            <p:cNvSpPr/>
            <p:nvPr/>
          </p:nvSpPr>
          <p:spPr>
            <a:xfrm>
              <a:off x="9512334" y="1657447"/>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F9FE45A-20E7-98D1-3FC5-B9C128620667}"/>
                </a:ext>
              </a:extLst>
            </p:cNvPr>
            <p:cNvGrpSpPr/>
            <p:nvPr/>
          </p:nvGrpSpPr>
          <p:grpSpPr>
            <a:xfrm>
              <a:off x="9570742" y="1695372"/>
              <a:ext cx="2296657" cy="2743964"/>
              <a:chOff x="9403280" y="3297375"/>
              <a:chExt cx="2435975" cy="2783953"/>
            </a:xfrm>
          </p:grpSpPr>
          <p:pic>
            <p:nvPicPr>
              <p:cNvPr id="1032" name="Picture 8" descr="MAR charts Ardens SystmOne : Ardens">
                <a:extLst>
                  <a:ext uri="{FF2B5EF4-FFF2-40B4-BE49-F238E27FC236}">
                    <a16:creationId xmlns:a16="http://schemas.microsoft.com/office/drawing/2014/main" id="{AEB49B06-45ED-E59A-5CBF-FB809E7AA5E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5350"/>
              <a:stretch>
                <a:fillRect/>
              </a:stretch>
            </p:blipFill>
            <p:spPr bwMode="auto">
              <a:xfrm>
                <a:off x="9403280" y="3297375"/>
                <a:ext cx="2435975" cy="2783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Electronic MAR (eMAR) charts | Log my Care">
                <a:extLst>
                  <a:ext uri="{FF2B5EF4-FFF2-40B4-BE49-F238E27FC236}">
                    <a16:creationId xmlns:a16="http://schemas.microsoft.com/office/drawing/2014/main" id="{9CDFA3B5-F238-86FE-3A3B-CDB6D523DE5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6826" r="24262"/>
              <a:stretch>
                <a:fillRect/>
              </a:stretch>
            </p:blipFill>
            <p:spPr bwMode="auto">
              <a:xfrm>
                <a:off x="10556323" y="3852541"/>
                <a:ext cx="1022349" cy="2005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9" name="Group 8">
            <a:extLst>
              <a:ext uri="{FF2B5EF4-FFF2-40B4-BE49-F238E27FC236}">
                <a16:creationId xmlns:a16="http://schemas.microsoft.com/office/drawing/2014/main" id="{9C781F2A-96C6-7911-5308-8340FA2E0524}"/>
              </a:ext>
            </a:extLst>
          </p:cNvPr>
          <p:cNvGrpSpPr/>
          <p:nvPr/>
        </p:nvGrpSpPr>
        <p:grpSpPr>
          <a:xfrm>
            <a:off x="6390376" y="633791"/>
            <a:ext cx="2397025" cy="2852452"/>
            <a:chOff x="6413526" y="1618221"/>
            <a:chExt cx="2397025" cy="2852452"/>
          </a:xfrm>
        </p:grpSpPr>
        <p:sp>
          <p:nvSpPr>
            <p:cNvPr id="14" name="Rectangle 13">
              <a:extLst>
                <a:ext uri="{FF2B5EF4-FFF2-40B4-BE49-F238E27FC236}">
                  <a16:creationId xmlns:a16="http://schemas.microsoft.com/office/drawing/2014/main" id="{8C43F5B2-B9F7-62B9-A06C-8C8A4282BDAE}"/>
                </a:ext>
              </a:extLst>
            </p:cNvPr>
            <p:cNvSpPr/>
            <p:nvPr/>
          </p:nvSpPr>
          <p:spPr>
            <a:xfrm>
              <a:off x="6413526" y="1618221"/>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6" name="Picture 12" descr="Care sector recruiters wary of cost-cutting clients | Recruiter">
              <a:extLst>
                <a:ext uri="{FF2B5EF4-FFF2-40B4-BE49-F238E27FC236}">
                  <a16:creationId xmlns:a16="http://schemas.microsoft.com/office/drawing/2014/main" id="{AD71B2B2-7BAE-B336-069A-4A3641F7D2E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8906" r="27531"/>
            <a:stretch>
              <a:fillRect/>
            </a:stretch>
          </p:blipFill>
          <p:spPr bwMode="auto">
            <a:xfrm>
              <a:off x="6468284" y="1672479"/>
              <a:ext cx="2321005" cy="2771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68898CF6-DCDB-F7F6-8062-228E85999D22}"/>
              </a:ext>
            </a:extLst>
          </p:cNvPr>
          <p:cNvGrpSpPr/>
          <p:nvPr/>
        </p:nvGrpSpPr>
        <p:grpSpPr>
          <a:xfrm>
            <a:off x="110886" y="3201168"/>
            <a:ext cx="2599948" cy="492829"/>
            <a:chOff x="108445" y="4798593"/>
            <a:chExt cx="2599948" cy="492829"/>
          </a:xfrm>
        </p:grpSpPr>
        <p:sp>
          <p:nvSpPr>
            <p:cNvPr id="22" name="Rectangle 21">
              <a:extLst>
                <a:ext uri="{FF2B5EF4-FFF2-40B4-BE49-F238E27FC236}">
                  <a16:creationId xmlns:a16="http://schemas.microsoft.com/office/drawing/2014/main" id="{A3864B58-F18B-DCCB-78DD-ADD5545102AA}"/>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E0569926-74F9-2270-DFDF-484951FB425B}"/>
                </a:ext>
              </a:extLst>
            </p:cNvPr>
            <p:cNvGrpSpPr/>
            <p:nvPr/>
          </p:nvGrpSpPr>
          <p:grpSpPr>
            <a:xfrm>
              <a:off x="162815" y="4840382"/>
              <a:ext cx="2489516" cy="407997"/>
              <a:chOff x="191555" y="6022418"/>
              <a:chExt cx="2489516" cy="407997"/>
            </a:xfrm>
          </p:grpSpPr>
          <p:sp>
            <p:nvSpPr>
              <p:cNvPr id="40" name="Rectangle 39">
                <a:extLst>
                  <a:ext uri="{FF2B5EF4-FFF2-40B4-BE49-F238E27FC236}">
                    <a16:creationId xmlns:a16="http://schemas.microsoft.com/office/drawing/2014/main" id="{ED4BE6B5-9D7F-B26F-6D9D-76EA36212824}"/>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EE2507EA-F3AC-8EB9-C078-EDF5BE9F40E4}"/>
                  </a:ext>
                </a:extLst>
              </p:cNvPr>
              <p:cNvSpPr txBox="1"/>
              <p:nvPr/>
            </p:nvSpPr>
            <p:spPr>
              <a:xfrm>
                <a:off x="204567" y="6022418"/>
                <a:ext cx="2463814" cy="369332"/>
              </a:xfrm>
              <a:prstGeom prst="rect">
                <a:avLst/>
              </a:prstGeom>
              <a:noFill/>
            </p:spPr>
            <p:txBody>
              <a:bodyPr wrap="square" rtlCol="0">
                <a:spAutoFit/>
              </a:bodyPr>
              <a:lstStyle/>
              <a:p>
                <a:pPr algn="ctr"/>
                <a:r>
                  <a:rPr lang="en-GB" b="1">
                    <a:solidFill>
                      <a:schemeClr val="bg1"/>
                    </a:solidFill>
                  </a:rPr>
                  <a:t>Wash hands </a:t>
                </a:r>
              </a:p>
            </p:txBody>
          </p:sp>
        </p:grpSp>
      </p:grpSp>
      <p:sp>
        <p:nvSpPr>
          <p:cNvPr id="61" name="Arrow: Right 60">
            <a:extLst>
              <a:ext uri="{FF2B5EF4-FFF2-40B4-BE49-F238E27FC236}">
                <a16:creationId xmlns:a16="http://schemas.microsoft.com/office/drawing/2014/main" id="{75D4176D-B982-3F0B-602B-A8C1E23F321F}"/>
              </a:ext>
            </a:extLst>
          </p:cNvPr>
          <p:cNvSpPr/>
          <p:nvPr/>
        </p:nvSpPr>
        <p:spPr>
          <a:xfrm>
            <a:off x="2857489" y="1607690"/>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CAAF8746-CA2D-984A-ACCA-E5AC196084DF}"/>
              </a:ext>
            </a:extLst>
          </p:cNvPr>
          <p:cNvGrpSpPr/>
          <p:nvPr/>
        </p:nvGrpSpPr>
        <p:grpSpPr>
          <a:xfrm>
            <a:off x="3147334" y="3208491"/>
            <a:ext cx="2614224" cy="492829"/>
            <a:chOff x="94169" y="4798593"/>
            <a:chExt cx="2614224" cy="492829"/>
          </a:xfrm>
        </p:grpSpPr>
        <p:sp>
          <p:nvSpPr>
            <p:cNvPr id="34" name="Rectangle 33">
              <a:extLst>
                <a:ext uri="{FF2B5EF4-FFF2-40B4-BE49-F238E27FC236}">
                  <a16:creationId xmlns:a16="http://schemas.microsoft.com/office/drawing/2014/main" id="{A095FC54-3531-600A-F54B-04BD8F3AD43D}"/>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83180975-9436-F4E5-9793-3120D8C5A9FA}"/>
                </a:ext>
              </a:extLst>
            </p:cNvPr>
            <p:cNvGrpSpPr/>
            <p:nvPr/>
          </p:nvGrpSpPr>
          <p:grpSpPr>
            <a:xfrm>
              <a:off x="94169" y="4841637"/>
              <a:ext cx="2612295" cy="406742"/>
              <a:chOff x="122909" y="6023673"/>
              <a:chExt cx="2612295" cy="406742"/>
            </a:xfrm>
          </p:grpSpPr>
          <p:sp>
            <p:nvSpPr>
              <p:cNvPr id="36" name="Rectangle 35">
                <a:extLst>
                  <a:ext uri="{FF2B5EF4-FFF2-40B4-BE49-F238E27FC236}">
                    <a16:creationId xmlns:a16="http://schemas.microsoft.com/office/drawing/2014/main" id="{DB0FE5BD-0562-F2E1-25C7-700C8A297F21}"/>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5450F87-01BA-424D-273D-41F09738F1E1}"/>
                  </a:ext>
                </a:extLst>
              </p:cNvPr>
              <p:cNvSpPr txBox="1"/>
              <p:nvPr/>
            </p:nvSpPr>
            <p:spPr>
              <a:xfrm>
                <a:off x="122909" y="6054957"/>
                <a:ext cx="2612295" cy="353943"/>
              </a:xfrm>
              <a:prstGeom prst="rect">
                <a:avLst/>
              </a:prstGeom>
              <a:noFill/>
            </p:spPr>
            <p:txBody>
              <a:bodyPr wrap="square" rtlCol="0">
                <a:spAutoFit/>
              </a:bodyPr>
              <a:lstStyle/>
              <a:p>
                <a:pPr algn="ctr"/>
                <a:r>
                  <a:rPr lang="en-GB" sz="1700" b="1">
                    <a:solidFill>
                      <a:schemeClr val="bg1"/>
                    </a:solidFill>
                  </a:rPr>
                  <a:t>Put on gloves if required</a:t>
                </a:r>
              </a:p>
            </p:txBody>
          </p:sp>
        </p:grpSp>
      </p:grpSp>
      <p:sp>
        <p:nvSpPr>
          <p:cNvPr id="39" name="Arrow: Right 38">
            <a:extLst>
              <a:ext uri="{FF2B5EF4-FFF2-40B4-BE49-F238E27FC236}">
                <a16:creationId xmlns:a16="http://schemas.microsoft.com/office/drawing/2014/main" id="{54741B97-DFCD-6151-8F0D-B47E6F274DA2}"/>
              </a:ext>
            </a:extLst>
          </p:cNvPr>
          <p:cNvSpPr/>
          <p:nvPr/>
        </p:nvSpPr>
        <p:spPr>
          <a:xfrm>
            <a:off x="5905829" y="1594848"/>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2B3FB69D-67FC-B024-46E8-37788955F9F1}"/>
              </a:ext>
            </a:extLst>
          </p:cNvPr>
          <p:cNvGrpSpPr/>
          <p:nvPr/>
        </p:nvGrpSpPr>
        <p:grpSpPr>
          <a:xfrm>
            <a:off x="6272573" y="3201168"/>
            <a:ext cx="2614224" cy="492829"/>
            <a:chOff x="94169" y="4798593"/>
            <a:chExt cx="2614224" cy="492829"/>
          </a:xfrm>
        </p:grpSpPr>
        <p:sp>
          <p:nvSpPr>
            <p:cNvPr id="49" name="Rectangle 48">
              <a:extLst>
                <a:ext uri="{FF2B5EF4-FFF2-40B4-BE49-F238E27FC236}">
                  <a16:creationId xmlns:a16="http://schemas.microsoft.com/office/drawing/2014/main" id="{96222119-BEDC-5814-B704-E5632FF751F5}"/>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E02C2773-1772-D8F8-1A80-0CC67B6BD687}"/>
                </a:ext>
              </a:extLst>
            </p:cNvPr>
            <p:cNvGrpSpPr/>
            <p:nvPr/>
          </p:nvGrpSpPr>
          <p:grpSpPr>
            <a:xfrm>
              <a:off x="94169" y="4841637"/>
              <a:ext cx="2612295" cy="406742"/>
              <a:chOff x="122909" y="6023673"/>
              <a:chExt cx="2612295" cy="406742"/>
            </a:xfrm>
          </p:grpSpPr>
          <p:sp>
            <p:nvSpPr>
              <p:cNvPr id="63" name="Rectangle 62">
                <a:extLst>
                  <a:ext uri="{FF2B5EF4-FFF2-40B4-BE49-F238E27FC236}">
                    <a16:creationId xmlns:a16="http://schemas.microsoft.com/office/drawing/2014/main" id="{36F406E8-BAA5-66A0-38D8-3816E36CB454}"/>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 name="TextBox 1025">
                <a:extLst>
                  <a:ext uri="{FF2B5EF4-FFF2-40B4-BE49-F238E27FC236}">
                    <a16:creationId xmlns:a16="http://schemas.microsoft.com/office/drawing/2014/main" id="{98A837AE-78EA-FC27-8F9F-ADC662693885}"/>
                  </a:ext>
                </a:extLst>
              </p:cNvPr>
              <p:cNvSpPr txBox="1"/>
              <p:nvPr/>
            </p:nvSpPr>
            <p:spPr>
              <a:xfrm>
                <a:off x="122909" y="6054957"/>
                <a:ext cx="2612295" cy="353943"/>
              </a:xfrm>
              <a:prstGeom prst="rect">
                <a:avLst/>
              </a:prstGeom>
              <a:noFill/>
            </p:spPr>
            <p:txBody>
              <a:bodyPr wrap="square" rtlCol="0">
                <a:spAutoFit/>
              </a:bodyPr>
              <a:lstStyle/>
              <a:p>
                <a:pPr algn="ctr"/>
                <a:r>
                  <a:rPr lang="en-GB" sz="1700" b="1">
                    <a:solidFill>
                      <a:schemeClr val="bg1"/>
                    </a:solidFill>
                  </a:rPr>
                  <a:t>Gain consent</a:t>
                </a:r>
              </a:p>
            </p:txBody>
          </p:sp>
        </p:grpSp>
      </p:grpSp>
      <p:sp>
        <p:nvSpPr>
          <p:cNvPr id="1033" name="Arrow: Right 1032">
            <a:extLst>
              <a:ext uri="{FF2B5EF4-FFF2-40B4-BE49-F238E27FC236}">
                <a16:creationId xmlns:a16="http://schemas.microsoft.com/office/drawing/2014/main" id="{DE96CBE4-067C-404E-B9F6-64DD19E92FAA}"/>
              </a:ext>
            </a:extLst>
          </p:cNvPr>
          <p:cNvSpPr/>
          <p:nvPr/>
        </p:nvSpPr>
        <p:spPr>
          <a:xfrm>
            <a:off x="8986431" y="1594848"/>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7" name="Group 1036">
            <a:extLst>
              <a:ext uri="{FF2B5EF4-FFF2-40B4-BE49-F238E27FC236}">
                <a16:creationId xmlns:a16="http://schemas.microsoft.com/office/drawing/2014/main" id="{DDB80AB2-8181-0C34-B698-3DB5D71C1A12}"/>
              </a:ext>
            </a:extLst>
          </p:cNvPr>
          <p:cNvGrpSpPr/>
          <p:nvPr/>
        </p:nvGrpSpPr>
        <p:grpSpPr>
          <a:xfrm>
            <a:off x="9382040" y="3181915"/>
            <a:ext cx="2614224" cy="705270"/>
            <a:chOff x="94169" y="4798593"/>
            <a:chExt cx="2614224" cy="705270"/>
          </a:xfrm>
        </p:grpSpPr>
        <p:sp>
          <p:nvSpPr>
            <p:cNvPr id="1038" name="Rectangle 1037">
              <a:extLst>
                <a:ext uri="{FF2B5EF4-FFF2-40B4-BE49-F238E27FC236}">
                  <a16:creationId xmlns:a16="http://schemas.microsoft.com/office/drawing/2014/main" id="{0D827983-9007-C3A9-BB8B-970A2E581F08}"/>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9" name="Group 1038">
              <a:extLst>
                <a:ext uri="{FF2B5EF4-FFF2-40B4-BE49-F238E27FC236}">
                  <a16:creationId xmlns:a16="http://schemas.microsoft.com/office/drawing/2014/main" id="{DFD21AAE-CF80-8FD1-7930-50D2DAD72F82}"/>
                </a:ext>
              </a:extLst>
            </p:cNvPr>
            <p:cNvGrpSpPr/>
            <p:nvPr/>
          </p:nvGrpSpPr>
          <p:grpSpPr>
            <a:xfrm>
              <a:off x="94169" y="4841637"/>
              <a:ext cx="2612295" cy="662226"/>
              <a:chOff x="122909" y="6023673"/>
              <a:chExt cx="2612295" cy="662226"/>
            </a:xfrm>
          </p:grpSpPr>
          <p:sp>
            <p:nvSpPr>
              <p:cNvPr id="1040" name="Rectangle 1039">
                <a:extLst>
                  <a:ext uri="{FF2B5EF4-FFF2-40B4-BE49-F238E27FC236}">
                    <a16:creationId xmlns:a16="http://schemas.microsoft.com/office/drawing/2014/main" id="{AC58A483-3B89-5A74-E911-1EBF2A29B62F}"/>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1" name="TextBox 1040">
                <a:extLst>
                  <a:ext uri="{FF2B5EF4-FFF2-40B4-BE49-F238E27FC236}">
                    <a16:creationId xmlns:a16="http://schemas.microsoft.com/office/drawing/2014/main" id="{6DA42532-0249-0F3F-3FDE-D845984606D0}"/>
                  </a:ext>
                </a:extLst>
              </p:cNvPr>
              <p:cNvSpPr txBox="1"/>
              <p:nvPr/>
            </p:nvSpPr>
            <p:spPr>
              <a:xfrm>
                <a:off x="122909" y="6054957"/>
                <a:ext cx="2612295" cy="630942"/>
              </a:xfrm>
              <a:prstGeom prst="rect">
                <a:avLst/>
              </a:prstGeom>
              <a:noFill/>
            </p:spPr>
            <p:txBody>
              <a:bodyPr wrap="square" lIns="91440" tIns="45720" rIns="91440" bIns="45720" rtlCol="0" anchor="t">
                <a:spAutoFit/>
              </a:bodyPr>
              <a:lstStyle/>
              <a:p>
                <a:pPr algn="ctr"/>
                <a:r>
                  <a:rPr lang="en-GB" b="1">
                    <a:solidFill>
                      <a:schemeClr val="bg1"/>
                    </a:solidFill>
                  </a:rPr>
                  <a:t>Mar Chart- Check 6Rs</a:t>
                </a:r>
                <a:endParaRPr lang="en-US" b="1">
                  <a:solidFill>
                    <a:schemeClr val="bg1"/>
                  </a:solidFill>
                </a:endParaRPr>
              </a:p>
              <a:p>
                <a:pPr algn="ctr"/>
                <a:endParaRPr lang="en-GB" sz="1700" b="1">
                  <a:solidFill>
                    <a:schemeClr val="bg1"/>
                  </a:solidFill>
                </a:endParaRPr>
              </a:p>
            </p:txBody>
          </p:sp>
        </p:grpSp>
      </p:grpSp>
      <p:sp>
        <p:nvSpPr>
          <p:cNvPr id="1042" name="Arrow: Right 1041">
            <a:extLst>
              <a:ext uri="{FF2B5EF4-FFF2-40B4-BE49-F238E27FC236}">
                <a16:creationId xmlns:a16="http://schemas.microsoft.com/office/drawing/2014/main" id="{1DE02BA2-0A25-89CC-02BB-A88FD026CFD4}"/>
              </a:ext>
            </a:extLst>
          </p:cNvPr>
          <p:cNvSpPr/>
          <p:nvPr/>
        </p:nvSpPr>
        <p:spPr>
          <a:xfrm>
            <a:off x="11835144" y="1603952"/>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1" name="Arrow: Right 1070">
            <a:extLst>
              <a:ext uri="{FF2B5EF4-FFF2-40B4-BE49-F238E27FC236}">
                <a16:creationId xmlns:a16="http://schemas.microsoft.com/office/drawing/2014/main" id="{87918FB2-2CA6-2BF5-84B7-6C4370BB68E9}"/>
              </a:ext>
            </a:extLst>
          </p:cNvPr>
          <p:cNvSpPr/>
          <p:nvPr/>
        </p:nvSpPr>
        <p:spPr>
          <a:xfrm>
            <a:off x="2824391" y="4743753"/>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7" name="Arrow: Right 1076">
            <a:extLst>
              <a:ext uri="{FF2B5EF4-FFF2-40B4-BE49-F238E27FC236}">
                <a16:creationId xmlns:a16="http://schemas.microsoft.com/office/drawing/2014/main" id="{B564FA42-4073-D56B-8B96-8D3E3D9CEF89}"/>
              </a:ext>
            </a:extLst>
          </p:cNvPr>
          <p:cNvSpPr/>
          <p:nvPr/>
        </p:nvSpPr>
        <p:spPr>
          <a:xfrm>
            <a:off x="5872731" y="4730911"/>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Arrow: Right 1082">
            <a:extLst>
              <a:ext uri="{FF2B5EF4-FFF2-40B4-BE49-F238E27FC236}">
                <a16:creationId xmlns:a16="http://schemas.microsoft.com/office/drawing/2014/main" id="{68B7C854-AA97-9845-8DC1-111F9FA7E87E}"/>
              </a:ext>
            </a:extLst>
          </p:cNvPr>
          <p:cNvSpPr/>
          <p:nvPr/>
        </p:nvSpPr>
        <p:spPr>
          <a:xfrm>
            <a:off x="8953333" y="4730911"/>
            <a:ext cx="329232" cy="478972"/>
          </a:xfrm>
          <a:prstGeom prst="rightArrow">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94" name="Group 1093">
            <a:extLst>
              <a:ext uri="{FF2B5EF4-FFF2-40B4-BE49-F238E27FC236}">
                <a16:creationId xmlns:a16="http://schemas.microsoft.com/office/drawing/2014/main" id="{63C2F8BA-6E94-C1ED-65B3-99695765038A}"/>
              </a:ext>
            </a:extLst>
          </p:cNvPr>
          <p:cNvGrpSpPr/>
          <p:nvPr/>
        </p:nvGrpSpPr>
        <p:grpSpPr>
          <a:xfrm>
            <a:off x="-69240" y="3789669"/>
            <a:ext cx="2588419" cy="2832457"/>
            <a:chOff x="-69240" y="3743949"/>
            <a:chExt cx="2588419" cy="2832457"/>
          </a:xfrm>
        </p:grpSpPr>
        <p:sp>
          <p:nvSpPr>
            <p:cNvPr id="1053" name="Rectangle 1052">
              <a:extLst>
                <a:ext uri="{FF2B5EF4-FFF2-40B4-BE49-F238E27FC236}">
                  <a16:creationId xmlns:a16="http://schemas.microsoft.com/office/drawing/2014/main" id="{8BD37757-E14B-08EF-352C-840A60F9DA60}"/>
                </a:ext>
              </a:extLst>
            </p:cNvPr>
            <p:cNvSpPr/>
            <p:nvPr/>
          </p:nvSpPr>
          <p:spPr>
            <a:xfrm>
              <a:off x="236346" y="3769854"/>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E9B05B3E-3AEF-F45F-77CA-D1E80FA5B287}"/>
                </a:ext>
              </a:extLst>
            </p:cNvPr>
            <p:cNvGrpSpPr/>
            <p:nvPr/>
          </p:nvGrpSpPr>
          <p:grpSpPr>
            <a:xfrm>
              <a:off x="-69240" y="3743949"/>
              <a:ext cx="2565893" cy="2403109"/>
              <a:chOff x="84653" y="5519566"/>
              <a:chExt cx="2707651" cy="2518698"/>
            </a:xfrm>
          </p:grpSpPr>
          <p:pic>
            <p:nvPicPr>
              <p:cNvPr id="27" name="Picture 26">
                <a:extLst>
                  <a:ext uri="{FF2B5EF4-FFF2-40B4-BE49-F238E27FC236}">
                    <a16:creationId xmlns:a16="http://schemas.microsoft.com/office/drawing/2014/main" id="{BB504E19-5B54-7DA3-FAC3-FCDBBA1368B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8838" b="89910" l="10000" r="90000">
                            <a14:foregroundMark x1="29800" y1="10021" x2="29800" y2="10021"/>
                            <a14:foregroundMark x1="33600" y1="9882" x2="33600" y2="9882"/>
                            <a14:foregroundMark x1="37800" y1="10021" x2="38800" y2="10021"/>
                            <a14:foregroundMark x1="42500" y1="10021" x2="42500" y2="10021"/>
                            <a14:foregroundMark x1="77600" y1="10021" x2="77600" y2="10021"/>
                            <a14:foregroundMark x1="85900" y1="16632" x2="85900" y2="16632"/>
                            <a14:foregroundMark x1="85600" y1="13152" x2="85600" y2="16980"/>
                            <a14:foregroundMark x1="84900" y1="11273" x2="84900" y2="14196"/>
                            <a14:foregroundMark x1="38500" y1="9882" x2="45500" y2="9534"/>
                            <a14:foregroundMark x1="49300" y1="9186" x2="54700" y2="9673"/>
                            <a14:foregroundMark x1="58000" y1="9186" x2="63400" y2="9534"/>
                            <a14:foregroundMark x1="66400" y1="8977" x2="71900" y2="8977"/>
                            <a14:foregroundMark x1="71200" y1="9325" x2="77900" y2="9186"/>
                            <a14:foregroundMark x1="79600" y1="8977" x2="84900" y2="8838"/>
                            <a14:foregroundMark x1="85900" y1="8977" x2="85100" y2="11969"/>
                            <a14:foregroundMark x1="67200" y1="67223" x2="74400" y2="66319"/>
                            <a14:foregroundMark x1="78400" y1="64927" x2="79400" y2="59429"/>
                            <a14:foregroundMark x1="79400" y1="58873" x2="80900" y2="48156"/>
                            <a14:foregroundMark x1="81100" y1="45233" x2="81100" y2="42589"/>
                            <a14:foregroundMark x1="82100" y1="38761" x2="82400" y2="39666"/>
                            <a14:foregroundMark x1="83600" y1="19207" x2="83800" y2="27697"/>
                            <a14:foregroundMark x1="83800" y1="27697" x2="83400" y2="28253"/>
                            <a14:foregroundMark x1="83400" y1="29923" x2="83400" y2="32707"/>
                            <a14:foregroundMark x1="83286" y1="35978" x2="83600" y2="36743"/>
                            <a14:foregroundMark x1="82600" y1="34308" x2="83286" y2="35978"/>
                            <a14:foregroundMark x1="81900" y1="45372" x2="80900" y2="47599"/>
                            <a14:foregroundMark x1="81100" y1="39805" x2="81100" y2="39805"/>
                            <a14:foregroundMark x1="81620" y1="40919" x2="81400" y2="42450"/>
                            <a14:foregroundMark x1="81900" y1="38970" x2="81620" y2="40919"/>
                            <a14:foregroundMark x1="82400" y1="40919" x2="82400" y2="42241"/>
                            <a14:foregroundMark x1="82300" y1="39805" x2="82700" y2="40849"/>
                            <a14:foregroundMark x1="82900" y1="37926" x2="82700" y2="39318"/>
                            <a14:foregroundMark x1="83100" y1="35560" x2="82800" y2="36047"/>
                            <a14:foregroundMark x1="80700" y1="52401" x2="78800" y2="62004"/>
                            <a14:foregroundMark x1="79300" y1="59081" x2="79300" y2="59081"/>
                            <a14:foregroundMark x1="79700" y1="58733" x2="79800" y2="58942"/>
                            <a14:foregroundMark x1="79900" y1="59777" x2="80000" y2="60264"/>
                            <a14:backgroundMark x1="83300" y1="36604" x2="83300" y2="36604"/>
                            <a14:backgroundMark x1="83500" y1="36395" x2="83400" y2="36952"/>
                            <a14:backgroundMark x1="83400" y1="35978" x2="83400" y2="35978"/>
                            <a14:backgroundMark x1="82700" y1="40919" x2="82700" y2="40919"/>
                            <a14:backgroundMark x1="82600" y1="42310" x2="82600" y2="42310"/>
                            <a14:backgroundMark x1="82000" y1="45511" x2="82000" y2="45720"/>
                            <a14:backgroundMark x1="79400" y1="65692" x2="79500" y2="66667"/>
                          </a14:backgroundRemoval>
                        </a14:imgEffect>
                      </a14:imgLayer>
                    </a14:imgProps>
                  </a:ext>
                  <a:ext uri="{28A0092B-C50C-407E-A947-70E740481C1C}">
                    <a14:useLocalDpi xmlns:a14="http://schemas.microsoft.com/office/drawing/2010/main"/>
                  </a:ext>
                </a:extLst>
              </a:blip>
              <a:srcRect b="20439"/>
              <a:stretch>
                <a:fillRect/>
              </a:stretch>
            </p:blipFill>
            <p:spPr>
              <a:xfrm>
                <a:off x="84653" y="5519566"/>
                <a:ext cx="2124122" cy="2428488"/>
              </a:xfrm>
              <a:prstGeom prst="rect">
                <a:avLst/>
              </a:prstGeom>
              <a:ln>
                <a:noFill/>
              </a:ln>
              <a:effectLst>
                <a:outerShdw blurRad="292100" dist="139700" dir="2700000" algn="tl" rotWithShape="0">
                  <a:srgbClr val="333333">
                    <a:alpha val="65000"/>
                  </a:srgbClr>
                </a:outerShdw>
              </a:effectLst>
            </p:spPr>
          </p:pic>
          <p:pic>
            <p:nvPicPr>
              <p:cNvPr id="23" name="Picture 24" descr="ᐅ Buy Atorvastatin Tablets For High Cholestrol | E-Surgery">
                <a:extLst>
                  <a:ext uri="{FF2B5EF4-FFF2-40B4-BE49-F238E27FC236}">
                    <a16:creationId xmlns:a16="http://schemas.microsoft.com/office/drawing/2014/main" id="{B11D1972-26BB-8224-5A4C-BC42817829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13460" y="6355301"/>
                <a:ext cx="1178844" cy="929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807FB591-5F1E-431E-5033-011C06C149C1}"/>
                  </a:ext>
                </a:extLst>
              </p:cNvPr>
              <p:cNvGrpSpPr/>
              <p:nvPr/>
            </p:nvGrpSpPr>
            <p:grpSpPr>
              <a:xfrm>
                <a:off x="441701" y="6943105"/>
                <a:ext cx="2143945" cy="1095159"/>
                <a:chOff x="4374629" y="2031887"/>
                <a:chExt cx="3847245" cy="2447637"/>
              </a:xfrm>
            </p:grpSpPr>
            <p:pic>
              <p:nvPicPr>
                <p:cNvPr id="25" name="Picture 2" descr="Buy Ibuprofen 600mg | 84 Pain Relief Tablets for £12.99">
                  <a:extLst>
                    <a:ext uri="{FF2B5EF4-FFF2-40B4-BE49-F238E27FC236}">
                      <a16:creationId xmlns:a16="http://schemas.microsoft.com/office/drawing/2014/main" id="{4266382D-0AAF-9312-F939-0704EBC81DB2}"/>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l="12478" t="21400" r="10676" b="23534"/>
                <a:stretch/>
              </p:blipFill>
              <p:spPr bwMode="auto">
                <a:xfrm>
                  <a:off x="4374629" y="2816293"/>
                  <a:ext cx="2207692" cy="1581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AA59AC9-A282-7744-DC27-CA59B453FD0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74237" y="2031887"/>
                  <a:ext cx="2447637" cy="2447637"/>
                </a:xfrm>
                <a:prstGeom prst="rect">
                  <a:avLst/>
                </a:prstGeom>
                <a:ln>
                  <a:noFill/>
                </a:ln>
                <a:effectLst>
                  <a:outerShdw blurRad="292100" dist="139700" dir="2700000" algn="tl" rotWithShape="0">
                    <a:srgbClr val="333333">
                      <a:alpha val="65000"/>
                    </a:srgbClr>
                  </a:outerShdw>
                </a:effectLst>
              </p:spPr>
            </p:pic>
          </p:grpSp>
        </p:grpSp>
      </p:grpSp>
      <p:grpSp>
        <p:nvGrpSpPr>
          <p:cNvPr id="1095" name="Group 1094">
            <a:extLst>
              <a:ext uri="{FF2B5EF4-FFF2-40B4-BE49-F238E27FC236}">
                <a16:creationId xmlns:a16="http://schemas.microsoft.com/office/drawing/2014/main" id="{A6AB4B42-FE81-E574-AC4D-46381E7BCBCE}"/>
              </a:ext>
            </a:extLst>
          </p:cNvPr>
          <p:cNvGrpSpPr/>
          <p:nvPr/>
        </p:nvGrpSpPr>
        <p:grpSpPr>
          <a:xfrm>
            <a:off x="3258301" y="3815574"/>
            <a:ext cx="2292609" cy="2806552"/>
            <a:chOff x="3258301" y="3769854"/>
            <a:chExt cx="2292609" cy="2806552"/>
          </a:xfrm>
        </p:grpSpPr>
        <p:sp>
          <p:nvSpPr>
            <p:cNvPr id="1056" name="Rectangle 1055">
              <a:extLst>
                <a:ext uri="{FF2B5EF4-FFF2-40B4-BE49-F238E27FC236}">
                  <a16:creationId xmlns:a16="http://schemas.microsoft.com/office/drawing/2014/main" id="{ACD7B1E4-B322-305E-493D-AABF1E6464EA}"/>
                </a:ext>
              </a:extLst>
            </p:cNvPr>
            <p:cNvSpPr/>
            <p:nvPr/>
          </p:nvSpPr>
          <p:spPr>
            <a:xfrm>
              <a:off x="3268077" y="3769854"/>
              <a:ext cx="2282833" cy="28065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596E277D-94C1-8204-3BF9-3AFAC7F7E79F}"/>
                </a:ext>
              </a:extLst>
            </p:cNvPr>
            <p:cNvGrpSpPr/>
            <p:nvPr/>
          </p:nvGrpSpPr>
          <p:grpSpPr>
            <a:xfrm>
              <a:off x="3258301" y="3956409"/>
              <a:ext cx="2247676" cy="2317039"/>
              <a:chOff x="3450769" y="5780215"/>
              <a:chExt cx="2169565" cy="2330227"/>
            </a:xfrm>
          </p:grpSpPr>
          <p:pic>
            <p:nvPicPr>
              <p:cNvPr id="56" name="Picture 55">
                <a:extLst>
                  <a:ext uri="{FF2B5EF4-FFF2-40B4-BE49-F238E27FC236}">
                    <a16:creationId xmlns:a16="http://schemas.microsoft.com/office/drawing/2014/main" id="{E4020975-8B04-B541-BD44-4B9FE347EF96}"/>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8838" b="89910" l="10000" r="90000">
                            <a14:foregroundMark x1="29800" y1="10021" x2="29800" y2="10021"/>
                            <a14:foregroundMark x1="33600" y1="9882" x2="33600" y2="9882"/>
                            <a14:foregroundMark x1="37800" y1="10021" x2="38800" y2="10021"/>
                            <a14:foregroundMark x1="42500" y1="10021" x2="42500" y2="10021"/>
                            <a14:foregroundMark x1="77600" y1="10021" x2="77600" y2="10021"/>
                            <a14:foregroundMark x1="85900" y1="16632" x2="85900" y2="16632"/>
                            <a14:foregroundMark x1="85600" y1="13152" x2="85600" y2="16980"/>
                            <a14:foregroundMark x1="84900" y1="11273" x2="84900" y2="14196"/>
                            <a14:foregroundMark x1="38500" y1="9882" x2="45500" y2="9534"/>
                            <a14:foregroundMark x1="49300" y1="9186" x2="54700" y2="9673"/>
                            <a14:foregroundMark x1="58000" y1="9186" x2="63400" y2="9534"/>
                            <a14:foregroundMark x1="66400" y1="8977" x2="71900" y2="8977"/>
                            <a14:foregroundMark x1="71200" y1="9325" x2="77900" y2="9186"/>
                            <a14:foregroundMark x1="79600" y1="8977" x2="84900" y2="8838"/>
                            <a14:foregroundMark x1="85900" y1="8977" x2="85100" y2="11969"/>
                            <a14:foregroundMark x1="67200" y1="67223" x2="74400" y2="66319"/>
                            <a14:foregroundMark x1="78400" y1="64927" x2="79400" y2="59429"/>
                            <a14:foregroundMark x1="79400" y1="58873" x2="80900" y2="48156"/>
                            <a14:foregroundMark x1="81100" y1="45233" x2="81100" y2="42589"/>
                            <a14:foregroundMark x1="82100" y1="38761" x2="82400" y2="39666"/>
                            <a14:foregroundMark x1="83600" y1="19207" x2="83800" y2="27697"/>
                            <a14:foregroundMark x1="83800" y1="27697" x2="83400" y2="28253"/>
                            <a14:foregroundMark x1="83400" y1="29923" x2="83400" y2="32707"/>
                            <a14:foregroundMark x1="83286" y1="35978" x2="83600" y2="36743"/>
                            <a14:foregroundMark x1="82600" y1="34308" x2="83286" y2="35978"/>
                            <a14:foregroundMark x1="81900" y1="45372" x2="80900" y2="47599"/>
                            <a14:foregroundMark x1="81100" y1="39805" x2="81100" y2="39805"/>
                            <a14:foregroundMark x1="81620" y1="40919" x2="81400" y2="42450"/>
                            <a14:foregroundMark x1="81900" y1="38970" x2="81620" y2="40919"/>
                            <a14:foregroundMark x1="82400" y1="40919" x2="82400" y2="42241"/>
                            <a14:foregroundMark x1="82300" y1="39805" x2="82700" y2="40849"/>
                            <a14:foregroundMark x1="82900" y1="37926" x2="82700" y2="39318"/>
                            <a14:foregroundMark x1="83100" y1="35560" x2="82800" y2="36047"/>
                            <a14:foregroundMark x1="80700" y1="52401" x2="78800" y2="62004"/>
                            <a14:foregroundMark x1="79300" y1="59081" x2="79300" y2="59081"/>
                            <a14:foregroundMark x1="79700" y1="58733" x2="79800" y2="58942"/>
                            <a14:foregroundMark x1="79900" y1="59777" x2="80000" y2="60264"/>
                            <a14:backgroundMark x1="83300" y1="36604" x2="83300" y2="36604"/>
                            <a14:backgroundMark x1="83500" y1="36395" x2="83400" y2="36952"/>
                            <a14:backgroundMark x1="83400" y1="35978" x2="83400" y2="35978"/>
                            <a14:backgroundMark x1="82700" y1="40919" x2="82700" y2="40919"/>
                            <a14:backgroundMark x1="82600" y1="42310" x2="82600" y2="42310"/>
                            <a14:backgroundMark x1="82000" y1="45511" x2="82000" y2="45720"/>
                            <a14:backgroundMark x1="79400" y1="65692" x2="79500" y2="66667"/>
                          </a14:backgroundRemoval>
                        </a14:imgEffect>
                      </a14:imgLayer>
                    </a14:imgProps>
                  </a:ext>
                  <a:ext uri="{28A0092B-C50C-407E-A947-70E740481C1C}">
                    <a14:useLocalDpi xmlns:a14="http://schemas.microsoft.com/office/drawing/2010/main"/>
                  </a:ext>
                </a:extLst>
              </a:blip>
              <a:srcRect l="12324" t="6387" r="12367" b="20439"/>
              <a:stretch>
                <a:fillRect/>
              </a:stretch>
            </p:blipFill>
            <p:spPr>
              <a:xfrm>
                <a:off x="3450769" y="5780215"/>
                <a:ext cx="1668897" cy="2330227"/>
              </a:xfrm>
              <a:prstGeom prst="rect">
                <a:avLst/>
              </a:prstGeom>
              <a:ln>
                <a:noFill/>
              </a:ln>
              <a:effectLst>
                <a:outerShdw blurRad="292100" dist="139700" dir="2700000" algn="tl" rotWithShape="0">
                  <a:srgbClr val="333333">
                    <a:alpha val="65000"/>
                  </a:srgbClr>
                </a:outerShdw>
              </a:effectLst>
            </p:spPr>
          </p:pic>
          <p:pic>
            <p:nvPicPr>
              <p:cNvPr id="32" name="Picture 6" descr="Dose of the colored pills in the glass 2462165 Stock Photo at Vecteezy">
                <a:extLst>
                  <a:ext uri="{FF2B5EF4-FFF2-40B4-BE49-F238E27FC236}">
                    <a16:creationId xmlns:a16="http://schemas.microsoft.com/office/drawing/2014/main" id="{05FF7CC0-7213-021D-6EFD-8A9A071EA788}"/>
                  </a:ext>
                </a:extLst>
              </p:cNvPr>
              <p:cNvPicPr>
                <a:picLocks noChangeAspect="1" noChangeArrowheads="1"/>
              </p:cNvPicPr>
              <p:nvPr/>
            </p:nvPicPr>
            <p:blipFill rotWithShape="1">
              <a:blip r:embed="rId16" cstate="email">
                <a:clrChange>
                  <a:clrFrom>
                    <a:srgbClr val="E8E5F0"/>
                  </a:clrFrom>
                  <a:clrTo>
                    <a:srgbClr val="E8E5F0">
                      <a:alpha val="0"/>
                    </a:srgbClr>
                  </a:clrTo>
                </a:clrChange>
                <a:extLst>
                  <a:ext uri="{BEBA8EAE-BF5A-486C-A8C5-ECC9F3942E4B}">
                    <a14:imgProps xmlns:a14="http://schemas.microsoft.com/office/drawing/2010/main">
                      <a14:imgLayer r:embed="rId17">
                        <a14:imgEffect>
                          <a14:backgroundRemoval t="16531" b="87143" l="16402" r="51685">
                            <a14:foregroundMark x1="17864" y1="23061" x2="37762" y2="61633"/>
                            <a14:foregroundMark x1="37762" y1="61633" x2="41386" y2="65510"/>
                            <a14:foregroundMark x1="41386" y1="65510" x2="45900" y2="57245"/>
                            <a14:foregroundMark x1="45900" y1="57245" x2="48760" y2="36429"/>
                            <a14:foregroundMark x1="48760" y1="36429" x2="48760" y2="27857"/>
                            <a14:foregroundMark x1="48760" y1="27857" x2="37444" y2="17245"/>
                            <a14:foregroundMark x1="37444" y1="17245" x2="31659" y2="15306"/>
                            <a14:foregroundMark x1="31659" y1="15306" x2="19517" y2="18673"/>
                            <a14:foregroundMark x1="19517" y1="18673" x2="20852" y2="23367"/>
                            <a14:foregroundMark x1="28290" y1="24694" x2="42530" y2="39082"/>
                            <a14:foregroundMark x1="23840" y1="23367" x2="40814" y2="48469"/>
                            <a14:foregroundMark x1="40814" y1="48469" x2="40877" y2="46939"/>
                            <a14:foregroundMark x1="16974" y1="29184" x2="20915" y2="33061"/>
                            <a14:foregroundMark x1="17483" y1="32347" x2="21297" y2="59082"/>
                            <a14:foregroundMark x1="21297" y1="59082" x2="25747" y2="66837"/>
                            <a14:foregroundMark x1="25747" y1="66837" x2="30642" y2="65204"/>
                            <a14:foregroundMark x1="30642" y1="65204" x2="32168" y2="53878"/>
                            <a14:foregroundMark x1="32168" y1="53878" x2="30515" y2="46224"/>
                            <a14:foregroundMark x1="30515" y1="46224" x2="25556" y2="36633"/>
                            <a14:foregroundMark x1="25556" y1="36633" x2="20598" y2="31020"/>
                            <a14:foregroundMark x1="20598" y1="31020" x2="17610" y2="34388"/>
                            <a14:foregroundMark x1="19326" y1="58163" x2="21170" y2="70714"/>
                            <a14:foregroundMark x1="20407" y1="72959" x2="20407" y2="72959"/>
                            <a14:foregroundMark x1="46408" y1="59796" x2="44946" y2="76939"/>
                            <a14:foregroundMark x1="25811" y1="83367" x2="31977" y2="83980"/>
                            <a14:foregroundMark x1="31977" y1="83980" x2="40114" y2="83673"/>
                            <a14:foregroundMark x1="20788" y1="79388" x2="26637" y2="85204"/>
                            <a14:foregroundMark x1="26637" y1="85204" x2="36364" y2="86837"/>
                            <a14:foregroundMark x1="36364" y1="86837" x2="44437" y2="82347"/>
                            <a14:foregroundMark x1="46804" y1="75408" x2="46599" y2="78367"/>
                            <a14:foregroundMark x1="47171" y1="70102" x2="46804" y2="75408"/>
                            <a14:foregroundMark x1="46090" y1="80000" x2="45264" y2="82653"/>
                            <a14:foregroundMark x1="46599" y1="78367" x2="46090" y2="80000"/>
                            <a14:foregroundMark x1="40559" y1="86735" x2="40559" y2="86735"/>
                            <a14:foregroundMark x1="39542" y1="87143" x2="46090" y2="81837"/>
                            <a14:foregroundMark x1="48061" y1="66020" x2="48061" y2="74694"/>
                            <a14:foregroundMark x1="46996" y1="80000" x2="46853" y2="80714"/>
                            <a14:foregroundMark x1="47918" y1="75408" x2="46996" y2="80000"/>
                            <a14:foregroundMark x1="48061" y1="74694" x2="47918" y2="75408"/>
                            <a14:foregroundMark x1="42149" y1="17449" x2="42149" y2="17449"/>
                            <a14:foregroundMark x1="43484" y1="18367" x2="43484" y2="18367"/>
                            <a14:foregroundMark x1="51685" y1="30510" x2="51685" y2="30510"/>
                            <a14:foregroundMark x1="42212" y1="20918" x2="44120" y2="43571"/>
                            <a14:foregroundMark x1="49460" y1="22959" x2="51240" y2="29388"/>
                            <a14:foregroundMark x1="51240" y1="29388" x2="51240" y2="29694"/>
                            <a14:foregroundMark x1="21742" y1="23776" x2="36109" y2="21837"/>
                            <a14:foregroundMark x1="36109" y1="21837" x2="39097" y2="22551"/>
                            <a14:foregroundMark x1="21615" y1="45102" x2="38589" y2="40000"/>
                            <a14:foregroundMark x1="38589" y1="40000" x2="39288" y2="40000"/>
                            <a14:foregroundMark x1="50985" y1="25102" x2="50985" y2="25102"/>
                            <a14:foregroundMark x1="16720" y1="30204" x2="16720" y2="30204"/>
                            <a14:foregroundMark x1="16529" y1="29898" x2="16910" y2="31327"/>
                            <a14:foregroundMark x1="17928" y1="28367" x2="17928" y2="28367"/>
                            <a14:foregroundMark x1="16465" y1="29694" x2="17546" y2="31837"/>
                            <a14:foregroundMark x1="40178" y1="53878" x2="40178" y2="53878"/>
                            <a14:foregroundMark x1="49460" y1="43980" x2="47807" y2="52449"/>
                            <a14:foregroundMark x1="47807" y1="52449" x2="49142" y2="51939"/>
                            <a14:foregroundMark x1="37127" y1="16531" x2="37127" y2="16531"/>
                            <a14:backgroundMark x1="47171" y1="80000" x2="47171" y2="80000"/>
                            <a14:backgroundMark x1="47934" y1="75408" x2="47934" y2="75408"/>
                          </a14:backgroundRemoval>
                        </a14:imgEffect>
                      </a14:imgLayer>
                    </a14:imgProps>
                  </a:ext>
                  <a:ext uri="{28A0092B-C50C-407E-A947-70E740481C1C}">
                    <a14:useLocalDpi xmlns:a14="http://schemas.microsoft.com/office/drawing/2010/main"/>
                  </a:ext>
                </a:extLst>
              </a:blip>
              <a:srcRect l="15373" t="12873" r="44435" b="9833"/>
              <a:stretch/>
            </p:blipFill>
            <p:spPr bwMode="auto">
              <a:xfrm>
                <a:off x="4600523" y="6818750"/>
                <a:ext cx="1019811" cy="1221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1096" name="Group 1095">
            <a:extLst>
              <a:ext uri="{FF2B5EF4-FFF2-40B4-BE49-F238E27FC236}">
                <a16:creationId xmlns:a16="http://schemas.microsoft.com/office/drawing/2014/main" id="{66A572ED-ED27-8D37-5668-9896874CDCFC}"/>
              </a:ext>
            </a:extLst>
          </p:cNvPr>
          <p:cNvGrpSpPr/>
          <p:nvPr/>
        </p:nvGrpSpPr>
        <p:grpSpPr>
          <a:xfrm>
            <a:off x="6357278" y="3815574"/>
            <a:ext cx="2877072" cy="2920070"/>
            <a:chOff x="6357278" y="3769854"/>
            <a:chExt cx="2877072" cy="2920070"/>
          </a:xfrm>
        </p:grpSpPr>
        <p:sp>
          <p:nvSpPr>
            <p:cNvPr id="1064" name="Rectangle 1063">
              <a:extLst>
                <a:ext uri="{FF2B5EF4-FFF2-40B4-BE49-F238E27FC236}">
                  <a16:creationId xmlns:a16="http://schemas.microsoft.com/office/drawing/2014/main" id="{884F661A-600A-C397-9513-9A728BFD860E}"/>
                </a:ext>
              </a:extLst>
            </p:cNvPr>
            <p:cNvSpPr/>
            <p:nvPr/>
          </p:nvSpPr>
          <p:spPr>
            <a:xfrm>
              <a:off x="6357278" y="3769854"/>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71405FAD-C173-F560-BD82-D1613EBFC11D}"/>
                </a:ext>
              </a:extLst>
            </p:cNvPr>
            <p:cNvGrpSpPr/>
            <p:nvPr/>
          </p:nvGrpSpPr>
          <p:grpSpPr>
            <a:xfrm>
              <a:off x="6390377" y="3846914"/>
              <a:ext cx="2843973" cy="2843010"/>
              <a:chOff x="6639098" y="5571289"/>
              <a:chExt cx="2875609" cy="2889465"/>
            </a:xfrm>
          </p:grpSpPr>
          <p:pic>
            <p:nvPicPr>
              <p:cNvPr id="30" name="Picture 8" descr="MAR charts Ardens SystmOne : Ardens">
                <a:extLst>
                  <a:ext uri="{FF2B5EF4-FFF2-40B4-BE49-F238E27FC236}">
                    <a16:creationId xmlns:a16="http://schemas.microsoft.com/office/drawing/2014/main" id="{EE5E4D6A-A228-F0A0-FF4F-604F9A8FF788}"/>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r="17568"/>
              <a:stretch>
                <a:fillRect/>
              </a:stretch>
            </p:blipFill>
            <p:spPr bwMode="auto">
              <a:xfrm>
                <a:off x="6639098" y="5571289"/>
                <a:ext cx="2307940" cy="28293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lectronic MAR (eMAR) charts | Log my Care">
                <a:extLst>
                  <a:ext uri="{FF2B5EF4-FFF2-40B4-BE49-F238E27FC236}">
                    <a16:creationId xmlns:a16="http://schemas.microsoft.com/office/drawing/2014/main" id="{A9FB113E-1D2F-B0AF-58E9-E98D63163CB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138906" y="6084953"/>
                <a:ext cx="2375801" cy="237580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97" name="Group 1096">
            <a:extLst>
              <a:ext uri="{FF2B5EF4-FFF2-40B4-BE49-F238E27FC236}">
                <a16:creationId xmlns:a16="http://schemas.microsoft.com/office/drawing/2014/main" id="{785CBD41-15CE-6B6E-7077-74E3C663E441}"/>
              </a:ext>
            </a:extLst>
          </p:cNvPr>
          <p:cNvGrpSpPr/>
          <p:nvPr/>
        </p:nvGrpSpPr>
        <p:grpSpPr>
          <a:xfrm>
            <a:off x="9479236" y="3809080"/>
            <a:ext cx="2397025" cy="2852452"/>
            <a:chOff x="9479236" y="3809080"/>
            <a:chExt cx="2397025" cy="2852452"/>
          </a:xfrm>
        </p:grpSpPr>
        <p:sp>
          <p:nvSpPr>
            <p:cNvPr id="1059" name="Rectangle 1058">
              <a:extLst>
                <a:ext uri="{FF2B5EF4-FFF2-40B4-BE49-F238E27FC236}">
                  <a16:creationId xmlns:a16="http://schemas.microsoft.com/office/drawing/2014/main" id="{A4C69C62-96BE-078D-80D4-F072CFD2BA9A}"/>
                </a:ext>
              </a:extLst>
            </p:cNvPr>
            <p:cNvSpPr/>
            <p:nvPr/>
          </p:nvSpPr>
          <p:spPr>
            <a:xfrm>
              <a:off x="9479236" y="3809080"/>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93" name="Picture 4" descr="6,000+ Wash Your Hands Vertical Stock Photos, Pictures &amp; Royalty-Free ...">
              <a:extLst>
                <a:ext uri="{FF2B5EF4-FFF2-40B4-BE49-F238E27FC236}">
                  <a16:creationId xmlns:a16="http://schemas.microsoft.com/office/drawing/2014/main" id="{FB98D854-DC81-E5FF-73D6-CD475DB68F2A}"/>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540434" y="3887149"/>
              <a:ext cx="2274627" cy="269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DEB6AD04-3065-A8F7-C3EE-0019E38F7323}"/>
              </a:ext>
            </a:extLst>
          </p:cNvPr>
          <p:cNvSpPr txBox="1"/>
          <p:nvPr/>
        </p:nvSpPr>
        <p:spPr>
          <a:xfrm>
            <a:off x="-68785" y="6173412"/>
            <a:ext cx="2589489" cy="369332"/>
          </a:xfrm>
          <a:prstGeom prst="rect">
            <a:avLst/>
          </a:prstGeom>
          <a:noFill/>
        </p:spPr>
        <p:txBody>
          <a:bodyPr wrap="square" rtlCol="0">
            <a:spAutoFit/>
          </a:bodyPr>
          <a:lstStyle/>
          <a:p>
            <a:pPr algn="ctr"/>
            <a:r>
              <a:rPr lang="en-GB">
                <a:solidFill>
                  <a:schemeClr val="bg1"/>
                </a:solidFill>
              </a:rPr>
              <a:t> </a:t>
            </a:r>
          </a:p>
        </p:txBody>
      </p:sp>
      <p:grpSp>
        <p:nvGrpSpPr>
          <p:cNvPr id="1066" name="Group 1065">
            <a:extLst>
              <a:ext uri="{FF2B5EF4-FFF2-40B4-BE49-F238E27FC236}">
                <a16:creationId xmlns:a16="http://schemas.microsoft.com/office/drawing/2014/main" id="{A7F0CEC5-37D0-8DE3-BFFC-AA1B5CAC1338}"/>
              </a:ext>
            </a:extLst>
          </p:cNvPr>
          <p:cNvGrpSpPr/>
          <p:nvPr/>
        </p:nvGrpSpPr>
        <p:grpSpPr>
          <a:xfrm>
            <a:off x="30267" y="6237555"/>
            <a:ext cx="2611523" cy="584775"/>
            <a:chOff x="96870" y="4758665"/>
            <a:chExt cx="2611523" cy="584775"/>
          </a:xfrm>
        </p:grpSpPr>
        <p:sp>
          <p:nvSpPr>
            <p:cNvPr id="1067" name="Rectangle 1066">
              <a:extLst>
                <a:ext uri="{FF2B5EF4-FFF2-40B4-BE49-F238E27FC236}">
                  <a16:creationId xmlns:a16="http://schemas.microsoft.com/office/drawing/2014/main" id="{C040374C-45A8-9451-C8C1-285C537236A3}"/>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8" name="Group 1067">
              <a:extLst>
                <a:ext uri="{FF2B5EF4-FFF2-40B4-BE49-F238E27FC236}">
                  <a16:creationId xmlns:a16="http://schemas.microsoft.com/office/drawing/2014/main" id="{66A96B5F-AB5C-E04B-6842-40B81B8338C1}"/>
                </a:ext>
              </a:extLst>
            </p:cNvPr>
            <p:cNvGrpSpPr/>
            <p:nvPr/>
          </p:nvGrpSpPr>
          <p:grpSpPr>
            <a:xfrm>
              <a:off x="96870" y="4758665"/>
              <a:ext cx="2555461" cy="584775"/>
              <a:chOff x="125610" y="5940701"/>
              <a:chExt cx="2555461" cy="584775"/>
            </a:xfrm>
          </p:grpSpPr>
          <p:sp>
            <p:nvSpPr>
              <p:cNvPr id="1069" name="Rectangle 1068">
                <a:extLst>
                  <a:ext uri="{FF2B5EF4-FFF2-40B4-BE49-F238E27FC236}">
                    <a16:creationId xmlns:a16="http://schemas.microsoft.com/office/drawing/2014/main" id="{557EB127-6BAC-8BF6-517A-72C1CBEAC4A4}"/>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0" name="TextBox 1069">
                <a:extLst>
                  <a:ext uri="{FF2B5EF4-FFF2-40B4-BE49-F238E27FC236}">
                    <a16:creationId xmlns:a16="http://schemas.microsoft.com/office/drawing/2014/main" id="{05406367-C60A-57B7-A955-6E394ACCD791}"/>
                  </a:ext>
                </a:extLst>
              </p:cNvPr>
              <p:cNvSpPr txBox="1"/>
              <p:nvPr/>
            </p:nvSpPr>
            <p:spPr>
              <a:xfrm>
                <a:off x="125610" y="5940701"/>
                <a:ext cx="2463814" cy="584775"/>
              </a:xfrm>
              <a:prstGeom prst="rect">
                <a:avLst/>
              </a:prstGeom>
              <a:noFill/>
            </p:spPr>
            <p:txBody>
              <a:bodyPr wrap="square" rtlCol="0">
                <a:spAutoFit/>
              </a:bodyPr>
              <a:lstStyle/>
              <a:p>
                <a:pPr algn="ctr"/>
                <a:r>
                  <a:rPr lang="en-GB" sz="1600" b="1">
                    <a:solidFill>
                      <a:schemeClr val="bg1"/>
                    </a:solidFill>
                  </a:rPr>
                  <a:t>Select medicines</a:t>
                </a:r>
              </a:p>
              <a:p>
                <a:pPr algn="ctr"/>
                <a:r>
                  <a:rPr lang="en-GB" sz="1600" b="1">
                    <a:solidFill>
                      <a:schemeClr val="bg1"/>
                    </a:solidFill>
                  </a:rPr>
                  <a:t>Check labels with MAR</a:t>
                </a:r>
              </a:p>
            </p:txBody>
          </p:sp>
        </p:grpSp>
      </p:grpSp>
      <p:grpSp>
        <p:nvGrpSpPr>
          <p:cNvPr id="1072" name="Group 1071">
            <a:extLst>
              <a:ext uri="{FF2B5EF4-FFF2-40B4-BE49-F238E27FC236}">
                <a16:creationId xmlns:a16="http://schemas.microsoft.com/office/drawing/2014/main" id="{38BDE71C-892A-5C3B-E26E-3441645F36A7}"/>
              </a:ext>
            </a:extLst>
          </p:cNvPr>
          <p:cNvGrpSpPr/>
          <p:nvPr/>
        </p:nvGrpSpPr>
        <p:grpSpPr>
          <a:xfrm>
            <a:off x="3108524" y="6239339"/>
            <a:ext cx="2614224" cy="492829"/>
            <a:chOff x="94169" y="4798593"/>
            <a:chExt cx="2614224" cy="492829"/>
          </a:xfrm>
        </p:grpSpPr>
        <p:sp>
          <p:nvSpPr>
            <p:cNvPr id="1073" name="Rectangle 1072">
              <a:extLst>
                <a:ext uri="{FF2B5EF4-FFF2-40B4-BE49-F238E27FC236}">
                  <a16:creationId xmlns:a16="http://schemas.microsoft.com/office/drawing/2014/main" id="{99BB832E-908C-B3DB-01A3-6BC228C3E697}"/>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74" name="Group 1073">
              <a:extLst>
                <a:ext uri="{FF2B5EF4-FFF2-40B4-BE49-F238E27FC236}">
                  <a16:creationId xmlns:a16="http://schemas.microsoft.com/office/drawing/2014/main" id="{09A52570-05CE-0068-F60F-C2E3FC041BEE}"/>
                </a:ext>
              </a:extLst>
            </p:cNvPr>
            <p:cNvGrpSpPr/>
            <p:nvPr/>
          </p:nvGrpSpPr>
          <p:grpSpPr>
            <a:xfrm>
              <a:off x="94169" y="4841637"/>
              <a:ext cx="2612295" cy="406742"/>
              <a:chOff x="122909" y="6023673"/>
              <a:chExt cx="2612295" cy="406742"/>
            </a:xfrm>
          </p:grpSpPr>
          <p:sp>
            <p:nvSpPr>
              <p:cNvPr id="1075" name="Rectangle 1074">
                <a:extLst>
                  <a:ext uri="{FF2B5EF4-FFF2-40B4-BE49-F238E27FC236}">
                    <a16:creationId xmlns:a16="http://schemas.microsoft.com/office/drawing/2014/main" id="{91825D0A-67C0-44B1-489D-3E879E646915}"/>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TextBox 1075">
                <a:extLst>
                  <a:ext uri="{FF2B5EF4-FFF2-40B4-BE49-F238E27FC236}">
                    <a16:creationId xmlns:a16="http://schemas.microsoft.com/office/drawing/2014/main" id="{B6507BA7-3046-A3E7-5268-D195BF04F490}"/>
                  </a:ext>
                </a:extLst>
              </p:cNvPr>
              <p:cNvSpPr txBox="1"/>
              <p:nvPr/>
            </p:nvSpPr>
            <p:spPr>
              <a:xfrm>
                <a:off x="122909" y="6054957"/>
                <a:ext cx="2612295" cy="338554"/>
              </a:xfrm>
              <a:prstGeom prst="rect">
                <a:avLst/>
              </a:prstGeom>
              <a:noFill/>
            </p:spPr>
            <p:txBody>
              <a:bodyPr wrap="square" rtlCol="0">
                <a:spAutoFit/>
              </a:bodyPr>
              <a:lstStyle/>
              <a:p>
                <a:pPr algn="ctr"/>
                <a:r>
                  <a:rPr lang="en-GB" sz="1600" b="1">
                    <a:solidFill>
                      <a:schemeClr val="bg1"/>
                    </a:solidFill>
                  </a:rPr>
                  <a:t>Administer (Pack to Pot) </a:t>
                </a:r>
              </a:p>
            </p:txBody>
          </p:sp>
        </p:grpSp>
      </p:grpSp>
      <p:grpSp>
        <p:nvGrpSpPr>
          <p:cNvPr id="1078" name="Group 1077">
            <a:extLst>
              <a:ext uri="{FF2B5EF4-FFF2-40B4-BE49-F238E27FC236}">
                <a16:creationId xmlns:a16="http://schemas.microsoft.com/office/drawing/2014/main" id="{7E4A09AA-0A87-2FF1-C4EE-BB4AA6966036}"/>
              </a:ext>
            </a:extLst>
          </p:cNvPr>
          <p:cNvGrpSpPr/>
          <p:nvPr/>
        </p:nvGrpSpPr>
        <p:grpSpPr>
          <a:xfrm>
            <a:off x="6235997" y="6232016"/>
            <a:ext cx="2627230" cy="531645"/>
            <a:chOff x="81163" y="4798593"/>
            <a:chExt cx="2627230" cy="531645"/>
          </a:xfrm>
        </p:grpSpPr>
        <p:sp>
          <p:nvSpPr>
            <p:cNvPr id="1079" name="Rectangle 1078">
              <a:extLst>
                <a:ext uri="{FF2B5EF4-FFF2-40B4-BE49-F238E27FC236}">
                  <a16:creationId xmlns:a16="http://schemas.microsoft.com/office/drawing/2014/main" id="{78AB328A-7AC2-E95A-8AD6-4E0818AFCFEC}"/>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0" name="Group 1079">
              <a:extLst>
                <a:ext uri="{FF2B5EF4-FFF2-40B4-BE49-F238E27FC236}">
                  <a16:creationId xmlns:a16="http://schemas.microsoft.com/office/drawing/2014/main" id="{1C44A63F-3F30-7308-33BB-80CC8C65F94E}"/>
                </a:ext>
              </a:extLst>
            </p:cNvPr>
            <p:cNvGrpSpPr/>
            <p:nvPr/>
          </p:nvGrpSpPr>
          <p:grpSpPr>
            <a:xfrm>
              <a:off x="81163" y="4807018"/>
              <a:ext cx="2612295" cy="523220"/>
              <a:chOff x="109903" y="5989054"/>
              <a:chExt cx="2612295" cy="523220"/>
            </a:xfrm>
          </p:grpSpPr>
          <p:sp>
            <p:nvSpPr>
              <p:cNvPr id="1081" name="Rectangle 1080">
                <a:extLst>
                  <a:ext uri="{FF2B5EF4-FFF2-40B4-BE49-F238E27FC236}">
                    <a16:creationId xmlns:a16="http://schemas.microsoft.com/office/drawing/2014/main" id="{32576DB1-497B-E82C-0602-64672DED3F1A}"/>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TextBox 1081">
                <a:extLst>
                  <a:ext uri="{FF2B5EF4-FFF2-40B4-BE49-F238E27FC236}">
                    <a16:creationId xmlns:a16="http://schemas.microsoft.com/office/drawing/2014/main" id="{ECA8DB70-C86B-5C77-529D-F50D673417EB}"/>
                  </a:ext>
                </a:extLst>
              </p:cNvPr>
              <p:cNvSpPr txBox="1"/>
              <p:nvPr/>
            </p:nvSpPr>
            <p:spPr>
              <a:xfrm>
                <a:off x="109903" y="5989054"/>
                <a:ext cx="2612295" cy="523220"/>
              </a:xfrm>
              <a:prstGeom prst="rect">
                <a:avLst/>
              </a:prstGeom>
              <a:noFill/>
            </p:spPr>
            <p:txBody>
              <a:bodyPr wrap="square" rtlCol="0">
                <a:spAutoFit/>
              </a:bodyPr>
              <a:lstStyle/>
              <a:p>
                <a:pPr algn="ctr"/>
                <a:r>
                  <a:rPr lang="en-GB" sz="1400" b="1">
                    <a:solidFill>
                      <a:schemeClr val="bg1"/>
                    </a:solidFill>
                  </a:rPr>
                  <a:t>Record exactly what was administered </a:t>
                </a:r>
              </a:p>
            </p:txBody>
          </p:sp>
        </p:grpSp>
      </p:grpSp>
      <p:grpSp>
        <p:nvGrpSpPr>
          <p:cNvPr id="1084" name="Group 1083">
            <a:extLst>
              <a:ext uri="{FF2B5EF4-FFF2-40B4-BE49-F238E27FC236}">
                <a16:creationId xmlns:a16="http://schemas.microsoft.com/office/drawing/2014/main" id="{C9AB8D5F-6A3E-969C-E85F-47521C6AB462}"/>
              </a:ext>
            </a:extLst>
          </p:cNvPr>
          <p:cNvGrpSpPr/>
          <p:nvPr/>
        </p:nvGrpSpPr>
        <p:grpSpPr>
          <a:xfrm>
            <a:off x="9343359" y="6212763"/>
            <a:ext cx="2629335" cy="492829"/>
            <a:chOff x="79058" y="4798593"/>
            <a:chExt cx="2629335" cy="492829"/>
          </a:xfrm>
        </p:grpSpPr>
        <p:sp>
          <p:nvSpPr>
            <p:cNvPr id="1085" name="Rectangle 1084">
              <a:extLst>
                <a:ext uri="{FF2B5EF4-FFF2-40B4-BE49-F238E27FC236}">
                  <a16:creationId xmlns:a16="http://schemas.microsoft.com/office/drawing/2014/main" id="{0BEA35F6-2C66-AE2E-DE01-81ACBFFCD973}"/>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6" name="Group 1085">
              <a:extLst>
                <a:ext uri="{FF2B5EF4-FFF2-40B4-BE49-F238E27FC236}">
                  <a16:creationId xmlns:a16="http://schemas.microsoft.com/office/drawing/2014/main" id="{43AFB5C5-9BF0-D4DD-5022-272D49496932}"/>
                </a:ext>
              </a:extLst>
            </p:cNvPr>
            <p:cNvGrpSpPr/>
            <p:nvPr/>
          </p:nvGrpSpPr>
          <p:grpSpPr>
            <a:xfrm>
              <a:off x="79058" y="4841637"/>
              <a:ext cx="2612295" cy="406742"/>
              <a:chOff x="107798" y="6023673"/>
              <a:chExt cx="2612295" cy="406742"/>
            </a:xfrm>
          </p:grpSpPr>
          <p:sp>
            <p:nvSpPr>
              <p:cNvPr id="1087" name="Rectangle 1086">
                <a:extLst>
                  <a:ext uri="{FF2B5EF4-FFF2-40B4-BE49-F238E27FC236}">
                    <a16:creationId xmlns:a16="http://schemas.microsoft.com/office/drawing/2014/main" id="{923C9262-2260-3F0C-0A64-2541A4CC20D6}"/>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8" name="TextBox 1087">
                <a:extLst>
                  <a:ext uri="{FF2B5EF4-FFF2-40B4-BE49-F238E27FC236}">
                    <a16:creationId xmlns:a16="http://schemas.microsoft.com/office/drawing/2014/main" id="{DD20C03C-B1A4-C5DB-D150-B589082CAFEE}"/>
                  </a:ext>
                </a:extLst>
              </p:cNvPr>
              <p:cNvSpPr txBox="1"/>
              <p:nvPr/>
            </p:nvSpPr>
            <p:spPr>
              <a:xfrm>
                <a:off x="107798" y="6044341"/>
                <a:ext cx="2612295" cy="307777"/>
              </a:xfrm>
              <a:prstGeom prst="rect">
                <a:avLst/>
              </a:prstGeom>
              <a:noFill/>
            </p:spPr>
            <p:txBody>
              <a:bodyPr wrap="square" rtlCol="0">
                <a:spAutoFit/>
              </a:bodyPr>
              <a:lstStyle/>
              <a:p>
                <a:pPr algn="ctr"/>
                <a:r>
                  <a:rPr lang="en-GB" sz="1400" b="1">
                    <a:solidFill>
                      <a:schemeClr val="bg1"/>
                    </a:solidFill>
                  </a:rPr>
                  <a:t>Wash hands again </a:t>
                </a:r>
              </a:p>
            </p:txBody>
          </p:sp>
        </p:grpSp>
      </p:grpSp>
      <p:grpSp>
        <p:nvGrpSpPr>
          <p:cNvPr id="44" name="Group 43">
            <a:extLst>
              <a:ext uri="{FF2B5EF4-FFF2-40B4-BE49-F238E27FC236}">
                <a16:creationId xmlns:a16="http://schemas.microsoft.com/office/drawing/2014/main" id="{D4549FF4-AC8B-2E4B-A943-85331805AC03}"/>
              </a:ext>
            </a:extLst>
          </p:cNvPr>
          <p:cNvGrpSpPr/>
          <p:nvPr/>
        </p:nvGrpSpPr>
        <p:grpSpPr>
          <a:xfrm>
            <a:off x="9475512" y="3789336"/>
            <a:ext cx="2453901" cy="2885909"/>
            <a:chOff x="11815061" y="3629439"/>
            <a:chExt cx="2453901" cy="2885909"/>
          </a:xfrm>
        </p:grpSpPr>
        <p:sp>
          <p:nvSpPr>
            <p:cNvPr id="17" name="Rectangle 16">
              <a:extLst>
                <a:ext uri="{FF2B5EF4-FFF2-40B4-BE49-F238E27FC236}">
                  <a16:creationId xmlns:a16="http://schemas.microsoft.com/office/drawing/2014/main" id="{462AF70B-7F6F-25C6-7BC4-E9550FCA7DD2}"/>
                </a:ext>
              </a:extLst>
            </p:cNvPr>
            <p:cNvSpPr/>
            <p:nvPr/>
          </p:nvSpPr>
          <p:spPr>
            <a:xfrm>
              <a:off x="11815061" y="3662896"/>
              <a:ext cx="2397025" cy="2852452"/>
            </a:xfrm>
            <a:prstGeom prst="rect">
              <a:avLst/>
            </a:prstGeom>
            <a:solidFill>
              <a:schemeClr val="bg1"/>
            </a:solidFill>
            <a:ln w="571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77D87E23-525F-ABDC-8C33-CADAEFBCD0E4}"/>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2930" b="98242" l="9961" r="89844">
                          <a14:foregroundMark x1="58301" y1="7910" x2="61719" y2="15723"/>
                          <a14:foregroundMark x1="52539" y1="7520" x2="61133" y2="9473"/>
                          <a14:foregroundMark x1="52246" y1="3027" x2="52246" y2="3027"/>
                          <a14:foregroundMark x1="78711" y1="53809" x2="79004" y2="64258"/>
                          <a14:foregroundMark x1="79004" y1="64258" x2="79395" y2="64941"/>
                          <a14:foregroundMark x1="70801" y1="50293" x2="70801" y2="61914"/>
                          <a14:foregroundMark x1="85840" y1="71191" x2="69922" y2="76172"/>
                          <a14:foregroundMark x1="69922" y1="76172" x2="69922" y2="76172"/>
                          <a14:foregroundMark x1="78516" y1="92090" x2="74707" y2="89258"/>
                          <a14:foregroundMark x1="61328" y1="64551" x2="71680" y2="68164"/>
                          <a14:foregroundMark x1="23047" y1="69434" x2="27539" y2="80176"/>
                          <a14:foregroundMark x1="28418" y1="69434" x2="36816" y2="80469"/>
                          <a14:foregroundMark x1="25586" y1="64063" x2="29688" y2="74805"/>
                          <a14:foregroundMark x1="29688" y1="74805" x2="29688" y2="74805"/>
                          <a14:foregroundMark x1="36621" y1="89063" x2="57227" y2="84082"/>
                          <a14:foregroundMark x1="37500" y1="96387" x2="55273" y2="95508"/>
                          <a14:foregroundMark x1="55273" y1="95508" x2="55566" y2="95508"/>
                          <a14:foregroundMark x1="64746" y1="71875" x2="60938" y2="98242"/>
                          <a14:foregroundMark x1="15527" y1="69434" x2="15527" y2="69434"/>
                          <a14:foregroundMark x1="14648" y1="68359" x2="15332" y2="71387"/>
                          <a14:foregroundMark x1="81738" y1="69434" x2="85449" y2="68555"/>
                        </a14:backgroundRemoval>
                      </a14:imgEffect>
                    </a14:imgLayer>
                  </a14:imgProps>
                </a:ext>
                <a:ext uri="{28A0092B-C50C-407E-A947-70E740481C1C}">
                  <a14:useLocalDpi xmlns:a14="http://schemas.microsoft.com/office/drawing/2010/main"/>
                </a:ext>
              </a:extLst>
            </a:blip>
            <a:srcRect l="12318" r="8559"/>
            <a:stretch>
              <a:fillRect/>
            </a:stretch>
          </p:blipFill>
          <p:spPr>
            <a:xfrm>
              <a:off x="11991271" y="3629439"/>
              <a:ext cx="2277691" cy="2878660"/>
            </a:xfrm>
            <a:prstGeom prst="rect">
              <a:avLst/>
            </a:prstGeom>
          </p:spPr>
        </p:pic>
      </p:grpSp>
      <p:grpSp>
        <p:nvGrpSpPr>
          <p:cNvPr id="19" name="Group 18">
            <a:extLst>
              <a:ext uri="{FF2B5EF4-FFF2-40B4-BE49-F238E27FC236}">
                <a16:creationId xmlns:a16="http://schemas.microsoft.com/office/drawing/2014/main" id="{9C14CA00-33E9-C5D9-5FAD-5627896052B8}"/>
              </a:ext>
            </a:extLst>
          </p:cNvPr>
          <p:cNvGrpSpPr/>
          <p:nvPr/>
        </p:nvGrpSpPr>
        <p:grpSpPr>
          <a:xfrm>
            <a:off x="9351255" y="6216381"/>
            <a:ext cx="2615158" cy="523220"/>
            <a:chOff x="93235" y="4783397"/>
            <a:chExt cx="2615158" cy="523220"/>
          </a:xfrm>
        </p:grpSpPr>
        <p:sp>
          <p:nvSpPr>
            <p:cNvPr id="20" name="Rectangle 19">
              <a:extLst>
                <a:ext uri="{FF2B5EF4-FFF2-40B4-BE49-F238E27FC236}">
                  <a16:creationId xmlns:a16="http://schemas.microsoft.com/office/drawing/2014/main" id="{5CA1D4C7-852D-93A3-C14C-164AD6D52320}"/>
                </a:ext>
              </a:extLst>
            </p:cNvPr>
            <p:cNvSpPr/>
            <p:nvPr/>
          </p:nvSpPr>
          <p:spPr>
            <a:xfrm>
              <a:off x="108445" y="4798593"/>
              <a:ext cx="2599948" cy="4928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66AAF981-E51C-7ADC-55EC-4C609627F3BF}"/>
                </a:ext>
              </a:extLst>
            </p:cNvPr>
            <p:cNvGrpSpPr/>
            <p:nvPr/>
          </p:nvGrpSpPr>
          <p:grpSpPr>
            <a:xfrm>
              <a:off x="93235" y="4783397"/>
              <a:ext cx="2612295" cy="523220"/>
              <a:chOff x="121975" y="5965433"/>
              <a:chExt cx="2612295" cy="523220"/>
            </a:xfrm>
          </p:grpSpPr>
          <p:sp>
            <p:nvSpPr>
              <p:cNvPr id="28" name="Rectangle 27">
                <a:extLst>
                  <a:ext uri="{FF2B5EF4-FFF2-40B4-BE49-F238E27FC236}">
                    <a16:creationId xmlns:a16="http://schemas.microsoft.com/office/drawing/2014/main" id="{4EB772F5-D80D-694A-ADAA-ADA63867E395}"/>
                  </a:ext>
                </a:extLst>
              </p:cNvPr>
              <p:cNvSpPr/>
              <p:nvPr/>
            </p:nvSpPr>
            <p:spPr>
              <a:xfrm>
                <a:off x="191555" y="6023673"/>
                <a:ext cx="2489516" cy="406742"/>
              </a:xfrm>
              <a:prstGeom prst="rect">
                <a:avLst/>
              </a:prstGeom>
              <a:solidFill>
                <a:srgbClr val="002F8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09E5CF0-8693-B749-3E44-F6C27BE574EA}"/>
                  </a:ext>
                </a:extLst>
              </p:cNvPr>
              <p:cNvSpPr txBox="1"/>
              <p:nvPr/>
            </p:nvSpPr>
            <p:spPr>
              <a:xfrm>
                <a:off x="121975" y="5965433"/>
                <a:ext cx="2612295" cy="523220"/>
              </a:xfrm>
              <a:prstGeom prst="rect">
                <a:avLst/>
              </a:prstGeom>
              <a:noFill/>
            </p:spPr>
            <p:txBody>
              <a:bodyPr wrap="square" rtlCol="0">
                <a:spAutoFit/>
              </a:bodyPr>
              <a:lstStyle/>
              <a:p>
                <a:pPr algn="ctr"/>
                <a:r>
                  <a:rPr lang="en-GB" sz="1400" b="1">
                    <a:solidFill>
                      <a:schemeClr val="bg1"/>
                    </a:solidFill>
                  </a:rPr>
                  <a:t>Reorder medication</a:t>
                </a:r>
              </a:p>
              <a:p>
                <a:pPr algn="ctr"/>
                <a:r>
                  <a:rPr lang="en-GB" sz="1400" b="1">
                    <a:solidFill>
                      <a:schemeClr val="bg1"/>
                    </a:solidFill>
                  </a:rPr>
                  <a:t> if necessary </a:t>
                </a:r>
              </a:p>
            </p:txBody>
          </p:sp>
        </p:grpSp>
      </p:grpSp>
    </p:spTree>
    <p:extLst>
      <p:ext uri="{BB962C8B-B14F-4D97-AF65-F5344CB8AC3E}">
        <p14:creationId xmlns:p14="http://schemas.microsoft.com/office/powerpoint/2010/main" val="27626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left)">
                                      <p:cBhvr>
                                        <p:cTn id="20" dur="500"/>
                                        <p:tgtEl>
                                          <p:spTgt spid="61"/>
                                        </p:tgtEl>
                                      </p:cBhvr>
                                    </p:animEffect>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fltVal val="0"/>
                                          </p:val>
                                        </p:tav>
                                        <p:tav tm="100000">
                                          <p:val>
                                            <p:strVal val="#ppt_w"/>
                                          </p:val>
                                        </p:tav>
                                      </p:tavLst>
                                    </p:anim>
                                    <p:anim calcmode="lin" valueType="num">
                                      <p:cBhvr>
                                        <p:cTn id="30" dur="1000" fill="hold"/>
                                        <p:tgtEl>
                                          <p:spTgt spid="33"/>
                                        </p:tgtEl>
                                        <p:attrNameLst>
                                          <p:attrName>ppt_h</p:attrName>
                                        </p:attrNameLst>
                                      </p:cBhvr>
                                      <p:tavLst>
                                        <p:tav tm="0">
                                          <p:val>
                                            <p:fltVal val="0"/>
                                          </p:val>
                                        </p:tav>
                                        <p:tav tm="100000">
                                          <p:val>
                                            <p:strVal val="#ppt_h"/>
                                          </p:val>
                                        </p:tav>
                                      </p:tavLst>
                                    </p:anim>
                                    <p:anim calcmode="lin" valueType="num">
                                      <p:cBhvr>
                                        <p:cTn id="31" dur="1000" fill="hold"/>
                                        <p:tgtEl>
                                          <p:spTgt spid="33"/>
                                        </p:tgtEl>
                                        <p:attrNameLst>
                                          <p:attrName>style.rotation</p:attrName>
                                        </p:attrNameLst>
                                      </p:cBhvr>
                                      <p:tavLst>
                                        <p:tav tm="0">
                                          <p:val>
                                            <p:fltVal val="90"/>
                                          </p:val>
                                        </p:tav>
                                        <p:tav tm="100000">
                                          <p:val>
                                            <p:fltVal val="0"/>
                                          </p:val>
                                        </p:tav>
                                      </p:tavLst>
                                    </p:anim>
                                    <p:animEffect transition="in" filter="fade">
                                      <p:cBhvr>
                                        <p:cTn id="32" dur="1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p:cTn id="46" dur="1000" fill="hold"/>
                                        <p:tgtEl>
                                          <p:spTgt spid="41"/>
                                        </p:tgtEl>
                                        <p:attrNameLst>
                                          <p:attrName>ppt_w</p:attrName>
                                        </p:attrNameLst>
                                      </p:cBhvr>
                                      <p:tavLst>
                                        <p:tav tm="0">
                                          <p:val>
                                            <p:fltVal val="0"/>
                                          </p:val>
                                        </p:tav>
                                        <p:tav tm="100000">
                                          <p:val>
                                            <p:strVal val="#ppt_w"/>
                                          </p:val>
                                        </p:tav>
                                      </p:tavLst>
                                    </p:anim>
                                    <p:anim calcmode="lin" valueType="num">
                                      <p:cBhvr>
                                        <p:cTn id="47" dur="1000" fill="hold"/>
                                        <p:tgtEl>
                                          <p:spTgt spid="41"/>
                                        </p:tgtEl>
                                        <p:attrNameLst>
                                          <p:attrName>ppt_h</p:attrName>
                                        </p:attrNameLst>
                                      </p:cBhvr>
                                      <p:tavLst>
                                        <p:tav tm="0">
                                          <p:val>
                                            <p:fltVal val="0"/>
                                          </p:val>
                                        </p:tav>
                                        <p:tav tm="100000">
                                          <p:val>
                                            <p:strVal val="#ppt_h"/>
                                          </p:val>
                                        </p:tav>
                                      </p:tavLst>
                                    </p:anim>
                                    <p:anim calcmode="lin" valueType="num">
                                      <p:cBhvr>
                                        <p:cTn id="48" dur="1000" fill="hold"/>
                                        <p:tgtEl>
                                          <p:spTgt spid="41"/>
                                        </p:tgtEl>
                                        <p:attrNameLst>
                                          <p:attrName>style.rotation</p:attrName>
                                        </p:attrNameLst>
                                      </p:cBhvr>
                                      <p:tavLst>
                                        <p:tav tm="0">
                                          <p:val>
                                            <p:fltVal val="90"/>
                                          </p:val>
                                        </p:tav>
                                        <p:tav tm="100000">
                                          <p:val>
                                            <p:fltVal val="0"/>
                                          </p:val>
                                        </p:tav>
                                      </p:tavLst>
                                    </p:anim>
                                    <p:animEffect transition="in" filter="fade">
                                      <p:cBhvr>
                                        <p:cTn id="49" dur="10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33"/>
                                        </p:tgtEl>
                                        <p:attrNameLst>
                                          <p:attrName>style.visibility</p:attrName>
                                        </p:attrNameLst>
                                      </p:cBhvr>
                                      <p:to>
                                        <p:strVal val="visible"/>
                                      </p:to>
                                    </p:set>
                                    <p:animEffect transition="in" filter="wipe(left)">
                                      <p:cBhvr>
                                        <p:cTn id="54" dur="500"/>
                                        <p:tgtEl>
                                          <p:spTgt spid="1033"/>
                                        </p:tgtEl>
                                      </p:cBhvr>
                                    </p:animEffect>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1035"/>
                                        </p:tgtEl>
                                        <p:attrNameLst>
                                          <p:attrName>style.visibility</p:attrName>
                                        </p:attrNameLst>
                                      </p:cBhvr>
                                      <p:to>
                                        <p:strVal val="visible"/>
                                      </p:to>
                                    </p:set>
                                    <p:anim calcmode="lin" valueType="num">
                                      <p:cBhvr additive="base">
                                        <p:cTn id="58" dur="500" fill="hold"/>
                                        <p:tgtEl>
                                          <p:spTgt spid="1035"/>
                                        </p:tgtEl>
                                        <p:attrNameLst>
                                          <p:attrName>ppt_x</p:attrName>
                                        </p:attrNameLst>
                                      </p:cBhvr>
                                      <p:tavLst>
                                        <p:tav tm="0">
                                          <p:val>
                                            <p:strVal val="0-#ppt_w/2"/>
                                          </p:val>
                                        </p:tav>
                                        <p:tav tm="100000">
                                          <p:val>
                                            <p:strVal val="#ppt_x"/>
                                          </p:val>
                                        </p:tav>
                                      </p:tavLst>
                                    </p:anim>
                                    <p:anim calcmode="lin" valueType="num">
                                      <p:cBhvr additive="base">
                                        <p:cTn id="59" dur="500" fill="hold"/>
                                        <p:tgtEl>
                                          <p:spTgt spid="1035"/>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31" presetClass="entr" presetSubtype="0" fill="hold" nodeType="afterEffect">
                                  <p:stCondLst>
                                    <p:cond delay="0"/>
                                  </p:stCondLst>
                                  <p:childTnLst>
                                    <p:set>
                                      <p:cBhvr>
                                        <p:cTn id="62" dur="1" fill="hold">
                                          <p:stCondLst>
                                            <p:cond delay="0"/>
                                          </p:stCondLst>
                                        </p:cTn>
                                        <p:tgtEl>
                                          <p:spTgt spid="1037"/>
                                        </p:tgtEl>
                                        <p:attrNameLst>
                                          <p:attrName>style.visibility</p:attrName>
                                        </p:attrNameLst>
                                      </p:cBhvr>
                                      <p:to>
                                        <p:strVal val="visible"/>
                                      </p:to>
                                    </p:set>
                                    <p:anim calcmode="lin" valueType="num">
                                      <p:cBhvr>
                                        <p:cTn id="63" dur="1000" fill="hold"/>
                                        <p:tgtEl>
                                          <p:spTgt spid="1037"/>
                                        </p:tgtEl>
                                        <p:attrNameLst>
                                          <p:attrName>ppt_w</p:attrName>
                                        </p:attrNameLst>
                                      </p:cBhvr>
                                      <p:tavLst>
                                        <p:tav tm="0">
                                          <p:val>
                                            <p:fltVal val="0"/>
                                          </p:val>
                                        </p:tav>
                                        <p:tav tm="100000">
                                          <p:val>
                                            <p:strVal val="#ppt_w"/>
                                          </p:val>
                                        </p:tav>
                                      </p:tavLst>
                                    </p:anim>
                                    <p:anim calcmode="lin" valueType="num">
                                      <p:cBhvr>
                                        <p:cTn id="64" dur="1000" fill="hold"/>
                                        <p:tgtEl>
                                          <p:spTgt spid="1037"/>
                                        </p:tgtEl>
                                        <p:attrNameLst>
                                          <p:attrName>ppt_h</p:attrName>
                                        </p:attrNameLst>
                                      </p:cBhvr>
                                      <p:tavLst>
                                        <p:tav tm="0">
                                          <p:val>
                                            <p:fltVal val="0"/>
                                          </p:val>
                                        </p:tav>
                                        <p:tav tm="100000">
                                          <p:val>
                                            <p:strVal val="#ppt_h"/>
                                          </p:val>
                                        </p:tav>
                                      </p:tavLst>
                                    </p:anim>
                                    <p:anim calcmode="lin" valueType="num">
                                      <p:cBhvr>
                                        <p:cTn id="65" dur="1000" fill="hold"/>
                                        <p:tgtEl>
                                          <p:spTgt spid="1037"/>
                                        </p:tgtEl>
                                        <p:attrNameLst>
                                          <p:attrName>style.rotation</p:attrName>
                                        </p:attrNameLst>
                                      </p:cBhvr>
                                      <p:tavLst>
                                        <p:tav tm="0">
                                          <p:val>
                                            <p:fltVal val="90"/>
                                          </p:val>
                                        </p:tav>
                                        <p:tav tm="100000">
                                          <p:val>
                                            <p:fltVal val="0"/>
                                          </p:val>
                                        </p:tav>
                                      </p:tavLst>
                                    </p:anim>
                                    <p:animEffect transition="in" filter="fade">
                                      <p:cBhvr>
                                        <p:cTn id="66" dur="1000"/>
                                        <p:tgtEl>
                                          <p:spTgt spid="103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042"/>
                                        </p:tgtEl>
                                        <p:attrNameLst>
                                          <p:attrName>style.visibility</p:attrName>
                                        </p:attrNameLst>
                                      </p:cBhvr>
                                      <p:to>
                                        <p:strVal val="visible"/>
                                      </p:to>
                                    </p:set>
                                    <p:animEffect transition="in" filter="wipe(left)">
                                      <p:cBhvr>
                                        <p:cTn id="71" dur="500"/>
                                        <p:tgtEl>
                                          <p:spTgt spid="1042"/>
                                        </p:tgtEl>
                                      </p:cBhvr>
                                    </p:animEffect>
                                  </p:childTnLst>
                                </p:cTn>
                              </p:par>
                            </p:childTnLst>
                          </p:cTn>
                        </p:par>
                        <p:par>
                          <p:cTn id="72" fill="hold">
                            <p:stCondLst>
                              <p:cond delay="500"/>
                            </p:stCondLst>
                            <p:childTnLst>
                              <p:par>
                                <p:cTn id="73" presetID="63" presetClass="path" presetSubtype="0" accel="50000" decel="50000" fill="hold" grpId="1" nodeType="afterEffect">
                                  <p:stCondLst>
                                    <p:cond delay="0"/>
                                  </p:stCondLst>
                                  <p:childTnLst>
                                    <p:animMotion origin="layout" path="M -4.79167E-6 0 L 0.25 0 " pathEditMode="relative" rAng="0" ptsTypes="AA">
                                      <p:cBhvr>
                                        <p:cTn id="74" dur="2000" fill="hold"/>
                                        <p:tgtEl>
                                          <p:spTgt spid="1042"/>
                                        </p:tgtEl>
                                        <p:attrNameLst>
                                          <p:attrName>ppt_x</p:attrName>
                                          <p:attrName>ppt_y</p:attrName>
                                        </p:attrNameLst>
                                      </p:cBhvr>
                                      <p:rCtr x="12500" y="0"/>
                                    </p:animMotion>
                                  </p:childTnLst>
                                </p:cTn>
                              </p:par>
                            </p:childTnLst>
                          </p:cTn>
                        </p:par>
                        <p:par>
                          <p:cTn id="75" fill="hold">
                            <p:stCondLst>
                              <p:cond delay="2500"/>
                            </p:stCondLst>
                            <p:childTnLst>
                              <p:par>
                                <p:cTn id="76" presetID="2" presetClass="entr" presetSubtype="8" fill="hold" nodeType="afterEffect">
                                  <p:stCondLst>
                                    <p:cond delay="0"/>
                                  </p:stCondLst>
                                  <p:childTnLst>
                                    <p:set>
                                      <p:cBhvr>
                                        <p:cTn id="77" dur="1" fill="hold">
                                          <p:stCondLst>
                                            <p:cond delay="0"/>
                                          </p:stCondLst>
                                        </p:cTn>
                                        <p:tgtEl>
                                          <p:spTgt spid="1094"/>
                                        </p:tgtEl>
                                        <p:attrNameLst>
                                          <p:attrName>style.visibility</p:attrName>
                                        </p:attrNameLst>
                                      </p:cBhvr>
                                      <p:to>
                                        <p:strVal val="visible"/>
                                      </p:to>
                                    </p:set>
                                    <p:anim calcmode="lin" valueType="num">
                                      <p:cBhvr additive="base">
                                        <p:cTn id="78" dur="500" fill="hold"/>
                                        <p:tgtEl>
                                          <p:spTgt spid="1094"/>
                                        </p:tgtEl>
                                        <p:attrNameLst>
                                          <p:attrName>ppt_x</p:attrName>
                                        </p:attrNameLst>
                                      </p:cBhvr>
                                      <p:tavLst>
                                        <p:tav tm="0">
                                          <p:val>
                                            <p:strVal val="0-#ppt_w/2"/>
                                          </p:val>
                                        </p:tav>
                                        <p:tav tm="100000">
                                          <p:val>
                                            <p:strVal val="#ppt_x"/>
                                          </p:val>
                                        </p:tav>
                                      </p:tavLst>
                                    </p:anim>
                                    <p:anim calcmode="lin" valueType="num">
                                      <p:cBhvr additive="base">
                                        <p:cTn id="79" dur="500" fill="hold"/>
                                        <p:tgtEl>
                                          <p:spTgt spid="1094"/>
                                        </p:tgtEl>
                                        <p:attrNameLst>
                                          <p:attrName>ppt_y</p:attrName>
                                        </p:attrNameLst>
                                      </p:cBhvr>
                                      <p:tavLst>
                                        <p:tav tm="0">
                                          <p:val>
                                            <p:strVal val="#ppt_y"/>
                                          </p:val>
                                        </p:tav>
                                        <p:tav tm="100000">
                                          <p:val>
                                            <p:strVal val="#ppt_y"/>
                                          </p:val>
                                        </p:tav>
                                      </p:tavLst>
                                    </p:anim>
                                  </p:childTnLst>
                                </p:cTn>
                              </p:par>
                            </p:childTnLst>
                          </p:cTn>
                        </p:par>
                        <p:par>
                          <p:cTn id="80" fill="hold">
                            <p:stCondLst>
                              <p:cond delay="3000"/>
                            </p:stCondLst>
                            <p:childTnLst>
                              <p:par>
                                <p:cTn id="81" presetID="31" presetClass="entr" presetSubtype="0" fill="hold" nodeType="afterEffect">
                                  <p:stCondLst>
                                    <p:cond delay="0"/>
                                  </p:stCondLst>
                                  <p:childTnLst>
                                    <p:set>
                                      <p:cBhvr>
                                        <p:cTn id="82" dur="1" fill="hold">
                                          <p:stCondLst>
                                            <p:cond delay="0"/>
                                          </p:stCondLst>
                                        </p:cTn>
                                        <p:tgtEl>
                                          <p:spTgt spid="1066"/>
                                        </p:tgtEl>
                                        <p:attrNameLst>
                                          <p:attrName>style.visibility</p:attrName>
                                        </p:attrNameLst>
                                      </p:cBhvr>
                                      <p:to>
                                        <p:strVal val="visible"/>
                                      </p:to>
                                    </p:set>
                                    <p:anim calcmode="lin" valueType="num">
                                      <p:cBhvr>
                                        <p:cTn id="83" dur="1000" fill="hold"/>
                                        <p:tgtEl>
                                          <p:spTgt spid="1066"/>
                                        </p:tgtEl>
                                        <p:attrNameLst>
                                          <p:attrName>ppt_w</p:attrName>
                                        </p:attrNameLst>
                                      </p:cBhvr>
                                      <p:tavLst>
                                        <p:tav tm="0">
                                          <p:val>
                                            <p:fltVal val="0"/>
                                          </p:val>
                                        </p:tav>
                                        <p:tav tm="100000">
                                          <p:val>
                                            <p:strVal val="#ppt_w"/>
                                          </p:val>
                                        </p:tav>
                                      </p:tavLst>
                                    </p:anim>
                                    <p:anim calcmode="lin" valueType="num">
                                      <p:cBhvr>
                                        <p:cTn id="84" dur="1000" fill="hold"/>
                                        <p:tgtEl>
                                          <p:spTgt spid="1066"/>
                                        </p:tgtEl>
                                        <p:attrNameLst>
                                          <p:attrName>ppt_h</p:attrName>
                                        </p:attrNameLst>
                                      </p:cBhvr>
                                      <p:tavLst>
                                        <p:tav tm="0">
                                          <p:val>
                                            <p:fltVal val="0"/>
                                          </p:val>
                                        </p:tav>
                                        <p:tav tm="100000">
                                          <p:val>
                                            <p:strVal val="#ppt_h"/>
                                          </p:val>
                                        </p:tav>
                                      </p:tavLst>
                                    </p:anim>
                                    <p:anim calcmode="lin" valueType="num">
                                      <p:cBhvr>
                                        <p:cTn id="85" dur="1000" fill="hold"/>
                                        <p:tgtEl>
                                          <p:spTgt spid="1066"/>
                                        </p:tgtEl>
                                        <p:attrNameLst>
                                          <p:attrName>style.rotation</p:attrName>
                                        </p:attrNameLst>
                                      </p:cBhvr>
                                      <p:tavLst>
                                        <p:tav tm="0">
                                          <p:val>
                                            <p:fltVal val="90"/>
                                          </p:val>
                                        </p:tav>
                                        <p:tav tm="100000">
                                          <p:val>
                                            <p:fltVal val="0"/>
                                          </p:val>
                                        </p:tav>
                                      </p:tavLst>
                                    </p:anim>
                                    <p:animEffect transition="in" filter="fade">
                                      <p:cBhvr>
                                        <p:cTn id="86" dur="1000"/>
                                        <p:tgtEl>
                                          <p:spTgt spid="106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071"/>
                                        </p:tgtEl>
                                        <p:attrNameLst>
                                          <p:attrName>style.visibility</p:attrName>
                                        </p:attrNameLst>
                                      </p:cBhvr>
                                      <p:to>
                                        <p:strVal val="visible"/>
                                      </p:to>
                                    </p:set>
                                    <p:animEffect transition="in" filter="wipe(left)">
                                      <p:cBhvr>
                                        <p:cTn id="91" dur="500"/>
                                        <p:tgtEl>
                                          <p:spTgt spid="1071"/>
                                        </p:tgtEl>
                                      </p:cBhvr>
                                    </p:animEffec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1095"/>
                                        </p:tgtEl>
                                        <p:attrNameLst>
                                          <p:attrName>style.visibility</p:attrName>
                                        </p:attrNameLst>
                                      </p:cBhvr>
                                      <p:to>
                                        <p:strVal val="visible"/>
                                      </p:to>
                                    </p:set>
                                    <p:anim calcmode="lin" valueType="num">
                                      <p:cBhvr additive="base">
                                        <p:cTn id="95" dur="500" fill="hold"/>
                                        <p:tgtEl>
                                          <p:spTgt spid="1095"/>
                                        </p:tgtEl>
                                        <p:attrNameLst>
                                          <p:attrName>ppt_x</p:attrName>
                                        </p:attrNameLst>
                                      </p:cBhvr>
                                      <p:tavLst>
                                        <p:tav tm="0">
                                          <p:val>
                                            <p:strVal val="0-#ppt_w/2"/>
                                          </p:val>
                                        </p:tav>
                                        <p:tav tm="100000">
                                          <p:val>
                                            <p:strVal val="#ppt_x"/>
                                          </p:val>
                                        </p:tav>
                                      </p:tavLst>
                                    </p:anim>
                                    <p:anim calcmode="lin" valueType="num">
                                      <p:cBhvr additive="base">
                                        <p:cTn id="96" dur="500" fill="hold"/>
                                        <p:tgtEl>
                                          <p:spTgt spid="1095"/>
                                        </p:tgtEl>
                                        <p:attrNameLst>
                                          <p:attrName>ppt_y</p:attrName>
                                        </p:attrNameLst>
                                      </p:cBhvr>
                                      <p:tavLst>
                                        <p:tav tm="0">
                                          <p:val>
                                            <p:strVal val="#ppt_y"/>
                                          </p:val>
                                        </p:tav>
                                        <p:tav tm="100000">
                                          <p:val>
                                            <p:strVal val="#ppt_y"/>
                                          </p:val>
                                        </p:tav>
                                      </p:tavLst>
                                    </p:anim>
                                  </p:childTnLst>
                                </p:cTn>
                              </p:par>
                            </p:childTnLst>
                          </p:cTn>
                        </p:par>
                        <p:par>
                          <p:cTn id="97" fill="hold">
                            <p:stCondLst>
                              <p:cond delay="1000"/>
                            </p:stCondLst>
                            <p:childTnLst>
                              <p:par>
                                <p:cTn id="98" presetID="31" presetClass="entr" presetSubtype="0" fill="hold" nodeType="afterEffect">
                                  <p:stCondLst>
                                    <p:cond delay="0"/>
                                  </p:stCondLst>
                                  <p:childTnLst>
                                    <p:set>
                                      <p:cBhvr>
                                        <p:cTn id="99" dur="1" fill="hold">
                                          <p:stCondLst>
                                            <p:cond delay="0"/>
                                          </p:stCondLst>
                                        </p:cTn>
                                        <p:tgtEl>
                                          <p:spTgt spid="1072"/>
                                        </p:tgtEl>
                                        <p:attrNameLst>
                                          <p:attrName>style.visibility</p:attrName>
                                        </p:attrNameLst>
                                      </p:cBhvr>
                                      <p:to>
                                        <p:strVal val="visible"/>
                                      </p:to>
                                    </p:set>
                                    <p:anim calcmode="lin" valueType="num">
                                      <p:cBhvr>
                                        <p:cTn id="100" dur="1000" fill="hold"/>
                                        <p:tgtEl>
                                          <p:spTgt spid="1072"/>
                                        </p:tgtEl>
                                        <p:attrNameLst>
                                          <p:attrName>ppt_w</p:attrName>
                                        </p:attrNameLst>
                                      </p:cBhvr>
                                      <p:tavLst>
                                        <p:tav tm="0">
                                          <p:val>
                                            <p:fltVal val="0"/>
                                          </p:val>
                                        </p:tav>
                                        <p:tav tm="100000">
                                          <p:val>
                                            <p:strVal val="#ppt_w"/>
                                          </p:val>
                                        </p:tav>
                                      </p:tavLst>
                                    </p:anim>
                                    <p:anim calcmode="lin" valueType="num">
                                      <p:cBhvr>
                                        <p:cTn id="101" dur="1000" fill="hold"/>
                                        <p:tgtEl>
                                          <p:spTgt spid="1072"/>
                                        </p:tgtEl>
                                        <p:attrNameLst>
                                          <p:attrName>ppt_h</p:attrName>
                                        </p:attrNameLst>
                                      </p:cBhvr>
                                      <p:tavLst>
                                        <p:tav tm="0">
                                          <p:val>
                                            <p:fltVal val="0"/>
                                          </p:val>
                                        </p:tav>
                                        <p:tav tm="100000">
                                          <p:val>
                                            <p:strVal val="#ppt_h"/>
                                          </p:val>
                                        </p:tav>
                                      </p:tavLst>
                                    </p:anim>
                                    <p:anim calcmode="lin" valueType="num">
                                      <p:cBhvr>
                                        <p:cTn id="102" dur="1000" fill="hold"/>
                                        <p:tgtEl>
                                          <p:spTgt spid="1072"/>
                                        </p:tgtEl>
                                        <p:attrNameLst>
                                          <p:attrName>style.rotation</p:attrName>
                                        </p:attrNameLst>
                                      </p:cBhvr>
                                      <p:tavLst>
                                        <p:tav tm="0">
                                          <p:val>
                                            <p:fltVal val="90"/>
                                          </p:val>
                                        </p:tav>
                                        <p:tav tm="100000">
                                          <p:val>
                                            <p:fltVal val="0"/>
                                          </p:val>
                                        </p:tav>
                                      </p:tavLst>
                                    </p:anim>
                                    <p:animEffect transition="in" filter="fade">
                                      <p:cBhvr>
                                        <p:cTn id="103" dur="1000"/>
                                        <p:tgtEl>
                                          <p:spTgt spid="1072"/>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077"/>
                                        </p:tgtEl>
                                        <p:attrNameLst>
                                          <p:attrName>style.visibility</p:attrName>
                                        </p:attrNameLst>
                                      </p:cBhvr>
                                      <p:to>
                                        <p:strVal val="visible"/>
                                      </p:to>
                                    </p:set>
                                    <p:animEffect transition="in" filter="wipe(left)">
                                      <p:cBhvr>
                                        <p:cTn id="108" dur="500"/>
                                        <p:tgtEl>
                                          <p:spTgt spid="1077"/>
                                        </p:tgtEl>
                                      </p:cBhvr>
                                    </p:animEffect>
                                  </p:childTnLst>
                                </p:cTn>
                              </p:par>
                            </p:childTnLst>
                          </p:cTn>
                        </p:par>
                        <p:par>
                          <p:cTn id="109" fill="hold">
                            <p:stCondLst>
                              <p:cond delay="500"/>
                            </p:stCondLst>
                            <p:childTnLst>
                              <p:par>
                                <p:cTn id="110" presetID="2" presetClass="entr" presetSubtype="8" fill="hold" nodeType="afterEffect">
                                  <p:stCondLst>
                                    <p:cond delay="0"/>
                                  </p:stCondLst>
                                  <p:childTnLst>
                                    <p:set>
                                      <p:cBhvr>
                                        <p:cTn id="111" dur="1" fill="hold">
                                          <p:stCondLst>
                                            <p:cond delay="0"/>
                                          </p:stCondLst>
                                        </p:cTn>
                                        <p:tgtEl>
                                          <p:spTgt spid="1096"/>
                                        </p:tgtEl>
                                        <p:attrNameLst>
                                          <p:attrName>style.visibility</p:attrName>
                                        </p:attrNameLst>
                                      </p:cBhvr>
                                      <p:to>
                                        <p:strVal val="visible"/>
                                      </p:to>
                                    </p:set>
                                    <p:anim calcmode="lin" valueType="num">
                                      <p:cBhvr additive="base">
                                        <p:cTn id="112" dur="500" fill="hold"/>
                                        <p:tgtEl>
                                          <p:spTgt spid="1096"/>
                                        </p:tgtEl>
                                        <p:attrNameLst>
                                          <p:attrName>ppt_x</p:attrName>
                                        </p:attrNameLst>
                                      </p:cBhvr>
                                      <p:tavLst>
                                        <p:tav tm="0">
                                          <p:val>
                                            <p:strVal val="0-#ppt_w/2"/>
                                          </p:val>
                                        </p:tav>
                                        <p:tav tm="100000">
                                          <p:val>
                                            <p:strVal val="#ppt_x"/>
                                          </p:val>
                                        </p:tav>
                                      </p:tavLst>
                                    </p:anim>
                                    <p:anim calcmode="lin" valueType="num">
                                      <p:cBhvr additive="base">
                                        <p:cTn id="113" dur="500" fill="hold"/>
                                        <p:tgtEl>
                                          <p:spTgt spid="1096"/>
                                        </p:tgtEl>
                                        <p:attrNameLst>
                                          <p:attrName>ppt_y</p:attrName>
                                        </p:attrNameLst>
                                      </p:cBhvr>
                                      <p:tavLst>
                                        <p:tav tm="0">
                                          <p:val>
                                            <p:strVal val="#ppt_y"/>
                                          </p:val>
                                        </p:tav>
                                        <p:tav tm="100000">
                                          <p:val>
                                            <p:strVal val="#ppt_y"/>
                                          </p:val>
                                        </p:tav>
                                      </p:tavLst>
                                    </p:anim>
                                  </p:childTnLst>
                                </p:cTn>
                              </p:par>
                            </p:childTnLst>
                          </p:cTn>
                        </p:par>
                        <p:par>
                          <p:cTn id="114" fill="hold">
                            <p:stCondLst>
                              <p:cond delay="1000"/>
                            </p:stCondLst>
                            <p:childTnLst>
                              <p:par>
                                <p:cTn id="115" presetID="31" presetClass="entr" presetSubtype="0" fill="hold" nodeType="afterEffect">
                                  <p:stCondLst>
                                    <p:cond delay="0"/>
                                  </p:stCondLst>
                                  <p:childTnLst>
                                    <p:set>
                                      <p:cBhvr>
                                        <p:cTn id="116" dur="1" fill="hold">
                                          <p:stCondLst>
                                            <p:cond delay="0"/>
                                          </p:stCondLst>
                                        </p:cTn>
                                        <p:tgtEl>
                                          <p:spTgt spid="1078"/>
                                        </p:tgtEl>
                                        <p:attrNameLst>
                                          <p:attrName>style.visibility</p:attrName>
                                        </p:attrNameLst>
                                      </p:cBhvr>
                                      <p:to>
                                        <p:strVal val="visible"/>
                                      </p:to>
                                    </p:set>
                                    <p:anim calcmode="lin" valueType="num">
                                      <p:cBhvr>
                                        <p:cTn id="117" dur="1000" fill="hold"/>
                                        <p:tgtEl>
                                          <p:spTgt spid="1078"/>
                                        </p:tgtEl>
                                        <p:attrNameLst>
                                          <p:attrName>ppt_w</p:attrName>
                                        </p:attrNameLst>
                                      </p:cBhvr>
                                      <p:tavLst>
                                        <p:tav tm="0">
                                          <p:val>
                                            <p:fltVal val="0"/>
                                          </p:val>
                                        </p:tav>
                                        <p:tav tm="100000">
                                          <p:val>
                                            <p:strVal val="#ppt_w"/>
                                          </p:val>
                                        </p:tav>
                                      </p:tavLst>
                                    </p:anim>
                                    <p:anim calcmode="lin" valueType="num">
                                      <p:cBhvr>
                                        <p:cTn id="118" dur="1000" fill="hold"/>
                                        <p:tgtEl>
                                          <p:spTgt spid="1078"/>
                                        </p:tgtEl>
                                        <p:attrNameLst>
                                          <p:attrName>ppt_h</p:attrName>
                                        </p:attrNameLst>
                                      </p:cBhvr>
                                      <p:tavLst>
                                        <p:tav tm="0">
                                          <p:val>
                                            <p:fltVal val="0"/>
                                          </p:val>
                                        </p:tav>
                                        <p:tav tm="100000">
                                          <p:val>
                                            <p:strVal val="#ppt_h"/>
                                          </p:val>
                                        </p:tav>
                                      </p:tavLst>
                                    </p:anim>
                                    <p:anim calcmode="lin" valueType="num">
                                      <p:cBhvr>
                                        <p:cTn id="119" dur="1000" fill="hold"/>
                                        <p:tgtEl>
                                          <p:spTgt spid="1078"/>
                                        </p:tgtEl>
                                        <p:attrNameLst>
                                          <p:attrName>style.rotation</p:attrName>
                                        </p:attrNameLst>
                                      </p:cBhvr>
                                      <p:tavLst>
                                        <p:tav tm="0">
                                          <p:val>
                                            <p:fltVal val="90"/>
                                          </p:val>
                                        </p:tav>
                                        <p:tav tm="100000">
                                          <p:val>
                                            <p:fltVal val="0"/>
                                          </p:val>
                                        </p:tav>
                                      </p:tavLst>
                                    </p:anim>
                                    <p:animEffect transition="in" filter="fade">
                                      <p:cBhvr>
                                        <p:cTn id="120" dur="1000"/>
                                        <p:tgtEl>
                                          <p:spTgt spid="107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083"/>
                                        </p:tgtEl>
                                        <p:attrNameLst>
                                          <p:attrName>style.visibility</p:attrName>
                                        </p:attrNameLst>
                                      </p:cBhvr>
                                      <p:to>
                                        <p:strVal val="visible"/>
                                      </p:to>
                                    </p:set>
                                    <p:animEffect transition="in" filter="wipe(left)">
                                      <p:cBhvr>
                                        <p:cTn id="125" dur="500"/>
                                        <p:tgtEl>
                                          <p:spTgt spid="1083"/>
                                        </p:tgtEl>
                                      </p:cBhvr>
                                    </p:animEffect>
                                  </p:childTnLst>
                                </p:cTn>
                              </p:par>
                            </p:childTnLst>
                          </p:cTn>
                        </p:par>
                        <p:par>
                          <p:cTn id="126" fill="hold">
                            <p:stCondLst>
                              <p:cond delay="500"/>
                            </p:stCondLst>
                            <p:childTnLst>
                              <p:par>
                                <p:cTn id="127" presetID="2" presetClass="entr" presetSubtype="8" fill="hold" nodeType="afterEffect">
                                  <p:stCondLst>
                                    <p:cond delay="0"/>
                                  </p:stCondLst>
                                  <p:childTnLst>
                                    <p:set>
                                      <p:cBhvr>
                                        <p:cTn id="128" dur="1" fill="hold">
                                          <p:stCondLst>
                                            <p:cond delay="0"/>
                                          </p:stCondLst>
                                        </p:cTn>
                                        <p:tgtEl>
                                          <p:spTgt spid="1097"/>
                                        </p:tgtEl>
                                        <p:attrNameLst>
                                          <p:attrName>style.visibility</p:attrName>
                                        </p:attrNameLst>
                                      </p:cBhvr>
                                      <p:to>
                                        <p:strVal val="visible"/>
                                      </p:to>
                                    </p:set>
                                    <p:anim calcmode="lin" valueType="num">
                                      <p:cBhvr additive="base">
                                        <p:cTn id="129" dur="500" fill="hold"/>
                                        <p:tgtEl>
                                          <p:spTgt spid="1097"/>
                                        </p:tgtEl>
                                        <p:attrNameLst>
                                          <p:attrName>ppt_x</p:attrName>
                                        </p:attrNameLst>
                                      </p:cBhvr>
                                      <p:tavLst>
                                        <p:tav tm="0">
                                          <p:val>
                                            <p:strVal val="0-#ppt_w/2"/>
                                          </p:val>
                                        </p:tav>
                                        <p:tav tm="100000">
                                          <p:val>
                                            <p:strVal val="#ppt_x"/>
                                          </p:val>
                                        </p:tav>
                                      </p:tavLst>
                                    </p:anim>
                                    <p:anim calcmode="lin" valueType="num">
                                      <p:cBhvr additive="base">
                                        <p:cTn id="130" dur="500" fill="hold"/>
                                        <p:tgtEl>
                                          <p:spTgt spid="1097"/>
                                        </p:tgtEl>
                                        <p:attrNameLst>
                                          <p:attrName>ppt_y</p:attrName>
                                        </p:attrNameLst>
                                      </p:cBhvr>
                                      <p:tavLst>
                                        <p:tav tm="0">
                                          <p:val>
                                            <p:strVal val="#ppt_y"/>
                                          </p:val>
                                        </p:tav>
                                        <p:tav tm="100000">
                                          <p:val>
                                            <p:strVal val="#ppt_y"/>
                                          </p:val>
                                        </p:tav>
                                      </p:tavLst>
                                    </p:anim>
                                  </p:childTnLst>
                                </p:cTn>
                              </p:par>
                            </p:childTnLst>
                          </p:cTn>
                        </p:par>
                        <p:par>
                          <p:cTn id="131" fill="hold">
                            <p:stCondLst>
                              <p:cond delay="1000"/>
                            </p:stCondLst>
                            <p:childTnLst>
                              <p:par>
                                <p:cTn id="132" presetID="31" presetClass="entr" presetSubtype="0" fill="hold" nodeType="afterEffect">
                                  <p:stCondLst>
                                    <p:cond delay="0"/>
                                  </p:stCondLst>
                                  <p:childTnLst>
                                    <p:set>
                                      <p:cBhvr>
                                        <p:cTn id="133" dur="1" fill="hold">
                                          <p:stCondLst>
                                            <p:cond delay="0"/>
                                          </p:stCondLst>
                                        </p:cTn>
                                        <p:tgtEl>
                                          <p:spTgt spid="1084"/>
                                        </p:tgtEl>
                                        <p:attrNameLst>
                                          <p:attrName>style.visibility</p:attrName>
                                        </p:attrNameLst>
                                      </p:cBhvr>
                                      <p:to>
                                        <p:strVal val="visible"/>
                                      </p:to>
                                    </p:set>
                                    <p:anim calcmode="lin" valueType="num">
                                      <p:cBhvr>
                                        <p:cTn id="134" dur="1000" fill="hold"/>
                                        <p:tgtEl>
                                          <p:spTgt spid="1084"/>
                                        </p:tgtEl>
                                        <p:attrNameLst>
                                          <p:attrName>ppt_w</p:attrName>
                                        </p:attrNameLst>
                                      </p:cBhvr>
                                      <p:tavLst>
                                        <p:tav tm="0">
                                          <p:val>
                                            <p:fltVal val="0"/>
                                          </p:val>
                                        </p:tav>
                                        <p:tav tm="100000">
                                          <p:val>
                                            <p:strVal val="#ppt_w"/>
                                          </p:val>
                                        </p:tav>
                                      </p:tavLst>
                                    </p:anim>
                                    <p:anim calcmode="lin" valueType="num">
                                      <p:cBhvr>
                                        <p:cTn id="135" dur="1000" fill="hold"/>
                                        <p:tgtEl>
                                          <p:spTgt spid="1084"/>
                                        </p:tgtEl>
                                        <p:attrNameLst>
                                          <p:attrName>ppt_h</p:attrName>
                                        </p:attrNameLst>
                                      </p:cBhvr>
                                      <p:tavLst>
                                        <p:tav tm="0">
                                          <p:val>
                                            <p:fltVal val="0"/>
                                          </p:val>
                                        </p:tav>
                                        <p:tav tm="100000">
                                          <p:val>
                                            <p:strVal val="#ppt_h"/>
                                          </p:val>
                                        </p:tav>
                                      </p:tavLst>
                                    </p:anim>
                                    <p:anim calcmode="lin" valueType="num">
                                      <p:cBhvr>
                                        <p:cTn id="136" dur="1000" fill="hold"/>
                                        <p:tgtEl>
                                          <p:spTgt spid="1084"/>
                                        </p:tgtEl>
                                        <p:attrNameLst>
                                          <p:attrName>style.rotation</p:attrName>
                                        </p:attrNameLst>
                                      </p:cBhvr>
                                      <p:tavLst>
                                        <p:tav tm="0">
                                          <p:val>
                                            <p:fltVal val="90"/>
                                          </p:val>
                                        </p:tav>
                                        <p:tav tm="100000">
                                          <p:val>
                                            <p:fltVal val="0"/>
                                          </p:val>
                                        </p:tav>
                                      </p:tavLst>
                                    </p:anim>
                                    <p:animEffect transition="in" filter="fade">
                                      <p:cBhvr>
                                        <p:cTn id="137" dur="1000"/>
                                        <p:tgtEl>
                                          <p:spTgt spid="1084"/>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1097"/>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1084"/>
                                        </p:tgtEl>
                                        <p:attrNameLst>
                                          <p:attrName>style.visibility</p:attrName>
                                        </p:attrNameLst>
                                      </p:cBhvr>
                                      <p:to>
                                        <p:strVal val="hidden"/>
                                      </p:to>
                                    </p:set>
                                  </p:childTnLst>
                                </p:cTn>
                              </p:par>
                            </p:childTnLst>
                          </p:cTn>
                        </p:par>
                        <p:par>
                          <p:cTn id="144" fill="hold">
                            <p:stCondLst>
                              <p:cond delay="0"/>
                            </p:stCondLst>
                            <p:childTnLst>
                              <p:par>
                                <p:cTn id="145" presetID="2" presetClass="entr" presetSubtype="2" fill="hold" nodeType="afterEffect">
                                  <p:stCondLst>
                                    <p:cond delay="0"/>
                                  </p:stCondLst>
                                  <p:childTnLst>
                                    <p:set>
                                      <p:cBhvr>
                                        <p:cTn id="146" dur="1" fill="hold">
                                          <p:stCondLst>
                                            <p:cond delay="0"/>
                                          </p:stCondLst>
                                        </p:cTn>
                                        <p:tgtEl>
                                          <p:spTgt spid="44"/>
                                        </p:tgtEl>
                                        <p:attrNameLst>
                                          <p:attrName>style.visibility</p:attrName>
                                        </p:attrNameLst>
                                      </p:cBhvr>
                                      <p:to>
                                        <p:strVal val="visible"/>
                                      </p:to>
                                    </p:set>
                                    <p:anim calcmode="lin" valueType="num">
                                      <p:cBhvr additive="base">
                                        <p:cTn id="147" dur="500" fill="hold"/>
                                        <p:tgtEl>
                                          <p:spTgt spid="44"/>
                                        </p:tgtEl>
                                        <p:attrNameLst>
                                          <p:attrName>ppt_x</p:attrName>
                                        </p:attrNameLst>
                                      </p:cBhvr>
                                      <p:tavLst>
                                        <p:tav tm="0">
                                          <p:val>
                                            <p:strVal val="1+#ppt_w/2"/>
                                          </p:val>
                                        </p:tav>
                                        <p:tav tm="100000">
                                          <p:val>
                                            <p:strVal val="#ppt_x"/>
                                          </p:val>
                                        </p:tav>
                                      </p:tavLst>
                                    </p:anim>
                                    <p:anim calcmode="lin" valueType="num">
                                      <p:cBhvr additive="base">
                                        <p:cTn id="148" dur="500" fill="hold"/>
                                        <p:tgtEl>
                                          <p:spTgt spid="44"/>
                                        </p:tgtEl>
                                        <p:attrNameLst>
                                          <p:attrName>ppt_y</p:attrName>
                                        </p:attrNameLst>
                                      </p:cBhvr>
                                      <p:tavLst>
                                        <p:tav tm="0">
                                          <p:val>
                                            <p:strVal val="#ppt_y"/>
                                          </p:val>
                                        </p:tav>
                                        <p:tav tm="100000">
                                          <p:val>
                                            <p:strVal val="#ppt_y"/>
                                          </p:val>
                                        </p:tav>
                                      </p:tavLst>
                                    </p:anim>
                                  </p:childTnLst>
                                </p:cTn>
                              </p:par>
                            </p:childTnLst>
                          </p:cTn>
                        </p:par>
                        <p:par>
                          <p:cTn id="149" fill="hold">
                            <p:stCondLst>
                              <p:cond delay="500"/>
                            </p:stCondLst>
                            <p:childTnLst>
                              <p:par>
                                <p:cTn id="150" presetID="31" presetClass="entr" presetSubtype="0" fill="hold" nodeType="afterEffect">
                                  <p:stCondLst>
                                    <p:cond delay="0"/>
                                  </p:stCondLst>
                                  <p:childTnLst>
                                    <p:set>
                                      <p:cBhvr>
                                        <p:cTn id="151" dur="1" fill="hold">
                                          <p:stCondLst>
                                            <p:cond delay="0"/>
                                          </p:stCondLst>
                                        </p:cTn>
                                        <p:tgtEl>
                                          <p:spTgt spid="19"/>
                                        </p:tgtEl>
                                        <p:attrNameLst>
                                          <p:attrName>style.visibility</p:attrName>
                                        </p:attrNameLst>
                                      </p:cBhvr>
                                      <p:to>
                                        <p:strVal val="visible"/>
                                      </p:to>
                                    </p:set>
                                    <p:anim calcmode="lin" valueType="num">
                                      <p:cBhvr>
                                        <p:cTn id="152" dur="1000" fill="hold"/>
                                        <p:tgtEl>
                                          <p:spTgt spid="19"/>
                                        </p:tgtEl>
                                        <p:attrNameLst>
                                          <p:attrName>ppt_w</p:attrName>
                                        </p:attrNameLst>
                                      </p:cBhvr>
                                      <p:tavLst>
                                        <p:tav tm="0">
                                          <p:val>
                                            <p:fltVal val="0"/>
                                          </p:val>
                                        </p:tav>
                                        <p:tav tm="100000">
                                          <p:val>
                                            <p:strVal val="#ppt_w"/>
                                          </p:val>
                                        </p:tav>
                                      </p:tavLst>
                                    </p:anim>
                                    <p:anim calcmode="lin" valueType="num">
                                      <p:cBhvr>
                                        <p:cTn id="153" dur="1000" fill="hold"/>
                                        <p:tgtEl>
                                          <p:spTgt spid="19"/>
                                        </p:tgtEl>
                                        <p:attrNameLst>
                                          <p:attrName>ppt_h</p:attrName>
                                        </p:attrNameLst>
                                      </p:cBhvr>
                                      <p:tavLst>
                                        <p:tav tm="0">
                                          <p:val>
                                            <p:fltVal val="0"/>
                                          </p:val>
                                        </p:tav>
                                        <p:tav tm="100000">
                                          <p:val>
                                            <p:strVal val="#ppt_h"/>
                                          </p:val>
                                        </p:tav>
                                      </p:tavLst>
                                    </p:anim>
                                    <p:anim calcmode="lin" valueType="num">
                                      <p:cBhvr>
                                        <p:cTn id="154" dur="1000" fill="hold"/>
                                        <p:tgtEl>
                                          <p:spTgt spid="19"/>
                                        </p:tgtEl>
                                        <p:attrNameLst>
                                          <p:attrName>style.rotation</p:attrName>
                                        </p:attrNameLst>
                                      </p:cBhvr>
                                      <p:tavLst>
                                        <p:tav tm="0">
                                          <p:val>
                                            <p:fltVal val="90"/>
                                          </p:val>
                                        </p:tav>
                                        <p:tav tm="100000">
                                          <p:val>
                                            <p:fltVal val="0"/>
                                          </p:val>
                                        </p:tav>
                                      </p:tavLst>
                                    </p:anim>
                                    <p:animEffect transition="in" filter="fade">
                                      <p:cBhvr>
                                        <p:cTn id="15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1033" grpId="0" animBg="1"/>
      <p:bldP spid="1042" grpId="0" animBg="1"/>
      <p:bldP spid="1042" grpId="1" animBg="1"/>
      <p:bldP spid="1071" grpId="0" animBg="1"/>
      <p:bldP spid="1077" grpId="0" animBg="1"/>
      <p:bldP spid="108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BD21A7-017E-BB30-8A90-A0EEC5175F31}"/>
              </a:ext>
            </a:extLst>
          </p:cNvPr>
          <p:cNvGrpSpPr/>
          <p:nvPr/>
        </p:nvGrpSpPr>
        <p:grpSpPr>
          <a:xfrm>
            <a:off x="1188751" y="3032452"/>
            <a:ext cx="4305784" cy="3426107"/>
            <a:chOff x="497710" y="3310358"/>
            <a:chExt cx="3229337" cy="2523283"/>
          </a:xfrm>
        </p:grpSpPr>
        <p:pic>
          <p:nvPicPr>
            <p:cNvPr id="1026" name="Picture 2" descr="Tablet Blister Pk Std 1wk x4 Daily 250 Pcs">
              <a:extLst>
                <a:ext uri="{FF2B5EF4-FFF2-40B4-BE49-F238E27FC236}">
                  <a16:creationId xmlns:a16="http://schemas.microsoft.com/office/drawing/2014/main" id="{6B8DD43A-BE52-0B3A-735A-6D7E2F25B1E1}"/>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3813" l="7125" r="92250">
                          <a14:foregroundMark x1="19500" y1="69000" x2="19500" y2="69000"/>
                          <a14:foregroundMark x1="12937" y1="62250" x2="42313" y2="62938"/>
                          <a14:foregroundMark x1="9188" y1="64813" x2="10438" y2="83000"/>
                          <a14:foregroundMark x1="10438" y1="83000" x2="14688" y2="89188"/>
                          <a14:foregroundMark x1="29863" y1="93592" x2="30625" y2="93813"/>
                          <a14:foregroundMark x1="14688" y1="89188" x2="24951" y2="92166"/>
                          <a14:foregroundMark x1="10375" y1="72063" x2="10375" y2="72063"/>
                          <a14:foregroundMark x1="13250" y1="58375" x2="13250" y2="58375"/>
                          <a14:foregroundMark x1="12250" y1="59250" x2="19313" y2="59938"/>
                          <a14:foregroundMark x1="10375" y1="60938" x2="9875" y2="70063"/>
                          <a14:foregroundMark x1="9375" y1="59438" x2="8688" y2="66688"/>
                          <a14:foregroundMark x1="8688" y1="66688" x2="8875" y2="67000"/>
                          <a14:foregroundMark x1="10250" y1="68188" x2="8375" y2="86250"/>
                          <a14:foregroundMark x1="38563" y1="86250" x2="38563" y2="86250"/>
                          <a14:foregroundMark x1="92250" y1="18250" x2="92250" y2="18250"/>
                          <a14:foregroundMark x1="8672" y1="73294" x2="9125" y2="83563"/>
                          <a14:foregroundMark x1="8438" y1="68000" x2="8724" y2="74468"/>
                          <a14:foregroundMark x1="7938" y1="83188" x2="7938" y2="83188"/>
                          <a14:foregroundMark x1="8125" y1="81500" x2="8125" y2="81500"/>
                          <a14:foregroundMark x1="7813" y1="75313" x2="7813" y2="75313"/>
                          <a14:foregroundMark x1="8125" y1="70750" x2="8125" y2="70750"/>
                          <a14:foregroundMark x1="19625" y1="85563" x2="38188" y2="86250"/>
                          <a14:backgroundMark x1="28063" y1="93000" x2="28063" y2="93000"/>
                          <a14:backgroundMark x1="29563" y1="92313" x2="29563" y2="92313"/>
                          <a14:backgroundMark x1="27875" y1="92688" x2="27875" y2="92688"/>
                          <a14:backgroundMark x1="26375" y1="92688" x2="30062" y2="93313"/>
                          <a14:backgroundMark x1="25688" y1="92500" x2="25688" y2="92500"/>
                          <a14:backgroundMark x1="24938" y1="92188" x2="27125" y2="92188"/>
                          <a14:backgroundMark x1="24438" y1="92688" x2="24438" y2="92688"/>
                          <a14:backgroundMark x1="7250" y1="72313" x2="7375" y2="73438"/>
                          <a14:backgroundMark x1="7000" y1="71188" x2="7250" y2="73313"/>
                        </a14:backgroundRemoval>
                      </a14:imgEffect>
                    </a14:imgLayer>
                  </a14:imgProps>
                </a:ext>
                <a:ext uri="{28A0092B-C50C-407E-A947-70E740481C1C}">
                  <a14:useLocalDpi xmlns:a14="http://schemas.microsoft.com/office/drawing/2010/main"/>
                </a:ext>
              </a:extLst>
            </a:blip>
            <a:srcRect l="6601" t="56043" r="46310" b="7164"/>
            <a:stretch/>
          </p:blipFill>
          <p:spPr bwMode="auto">
            <a:xfrm>
              <a:off x="497710" y="3310358"/>
              <a:ext cx="3229337" cy="2523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39F3E49-E045-7B7A-3083-6E4560FD81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446" y="3517980"/>
              <a:ext cx="2872343" cy="1966566"/>
            </a:xfrm>
            <a:prstGeom prst="rect">
              <a:avLst/>
            </a:prstGeom>
          </p:spPr>
        </p:pic>
      </p:grpSp>
      <p:cxnSp>
        <p:nvCxnSpPr>
          <p:cNvPr id="10" name="Straight Arrow Connector 9">
            <a:extLst>
              <a:ext uri="{FF2B5EF4-FFF2-40B4-BE49-F238E27FC236}">
                <a16:creationId xmlns:a16="http://schemas.microsoft.com/office/drawing/2014/main" id="{6C632393-E285-BE4E-37A7-58A408249501}"/>
              </a:ext>
            </a:extLst>
          </p:cNvPr>
          <p:cNvCxnSpPr/>
          <p:nvPr/>
        </p:nvCxnSpPr>
        <p:spPr>
          <a:xfrm flipH="1">
            <a:off x="2315100" y="1681221"/>
            <a:ext cx="2673752" cy="3495555"/>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DFAB58E0-EA05-9F1B-5C55-8F58B32F4E77}"/>
              </a:ext>
            </a:extLst>
          </p:cNvPr>
          <p:cNvPicPr>
            <a:picLocks noChangeAspect="1"/>
          </p:cNvPicPr>
          <p:nvPr/>
        </p:nvPicPr>
        <p:blipFill>
          <a:blip r:embed="rId6"/>
          <a:srcRect l="3277" t="8744" r="8481" b="13277"/>
          <a:stretch/>
        </p:blipFill>
        <p:spPr>
          <a:xfrm>
            <a:off x="342993" y="3207441"/>
            <a:ext cx="6471515" cy="3210865"/>
          </a:xfrm>
          <a:prstGeom prst="rect">
            <a:avLst/>
          </a:prstGeom>
        </p:spPr>
      </p:pic>
      <p:grpSp>
        <p:nvGrpSpPr>
          <p:cNvPr id="15" name="Group 14">
            <a:extLst>
              <a:ext uri="{FF2B5EF4-FFF2-40B4-BE49-F238E27FC236}">
                <a16:creationId xmlns:a16="http://schemas.microsoft.com/office/drawing/2014/main" id="{5857EE2C-F4C6-3B1A-4D0A-75853C702529}"/>
              </a:ext>
            </a:extLst>
          </p:cNvPr>
          <p:cNvGrpSpPr/>
          <p:nvPr/>
        </p:nvGrpSpPr>
        <p:grpSpPr>
          <a:xfrm>
            <a:off x="-14457" y="-169662"/>
            <a:ext cx="7994248" cy="7161918"/>
            <a:chOff x="0" y="-151959"/>
            <a:chExt cx="7994248" cy="7161918"/>
          </a:xfrm>
        </p:grpSpPr>
        <p:pic>
          <p:nvPicPr>
            <p:cNvPr id="1030" name="Picture 6" descr="Blister Pack Subscription Service - Drugs4Delivery">
              <a:extLst>
                <a:ext uri="{FF2B5EF4-FFF2-40B4-BE49-F238E27FC236}">
                  <a16:creationId xmlns:a16="http://schemas.microsoft.com/office/drawing/2014/main" id="{5922C19F-BD59-020C-7724-11288EC71870}"/>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7150" t="18080" r="5720" b="19472"/>
            <a:stretch/>
          </p:blipFill>
          <p:spPr bwMode="auto">
            <a:xfrm>
              <a:off x="0" y="-151959"/>
              <a:ext cx="7994248" cy="7161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1FB080-92F9-8046-BB0E-ED039BEF4D1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901" t="-5991" r="-3280" b="-825"/>
            <a:stretch/>
          </p:blipFill>
          <p:spPr>
            <a:xfrm rot="20662656">
              <a:off x="568879" y="819587"/>
              <a:ext cx="4567435" cy="2559164"/>
            </a:xfrm>
            <a:prstGeom prst="rect">
              <a:avLst/>
            </a:prstGeom>
          </p:spPr>
        </p:pic>
      </p:grpSp>
      <p:pic>
        <p:nvPicPr>
          <p:cNvPr id="18" name="Picture 17">
            <a:extLst>
              <a:ext uri="{FF2B5EF4-FFF2-40B4-BE49-F238E27FC236}">
                <a16:creationId xmlns:a16="http://schemas.microsoft.com/office/drawing/2014/main" id="{F3FC1C5F-D37B-0796-AABD-BD270F79B5B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84639" y="295384"/>
            <a:ext cx="3084843" cy="6267231"/>
          </a:xfrm>
          <a:prstGeom prst="rect">
            <a:avLst/>
          </a:prstGeom>
        </p:spPr>
      </p:pic>
      <p:pic>
        <p:nvPicPr>
          <p:cNvPr id="19" name="Picture 18">
            <a:extLst>
              <a:ext uri="{FF2B5EF4-FFF2-40B4-BE49-F238E27FC236}">
                <a16:creationId xmlns:a16="http://schemas.microsoft.com/office/drawing/2014/main" id="{F4C22F7E-5626-D520-413F-CFFC50C2805D}"/>
              </a:ext>
            </a:extLst>
          </p:cNvPr>
          <p:cNvPicPr>
            <a:picLocks noChangeAspect="1"/>
          </p:cNvPicPr>
          <p:nvPr/>
        </p:nvPicPr>
        <p:blipFill>
          <a:blip r:embed="rId10" cstate="email">
            <a:extLst>
              <a:ext uri="{28A0092B-C50C-407E-A947-70E740481C1C}">
                <a14:useLocalDpi xmlns:a14="http://schemas.microsoft.com/office/drawing/2010/main"/>
              </a:ext>
            </a:extLst>
          </a:blip>
          <a:srcRect t="22360" b="67811"/>
          <a:stretch/>
        </p:blipFill>
        <p:spPr>
          <a:xfrm>
            <a:off x="6814508" y="1543442"/>
            <a:ext cx="5183157" cy="1132114"/>
          </a:xfrm>
          <a:prstGeom prst="rect">
            <a:avLst/>
          </a:prstGeom>
          <a:ln w="38100">
            <a:solidFill>
              <a:srgbClr val="FF0000"/>
            </a:solidFill>
          </a:ln>
        </p:spPr>
      </p:pic>
      <p:pic>
        <p:nvPicPr>
          <p:cNvPr id="1031" name="ymail_attachmentId1aad6d68-788c-43be-a014-247df4342a05">
            <a:extLst>
              <a:ext uri="{FF2B5EF4-FFF2-40B4-BE49-F238E27FC236}">
                <a16:creationId xmlns:a16="http://schemas.microsoft.com/office/drawing/2014/main" id="{19B6CD81-E02F-AC4F-5A24-610F85A255F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502306" y="295382"/>
            <a:ext cx="3107242" cy="62672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E24521E-2D5A-6A33-592E-91BE4B41B3DA}"/>
              </a:ext>
            </a:extLst>
          </p:cNvPr>
          <p:cNvPicPr>
            <a:picLocks noChangeAspect="1"/>
          </p:cNvPicPr>
          <p:nvPr/>
        </p:nvPicPr>
        <p:blipFill>
          <a:blip r:embed="rId12"/>
          <a:stretch>
            <a:fillRect/>
          </a:stretch>
        </p:blipFill>
        <p:spPr>
          <a:xfrm>
            <a:off x="-467146" y="2782476"/>
            <a:ext cx="8349016" cy="3051095"/>
          </a:xfrm>
          <a:prstGeom prst="rect">
            <a:avLst/>
          </a:prstGeom>
        </p:spPr>
      </p:pic>
      <p:sp>
        <p:nvSpPr>
          <p:cNvPr id="24" name="Rectangle 23">
            <a:extLst>
              <a:ext uri="{FF2B5EF4-FFF2-40B4-BE49-F238E27FC236}">
                <a16:creationId xmlns:a16="http://schemas.microsoft.com/office/drawing/2014/main" id="{27A77741-0788-159A-0532-AA07F7F745C6}"/>
              </a:ext>
            </a:extLst>
          </p:cNvPr>
          <p:cNvSpPr/>
          <p:nvPr/>
        </p:nvSpPr>
        <p:spPr>
          <a:xfrm>
            <a:off x="7988624" y="2796757"/>
            <a:ext cx="4009041" cy="47138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ymail_attachmentIda4550876-1572-4bc4-8493-0f167c127fdd">
            <a:extLst>
              <a:ext uri="{FF2B5EF4-FFF2-40B4-BE49-F238E27FC236}">
                <a16:creationId xmlns:a16="http://schemas.microsoft.com/office/drawing/2014/main" id="{696B4F07-D6ED-4A1F-EB58-B80D9FECA15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577722" y="143370"/>
            <a:ext cx="2941136" cy="653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5F9A451-A58E-DAF7-265F-4BE700CA3C7C}"/>
              </a:ext>
            </a:extLst>
          </p:cNvPr>
          <p:cNvPicPr>
            <a:picLocks noChangeAspect="1"/>
          </p:cNvPicPr>
          <p:nvPr/>
        </p:nvPicPr>
        <p:blipFill>
          <a:blip r:embed="rId12"/>
          <a:stretch>
            <a:fillRect/>
          </a:stretch>
        </p:blipFill>
        <p:spPr>
          <a:xfrm>
            <a:off x="7243791" y="295380"/>
            <a:ext cx="3757022" cy="1849197"/>
          </a:xfrm>
          <a:prstGeom prst="rect">
            <a:avLst/>
          </a:prstGeom>
        </p:spPr>
      </p:pic>
      <p:sp>
        <p:nvSpPr>
          <p:cNvPr id="3" name="Rectangle 2">
            <a:extLst>
              <a:ext uri="{FF2B5EF4-FFF2-40B4-BE49-F238E27FC236}">
                <a16:creationId xmlns:a16="http://schemas.microsoft.com/office/drawing/2014/main" id="{2B2F30AF-0C8C-9B29-B1C6-2631EE8B5686}"/>
              </a:ext>
            </a:extLst>
          </p:cNvPr>
          <p:cNvSpPr/>
          <p:nvPr/>
        </p:nvSpPr>
        <p:spPr>
          <a:xfrm>
            <a:off x="8090704" y="5023413"/>
            <a:ext cx="3906961" cy="601883"/>
          </a:xfrm>
          <a:prstGeom prst="rect">
            <a:avLst/>
          </a:prstGeom>
          <a:noFill/>
          <a:ln w="5715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C14E5877-F816-32B0-FFA6-FED562E1E618}"/>
              </a:ext>
            </a:extLst>
          </p:cNvPr>
          <p:cNvPicPr>
            <a:picLocks noChangeAspect="1"/>
          </p:cNvPicPr>
          <p:nvPr/>
        </p:nvPicPr>
        <p:blipFill>
          <a:blip r:embed="rId14"/>
          <a:stretch>
            <a:fillRect/>
          </a:stretch>
        </p:blipFill>
        <p:spPr>
          <a:xfrm>
            <a:off x="74367" y="873441"/>
            <a:ext cx="8011643" cy="4124901"/>
          </a:xfrm>
          <a:prstGeom prst="rect">
            <a:avLst/>
          </a:prstGeom>
        </p:spPr>
      </p:pic>
      <p:pic>
        <p:nvPicPr>
          <p:cNvPr id="1033" name="ymail_attachmentId77926a3b-62ab-4549-bab2-abc973b80413">
            <a:extLst>
              <a:ext uri="{FF2B5EF4-FFF2-40B4-BE49-F238E27FC236}">
                <a16:creationId xmlns:a16="http://schemas.microsoft.com/office/drawing/2014/main" id="{4554B1C9-F6B3-A369-F063-60E9BD709B9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409074" y="9302"/>
            <a:ext cx="3372846" cy="68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45ED25B5-53DB-ABB6-9C61-E04F26D9E9FB}"/>
              </a:ext>
            </a:extLst>
          </p:cNvPr>
          <p:cNvSpPr/>
          <p:nvPr/>
        </p:nvSpPr>
        <p:spPr>
          <a:xfrm>
            <a:off x="8772693" y="2169648"/>
            <a:ext cx="845869" cy="376431"/>
          </a:xfrm>
          <a:prstGeom prst="ellipse">
            <a:avLst/>
          </a:prstGeom>
          <a:noFill/>
          <a:ln w="381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AEBEA72-55E1-2D31-2EBB-159C2E0724E3}"/>
              </a:ext>
            </a:extLst>
          </p:cNvPr>
          <p:cNvCxnSpPr>
            <a:cxnSpLocks/>
          </p:cNvCxnSpPr>
          <p:nvPr/>
        </p:nvCxnSpPr>
        <p:spPr>
          <a:xfrm>
            <a:off x="3620327" y="1889181"/>
            <a:ext cx="558134" cy="0"/>
          </a:xfrm>
          <a:prstGeom prst="straightConnector1">
            <a:avLst/>
          </a:prstGeom>
          <a:ln w="28575">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13101E4-5AD1-0254-CE7F-71241295028E}"/>
              </a:ext>
            </a:extLst>
          </p:cNvPr>
          <p:cNvCxnSpPr>
            <a:cxnSpLocks/>
          </p:cNvCxnSpPr>
          <p:nvPr/>
        </p:nvCxnSpPr>
        <p:spPr>
          <a:xfrm>
            <a:off x="3696527" y="2674977"/>
            <a:ext cx="558134" cy="0"/>
          </a:xfrm>
          <a:prstGeom prst="straightConnector1">
            <a:avLst/>
          </a:prstGeom>
          <a:ln w="28575">
            <a:solidFill>
              <a:srgbClr val="EE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D99CB76-02D7-AB17-C528-CBB8FBF76EDD}"/>
              </a:ext>
            </a:extLst>
          </p:cNvPr>
          <p:cNvCxnSpPr>
            <a:cxnSpLocks/>
          </p:cNvCxnSpPr>
          <p:nvPr/>
        </p:nvCxnSpPr>
        <p:spPr>
          <a:xfrm>
            <a:off x="3620327" y="3580821"/>
            <a:ext cx="558134" cy="0"/>
          </a:xfrm>
          <a:prstGeom prst="straightConnector1">
            <a:avLst/>
          </a:prstGeom>
          <a:ln w="28575">
            <a:solidFill>
              <a:srgbClr val="EE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56689EE-CBE7-0245-CACE-BFC22AFCB759}"/>
              </a:ext>
            </a:extLst>
          </p:cNvPr>
          <p:cNvSpPr/>
          <p:nvPr/>
        </p:nvSpPr>
        <p:spPr>
          <a:xfrm>
            <a:off x="4178461" y="1024429"/>
            <a:ext cx="424019" cy="656791"/>
          </a:xfrm>
          <a:prstGeom prst="ellipse">
            <a:avLst/>
          </a:prstGeom>
          <a:noFill/>
          <a:ln w="381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8683347-0D7E-4881-23AA-2CD5ADF58A48}"/>
              </a:ext>
            </a:extLst>
          </p:cNvPr>
          <p:cNvSpPr/>
          <p:nvPr/>
        </p:nvSpPr>
        <p:spPr>
          <a:xfrm>
            <a:off x="8732627" y="5303519"/>
            <a:ext cx="930385"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03C332A-3730-2A02-C89E-74A3AC2A2BFA}"/>
              </a:ext>
            </a:extLst>
          </p:cNvPr>
          <p:cNvSpPr/>
          <p:nvPr/>
        </p:nvSpPr>
        <p:spPr>
          <a:xfrm>
            <a:off x="243577" y="1681220"/>
            <a:ext cx="779037"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F31BFDE7-18DD-7963-3BD2-B15082004AF3}"/>
              </a:ext>
            </a:extLst>
          </p:cNvPr>
          <p:cNvSpPr/>
          <p:nvPr/>
        </p:nvSpPr>
        <p:spPr>
          <a:xfrm>
            <a:off x="1022614" y="1681220"/>
            <a:ext cx="308658"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37969C2-4536-3A36-EA37-A6ED2F27C1FB}"/>
              </a:ext>
            </a:extLst>
          </p:cNvPr>
          <p:cNvSpPr/>
          <p:nvPr/>
        </p:nvSpPr>
        <p:spPr>
          <a:xfrm>
            <a:off x="9663011" y="5303519"/>
            <a:ext cx="429283"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34C074C7-8602-F4FD-5903-31479D40C304}"/>
              </a:ext>
            </a:extLst>
          </p:cNvPr>
          <p:cNvPicPr>
            <a:picLocks noChangeAspect="1"/>
          </p:cNvPicPr>
          <p:nvPr/>
        </p:nvPicPr>
        <p:blipFill>
          <a:blip r:embed="rId16"/>
          <a:srcRect t="50642" b="9997"/>
          <a:stretch/>
        </p:blipFill>
        <p:spPr>
          <a:xfrm>
            <a:off x="-449147" y="4429539"/>
            <a:ext cx="9407615" cy="3724110"/>
          </a:xfrm>
          <a:prstGeom prst="rect">
            <a:avLst/>
          </a:prstGeom>
        </p:spPr>
      </p:pic>
      <p:sp>
        <p:nvSpPr>
          <p:cNvPr id="39" name="Rectangle 38">
            <a:extLst>
              <a:ext uri="{FF2B5EF4-FFF2-40B4-BE49-F238E27FC236}">
                <a16:creationId xmlns:a16="http://schemas.microsoft.com/office/drawing/2014/main" id="{02097577-BE91-547E-2499-825000C9543E}"/>
              </a:ext>
            </a:extLst>
          </p:cNvPr>
          <p:cNvSpPr/>
          <p:nvPr/>
        </p:nvSpPr>
        <p:spPr>
          <a:xfrm>
            <a:off x="-119855" y="5409554"/>
            <a:ext cx="8551888" cy="1043664"/>
          </a:xfrm>
          <a:prstGeom prst="rect">
            <a:avLst/>
          </a:prstGeom>
          <a:solidFill>
            <a:srgbClr val="FFFF00">
              <a:alpha val="5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sp>
        <p:nvSpPr>
          <p:cNvPr id="40" name="Rectangle 39">
            <a:extLst>
              <a:ext uri="{FF2B5EF4-FFF2-40B4-BE49-F238E27FC236}">
                <a16:creationId xmlns:a16="http://schemas.microsoft.com/office/drawing/2014/main" id="{1A13ED59-34B4-13A6-CD0E-FA49B04DAC54}"/>
              </a:ext>
            </a:extLst>
          </p:cNvPr>
          <p:cNvSpPr/>
          <p:nvPr/>
        </p:nvSpPr>
        <p:spPr>
          <a:xfrm rot="5400000">
            <a:off x="2165517" y="5376886"/>
            <a:ext cx="1902805" cy="1043664"/>
          </a:xfrm>
          <a:prstGeom prst="rect">
            <a:avLst/>
          </a:prstGeom>
          <a:solidFill>
            <a:srgbClr val="FFFF00">
              <a:alpha val="54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cxnSp>
        <p:nvCxnSpPr>
          <p:cNvPr id="43" name="Straight Arrow Connector 42">
            <a:extLst>
              <a:ext uri="{FF2B5EF4-FFF2-40B4-BE49-F238E27FC236}">
                <a16:creationId xmlns:a16="http://schemas.microsoft.com/office/drawing/2014/main" id="{F9A772B3-7E40-8B7A-EDF4-945F44EF2867}"/>
              </a:ext>
            </a:extLst>
          </p:cNvPr>
          <p:cNvCxnSpPr/>
          <p:nvPr/>
        </p:nvCxnSpPr>
        <p:spPr>
          <a:xfrm>
            <a:off x="2651760" y="4506835"/>
            <a:ext cx="381218" cy="11707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24E7C2-1AD4-6AE7-3E27-8BBE761EFF0C}"/>
              </a:ext>
            </a:extLst>
          </p:cNvPr>
          <p:cNvCxnSpPr>
            <a:cxnSpLocks/>
          </p:cNvCxnSpPr>
          <p:nvPr/>
        </p:nvCxnSpPr>
        <p:spPr>
          <a:xfrm flipH="1">
            <a:off x="3384240" y="4729855"/>
            <a:ext cx="472173" cy="1222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FE5E32C-DE6B-7D08-D4E9-3719E6E37979}"/>
              </a:ext>
            </a:extLst>
          </p:cNvPr>
          <p:cNvCxnSpPr>
            <a:cxnSpLocks/>
          </p:cNvCxnSpPr>
          <p:nvPr/>
        </p:nvCxnSpPr>
        <p:spPr>
          <a:xfrm flipH="1" flipV="1">
            <a:off x="3097942" y="6132398"/>
            <a:ext cx="1218840" cy="6841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B4076F2-C14B-015E-8696-816E75E0005F}"/>
              </a:ext>
            </a:extLst>
          </p:cNvPr>
          <p:cNvCxnSpPr>
            <a:cxnSpLocks/>
          </p:cNvCxnSpPr>
          <p:nvPr/>
        </p:nvCxnSpPr>
        <p:spPr>
          <a:xfrm>
            <a:off x="2030580" y="6228364"/>
            <a:ext cx="808546" cy="41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8FD66E62-FAB5-5661-A63E-DDDC84630F41}"/>
              </a:ext>
            </a:extLst>
          </p:cNvPr>
          <p:cNvSpPr/>
          <p:nvPr/>
        </p:nvSpPr>
        <p:spPr>
          <a:xfrm>
            <a:off x="10055927" y="5303517"/>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Rectangle 1037">
            <a:extLst>
              <a:ext uri="{FF2B5EF4-FFF2-40B4-BE49-F238E27FC236}">
                <a16:creationId xmlns:a16="http://schemas.microsoft.com/office/drawing/2014/main" id="{C3874A68-BCF4-C997-7A70-F222CB92602A}"/>
              </a:ext>
            </a:extLst>
          </p:cNvPr>
          <p:cNvSpPr/>
          <p:nvPr/>
        </p:nvSpPr>
        <p:spPr>
          <a:xfrm>
            <a:off x="4194414" y="1744590"/>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10B8C41-DA2A-5DF2-D2C3-7E122C8D71FA}"/>
              </a:ext>
            </a:extLst>
          </p:cNvPr>
          <p:cNvSpPr/>
          <p:nvPr/>
        </p:nvSpPr>
        <p:spPr>
          <a:xfrm>
            <a:off x="8818067" y="5480997"/>
            <a:ext cx="930385"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95B776-971A-23E3-7118-BEF743E2563D}"/>
              </a:ext>
            </a:extLst>
          </p:cNvPr>
          <p:cNvSpPr/>
          <p:nvPr/>
        </p:nvSpPr>
        <p:spPr>
          <a:xfrm>
            <a:off x="280744" y="2188488"/>
            <a:ext cx="779037"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B35DD2-68F4-74D9-0FFC-6A4B859869EF}"/>
              </a:ext>
            </a:extLst>
          </p:cNvPr>
          <p:cNvSpPr/>
          <p:nvPr/>
        </p:nvSpPr>
        <p:spPr>
          <a:xfrm>
            <a:off x="1034422" y="2198996"/>
            <a:ext cx="308658"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C4A322C-B69A-CACB-B657-A8D63E7D3376}"/>
              </a:ext>
            </a:extLst>
          </p:cNvPr>
          <p:cNvSpPr/>
          <p:nvPr/>
        </p:nvSpPr>
        <p:spPr>
          <a:xfrm>
            <a:off x="9747621" y="5539302"/>
            <a:ext cx="429283"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CF01C2-3AB7-E97B-67A2-47ADEE49A760}"/>
              </a:ext>
            </a:extLst>
          </p:cNvPr>
          <p:cNvSpPr/>
          <p:nvPr/>
        </p:nvSpPr>
        <p:spPr>
          <a:xfrm>
            <a:off x="10194571" y="5492918"/>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A5441B2-8DFB-9306-1451-2F452B97A912}"/>
              </a:ext>
            </a:extLst>
          </p:cNvPr>
          <p:cNvSpPr/>
          <p:nvPr/>
        </p:nvSpPr>
        <p:spPr>
          <a:xfrm>
            <a:off x="4187294" y="2398832"/>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B48DF4D-0214-603C-2EE5-B2B5FD063108}"/>
              </a:ext>
            </a:extLst>
          </p:cNvPr>
          <p:cNvSpPr/>
          <p:nvPr/>
        </p:nvSpPr>
        <p:spPr>
          <a:xfrm>
            <a:off x="8789175" y="5736631"/>
            <a:ext cx="930385"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D4B5ACC-19D7-0975-4F84-3C1192717F24}"/>
              </a:ext>
            </a:extLst>
          </p:cNvPr>
          <p:cNvSpPr/>
          <p:nvPr/>
        </p:nvSpPr>
        <p:spPr>
          <a:xfrm>
            <a:off x="261466" y="3182244"/>
            <a:ext cx="779037"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F390E36-2F01-1989-A2A1-589CD577AA37}"/>
              </a:ext>
            </a:extLst>
          </p:cNvPr>
          <p:cNvSpPr/>
          <p:nvPr/>
        </p:nvSpPr>
        <p:spPr>
          <a:xfrm>
            <a:off x="1016379" y="3204746"/>
            <a:ext cx="308658" cy="207961"/>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9ACF50E-D329-A8DD-F1EB-03CD069D2280}"/>
              </a:ext>
            </a:extLst>
          </p:cNvPr>
          <p:cNvSpPr/>
          <p:nvPr/>
        </p:nvSpPr>
        <p:spPr>
          <a:xfrm>
            <a:off x="9665342" y="5729182"/>
            <a:ext cx="429283" cy="321775"/>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CD41477-1FF3-5771-1513-9BF532202696}"/>
              </a:ext>
            </a:extLst>
          </p:cNvPr>
          <p:cNvSpPr/>
          <p:nvPr/>
        </p:nvSpPr>
        <p:spPr>
          <a:xfrm>
            <a:off x="10064402" y="5717104"/>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1247A98-67FC-D36B-BCFF-442CA9DB4A7C}"/>
              </a:ext>
            </a:extLst>
          </p:cNvPr>
          <p:cNvSpPr/>
          <p:nvPr/>
        </p:nvSpPr>
        <p:spPr>
          <a:xfrm>
            <a:off x="4229006" y="3353504"/>
            <a:ext cx="397377" cy="374024"/>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802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250"/>
                                        <p:tgtEl>
                                          <p:spTgt spid="10"/>
                                        </p:tgtEl>
                                      </p:cBhvr>
                                    </p:animEffect>
                                  </p:childTnLst>
                                </p:cTn>
                              </p:par>
                            </p:childTnLst>
                          </p:cTn>
                        </p:par>
                        <p:par>
                          <p:cTn id="19" fill="hold">
                            <p:stCondLst>
                              <p:cond delay="1250"/>
                            </p:stCondLst>
                            <p:childTnLst>
                              <p:par>
                                <p:cTn id="20" presetID="1" presetClass="exit" presetSubtype="0" fill="hold" nodeType="after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125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9"/>
                                          </p:stCondLst>
                                        </p:cTn>
                                        <p:tgtEl>
                                          <p:spTgt spid="2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9"/>
                                          </p:stCondLst>
                                        </p:cTn>
                                        <p:tgtEl>
                                          <p:spTgt spid="2"/>
                                        </p:tgtEl>
                                        <p:attrNameLst>
                                          <p:attrName>style.visibility</p:attrName>
                                        </p:attrNameLst>
                                      </p:cBhvr>
                                      <p:to>
                                        <p:strVal val="hidden"/>
                                      </p:to>
                                    </p:set>
                                  </p:childTnLst>
                                </p:cTn>
                              </p:par>
                            </p:childTnLst>
                          </p:cTn>
                        </p:par>
                        <p:par>
                          <p:cTn id="45" fill="hold">
                            <p:stCondLst>
                              <p:cond delay="10"/>
                            </p:stCondLst>
                            <p:childTnLst>
                              <p:par>
                                <p:cTn id="46" presetID="1"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031"/>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10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
                                        </p:tgtEl>
                                        <p:attrNameLst>
                                          <p:attrName>style.visibility</p:attrName>
                                        </p:attrNameLst>
                                      </p:cBhvr>
                                      <p:to>
                                        <p:strVal val="hidden"/>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103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left)">
                                      <p:cBhvr>
                                        <p:cTn id="82" dur="5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9"/>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9"/>
                                        </p:tgtEl>
                                        <p:attrNameLst>
                                          <p:attrName>style.visibility</p:attrName>
                                        </p:attrNameLst>
                                      </p:cBhvr>
                                      <p:to>
                                        <p:strVal val="hidden"/>
                                      </p:to>
                                    </p:set>
                                  </p:childTnLst>
                                </p:cTn>
                              </p:par>
                            </p:childTnLst>
                          </p:cTn>
                        </p:par>
                        <p:par>
                          <p:cTn id="96" fill="hold">
                            <p:stCondLst>
                              <p:cond delay="0"/>
                            </p:stCondLst>
                            <p:childTnLst>
                              <p:par>
                                <p:cTn id="97" presetID="1" presetClass="entr" presetSubtype="0" fill="hold" nodeType="afterEffect">
                                  <p:stCondLst>
                                    <p:cond delay="0"/>
                                  </p:stCondLst>
                                  <p:childTnLst>
                                    <p:set>
                                      <p:cBhvr>
                                        <p:cTn id="98" dur="1" fill="hold">
                                          <p:stCondLst>
                                            <p:cond delay="9"/>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31"/>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nodeType="afterEffect">
                                  <p:stCondLst>
                                    <p:cond delay="0"/>
                                  </p:stCondLst>
                                  <p:childTnLst>
                                    <p:set>
                                      <p:cBhvr>
                                        <p:cTn id="105" dur="1" fill="hold">
                                          <p:stCondLst>
                                            <p:cond delay="9"/>
                                          </p:stCondLst>
                                        </p:cTn>
                                        <p:tgtEl>
                                          <p:spTgt spid="3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2"/>
                                        </p:tgtEl>
                                        <p:attrNameLst>
                                          <p:attrName>style.visibility</p:attrName>
                                        </p:attrNameLst>
                                      </p:cBhvr>
                                      <p:to>
                                        <p:strVal val="hidden"/>
                                      </p:to>
                                    </p:set>
                                  </p:childTnLst>
                                </p:cTn>
                              </p:par>
                            </p:childTnLst>
                          </p:cTn>
                        </p:par>
                        <p:par>
                          <p:cTn id="110" fill="hold">
                            <p:stCondLst>
                              <p:cond delay="0"/>
                            </p:stCondLst>
                            <p:childTnLst>
                              <p:par>
                                <p:cTn id="111" presetID="1" presetClass="exit" presetSubtype="0" fill="hold" grpId="1" nodeType="afterEffect">
                                  <p:stCondLst>
                                    <p:cond delay="0"/>
                                  </p:stCondLst>
                                  <p:childTnLst>
                                    <p:set>
                                      <p:cBhvr>
                                        <p:cTn id="112" dur="1" fill="hold">
                                          <p:stCondLst>
                                            <p:cond delay="0"/>
                                          </p:stCondLst>
                                        </p:cTn>
                                        <p:tgtEl>
                                          <p:spTgt spid="4"/>
                                        </p:tgtEl>
                                        <p:attrNameLst>
                                          <p:attrName>style.visibility</p:attrName>
                                        </p:attrNameLst>
                                      </p:cBhvr>
                                      <p:to>
                                        <p:strVal val="hidden"/>
                                      </p:to>
                                    </p:set>
                                  </p:childTnLst>
                                </p:cTn>
                              </p:par>
                            </p:childTnLst>
                          </p:cTn>
                        </p:par>
                        <p:par>
                          <p:cTn id="113" fill="hold">
                            <p:stCondLst>
                              <p:cond delay="0"/>
                            </p:stCondLst>
                            <p:childTnLst>
                              <p:par>
                                <p:cTn id="114" presetID="1" presetClass="exit" presetSubtype="0" fill="hold" grpId="1" nodeType="afterEffect">
                                  <p:stCondLst>
                                    <p:cond delay="0"/>
                                  </p:stCondLst>
                                  <p:childTnLst>
                                    <p:set>
                                      <p:cBhvr>
                                        <p:cTn id="115" dur="1" fill="hold">
                                          <p:stCondLst>
                                            <p:cond delay="0"/>
                                          </p:stCondLst>
                                        </p:cTn>
                                        <p:tgtEl>
                                          <p:spTgt spid="3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left)">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9"/>
                                        </p:tgtEl>
                                        <p:attrNameLst>
                                          <p:attrName>style.visibility</p:attrName>
                                        </p:attrNameLst>
                                      </p:cBhvr>
                                      <p:to>
                                        <p:strVal val="hidden"/>
                                      </p:to>
                                    </p:set>
                                  </p:childTnLst>
                                </p:cTn>
                              </p:par>
                              <p:par>
                                <p:cTn id="129" presetID="22" presetClass="entr" presetSubtype="8" fill="hold" grpId="0" nodeType="with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ipe(left)">
                                      <p:cBhvr>
                                        <p:cTn id="131" dur="500"/>
                                        <p:tgtEl>
                                          <p:spTgt spid="40"/>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43"/>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43"/>
                                        </p:tgtEl>
                                        <p:attrNameLst>
                                          <p:attrName>style.visibility</p:attrName>
                                        </p:attrNameLst>
                                      </p:cBhvr>
                                      <p:to>
                                        <p:strVal val="hidden"/>
                                      </p:to>
                                    </p:set>
                                  </p:childTnLst>
                                </p:cTn>
                              </p:par>
                            </p:childTnLst>
                          </p:cTn>
                        </p:par>
                        <p:par>
                          <p:cTn id="144" fill="hold">
                            <p:stCondLst>
                              <p:cond delay="0"/>
                            </p:stCondLst>
                            <p:childTnLst>
                              <p:par>
                                <p:cTn id="145" presetID="1" presetClass="entr" presetSubtype="0" fill="hold" nodeType="afterEffect">
                                  <p:stCondLst>
                                    <p:cond delay="0"/>
                                  </p:stCondLst>
                                  <p:childTnLst>
                                    <p:set>
                                      <p:cBhvr>
                                        <p:cTn id="146" dur="1" fill="hold">
                                          <p:stCondLst>
                                            <p:cond delay="0"/>
                                          </p:stCondLst>
                                        </p:cTn>
                                        <p:tgtEl>
                                          <p:spTgt spid="4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44"/>
                                        </p:tgtEl>
                                        <p:attrNameLst>
                                          <p:attrName>style.visibility</p:attrName>
                                        </p:attrNameLst>
                                      </p:cBhvr>
                                      <p:to>
                                        <p:strVal val="hidden"/>
                                      </p:to>
                                    </p:set>
                                  </p:childTnLst>
                                </p:cTn>
                              </p:par>
                            </p:childTnLst>
                          </p:cTn>
                        </p:par>
                        <p:par>
                          <p:cTn id="151" fill="hold">
                            <p:stCondLst>
                              <p:cond delay="0"/>
                            </p:stCondLst>
                            <p:childTnLst>
                              <p:par>
                                <p:cTn id="152" presetID="1" presetClass="entr" presetSubtype="0" fill="hold" nodeType="afterEffect">
                                  <p:stCondLst>
                                    <p:cond delay="0"/>
                                  </p:stCondLst>
                                  <p:childTnLst>
                                    <p:set>
                                      <p:cBhvr>
                                        <p:cTn id="153" dur="1" fill="hold">
                                          <p:stCondLst>
                                            <p:cond delay="0"/>
                                          </p:stCondLst>
                                        </p:cTn>
                                        <p:tgtEl>
                                          <p:spTgt spid="46"/>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nodeType="clickEffect">
                                  <p:stCondLst>
                                    <p:cond delay="0"/>
                                  </p:stCondLst>
                                  <p:childTnLst>
                                    <p:set>
                                      <p:cBhvr>
                                        <p:cTn id="157" dur="1" fill="hold">
                                          <p:stCondLst>
                                            <p:cond delay="0"/>
                                          </p:stCondLst>
                                        </p:cTn>
                                        <p:tgtEl>
                                          <p:spTgt spid="46"/>
                                        </p:tgtEl>
                                        <p:attrNameLst>
                                          <p:attrName>style.visibility</p:attrName>
                                        </p:attrNameLst>
                                      </p:cBhvr>
                                      <p:to>
                                        <p:strVal val="hidden"/>
                                      </p:to>
                                    </p:set>
                                  </p:childTnLst>
                                </p:cTn>
                              </p:par>
                            </p:childTnLst>
                          </p:cTn>
                        </p:par>
                        <p:par>
                          <p:cTn id="158" fill="hold">
                            <p:stCondLst>
                              <p:cond delay="0"/>
                            </p:stCondLst>
                            <p:childTnLst>
                              <p:par>
                                <p:cTn id="159" presetID="1" presetClass="entr" presetSubtype="0" fill="hold" nodeType="afterEffect">
                                  <p:stCondLst>
                                    <p:cond delay="0"/>
                                  </p:stCondLst>
                                  <p:childTnLst>
                                    <p:set>
                                      <p:cBhvr>
                                        <p:cTn id="160" dur="1" fill="hold">
                                          <p:stCondLst>
                                            <p:cond delay="0"/>
                                          </p:stCondLst>
                                        </p:cTn>
                                        <p:tgtEl>
                                          <p:spTgt spid="4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48"/>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38"/>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3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34"/>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35"/>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36"/>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7"/>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36"/>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37"/>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1038"/>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5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1" nodeType="clickEffect">
                                  <p:stCondLst>
                                    <p:cond delay="0"/>
                                  </p:stCondLst>
                                  <p:childTnLst>
                                    <p:set>
                                      <p:cBhvr>
                                        <p:cTn id="202" dur="1" fill="hold">
                                          <p:stCondLst>
                                            <p:cond delay="0"/>
                                          </p:stCondLst>
                                        </p:cTn>
                                        <p:tgtEl>
                                          <p:spTgt spid="1038"/>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52"/>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6"/>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9"/>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6"/>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9"/>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0" nodeType="clickEffect">
                                  <p:stCondLst>
                                    <p:cond delay="0"/>
                                  </p:stCondLst>
                                  <p:childTnLst>
                                    <p:set>
                                      <p:cBhvr>
                                        <p:cTn id="220" dur="1" fill="hold">
                                          <p:stCondLst>
                                            <p:cond delay="0"/>
                                          </p:stCondLst>
                                        </p:cTn>
                                        <p:tgtEl>
                                          <p:spTgt spid="11"/>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3"/>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1" nodeType="clickEffect">
                                  <p:stCondLst>
                                    <p:cond delay="0"/>
                                  </p:stCondLst>
                                  <p:childTnLst>
                                    <p:set>
                                      <p:cBhvr>
                                        <p:cTn id="226" dur="1" fill="hold">
                                          <p:stCondLst>
                                            <p:cond delay="0"/>
                                          </p:stCondLst>
                                        </p:cTn>
                                        <p:tgtEl>
                                          <p:spTgt spid="11"/>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13"/>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16"/>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4"/>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1" nodeType="clickEffect">
                                  <p:stCondLst>
                                    <p:cond delay="0"/>
                                  </p:stCondLst>
                                  <p:childTnLst>
                                    <p:set>
                                      <p:cBhvr>
                                        <p:cTn id="238" dur="1" fill="hold">
                                          <p:stCondLst>
                                            <p:cond delay="0"/>
                                          </p:stCondLst>
                                        </p:cTn>
                                        <p:tgtEl>
                                          <p:spTgt spid="16"/>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1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20"/>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21"/>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1" nodeType="clickEffect">
                                  <p:stCondLst>
                                    <p:cond delay="0"/>
                                  </p:stCondLst>
                                  <p:childTnLst>
                                    <p:set>
                                      <p:cBhvr>
                                        <p:cTn id="250" dur="1" fill="hold">
                                          <p:stCondLst>
                                            <p:cond delay="0"/>
                                          </p:stCondLst>
                                        </p:cTn>
                                        <p:tgtEl>
                                          <p:spTgt spid="20"/>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21"/>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grpId="0" nodeType="clickEffect">
                                  <p:stCondLst>
                                    <p:cond delay="0"/>
                                  </p:stCondLst>
                                  <p:childTnLst>
                                    <p:set>
                                      <p:cBhvr>
                                        <p:cTn id="256" dur="1" fill="hold">
                                          <p:stCondLst>
                                            <p:cond delay="0"/>
                                          </p:stCondLst>
                                        </p:cTn>
                                        <p:tgtEl>
                                          <p:spTgt spid="23"/>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25"/>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1" nodeType="clickEffect">
                                  <p:stCondLst>
                                    <p:cond delay="0"/>
                                  </p:stCondLst>
                                  <p:childTnLst>
                                    <p:set>
                                      <p:cBhvr>
                                        <p:cTn id="262" dur="1" fill="hold">
                                          <p:stCondLst>
                                            <p:cond delay="0"/>
                                          </p:stCondLst>
                                        </p:cTn>
                                        <p:tgtEl>
                                          <p:spTgt spid="23"/>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25"/>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27"/>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26"/>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27"/>
                                        </p:tgtEl>
                                        <p:attrNameLst>
                                          <p:attrName>style.visibility</p:attrName>
                                        </p:attrNameLst>
                                      </p:cBhvr>
                                      <p:to>
                                        <p:strVal val="hidden"/>
                                      </p:to>
                                    </p:set>
                                  </p:childTnLst>
                                </p:cTn>
                              </p:par>
                              <p:par>
                                <p:cTn id="275" presetID="1" presetClass="exit" presetSubtype="0" fill="hold" grpId="1" nodeType="withEffect">
                                  <p:stCondLst>
                                    <p:cond delay="0"/>
                                  </p:stCondLst>
                                  <p:childTnLst>
                                    <p:set>
                                      <p:cBhvr>
                                        <p:cTn id="27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 grpId="0" animBg="1"/>
      <p:bldP spid="3" grpId="1" animBg="1"/>
      <p:bldP spid="4" grpId="0" animBg="1"/>
      <p:bldP spid="4"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52" grpId="0" animBg="1"/>
      <p:bldP spid="52" grpId="1" animBg="1"/>
      <p:bldP spid="1038" grpId="0" animBg="1"/>
      <p:bldP spid="1038" grpId="1" animBg="1"/>
      <p:bldP spid="6" grpId="0" animBg="1"/>
      <p:bldP spid="6" grpId="1" animBg="1"/>
      <p:bldP spid="9" grpId="0" animBg="1"/>
      <p:bldP spid="9" grpId="1" animBg="1"/>
      <p:bldP spid="11" grpId="0" animBg="1"/>
      <p:bldP spid="11" grpId="1" animBg="1"/>
      <p:bldP spid="13" grpId="0" animBg="1"/>
      <p:bldP spid="13" grpId="1" animBg="1"/>
      <p:bldP spid="14" grpId="0" animBg="1"/>
      <p:bldP spid="14" grpId="1" animBg="1"/>
      <p:bldP spid="16" grpId="0" animBg="1"/>
      <p:bldP spid="16" grpId="1" animBg="1"/>
      <p:bldP spid="20" grpId="0" animBg="1"/>
      <p:bldP spid="20" grpId="1" animBg="1"/>
      <p:bldP spid="21" grpId="0" animBg="1"/>
      <p:bldP spid="21" grpId="1" animBg="1"/>
      <p:bldP spid="23" grpId="0" animBg="1"/>
      <p:bldP spid="23" grpId="1" animBg="1"/>
      <p:bldP spid="25" grpId="0" animBg="1"/>
      <p:bldP spid="25" grpId="1" animBg="1"/>
      <p:bldP spid="26" grpId="0" animBg="1"/>
      <p:bldP spid="26"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EAC5F2-69E6-515E-23C3-F8324078ED97}"/>
              </a:ext>
            </a:extLst>
          </p:cNvPr>
          <p:cNvSpPr txBox="1"/>
          <p:nvPr/>
        </p:nvSpPr>
        <p:spPr>
          <a:xfrm>
            <a:off x="301468" y="1890117"/>
            <a:ext cx="9458794" cy="4062651"/>
          </a:xfrm>
          <a:prstGeom prst="rect">
            <a:avLst/>
          </a:prstGeom>
          <a:noFill/>
        </p:spPr>
        <p:txBody>
          <a:bodyPr wrap="square" lIns="91440" tIns="45720" rIns="91440" bIns="45720" anchor="t">
            <a:spAutoFit/>
          </a:bodyPr>
          <a:lstStyle/>
          <a:p>
            <a:pPr algn="l" rtl="0" fontAlgn="base"/>
            <a:r>
              <a:rPr lang="en-GB" sz="1800" b="0" i="0">
                <a:solidFill>
                  <a:srgbClr val="000000"/>
                </a:solidFill>
                <a:effectLst/>
                <a:highlight>
                  <a:srgbClr val="F5F5F5"/>
                </a:highlight>
                <a:latin typeface="Aptos" panose="020B0004020202020204" pitchFamily="34" charset="0"/>
              </a:rPr>
              <a:t>​</a:t>
            </a:r>
            <a:endParaRPr lang="en-GB" b="0" i="0">
              <a:solidFill>
                <a:srgbClr val="000000"/>
              </a:solidFill>
              <a:effectLst/>
              <a:highlight>
                <a:srgbClr val="F5F5F5"/>
              </a:highlight>
              <a:latin typeface="Segoe UI" panose="020B0502040204020203" pitchFamily="34" charset="0"/>
            </a:endParaRPr>
          </a:p>
          <a:p>
            <a:pPr rtl="0" fontAlgn="base"/>
            <a:r>
              <a:rPr lang="en-GB" sz="3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237</a:t>
            </a:r>
            <a:r>
              <a:rPr lang="en-GB" sz="3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million medication errors are made </a:t>
            </a:r>
          </a:p>
          <a:p>
            <a:pPr rtl="0" fontAlgn="base"/>
            <a:r>
              <a:rPr lang="en-GB" sz="3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annually, with errors made at every stage </a:t>
            </a:r>
          </a:p>
          <a:p>
            <a:pPr rtl="0" fontAlgn="base"/>
            <a:r>
              <a:rPr lang="en-GB" sz="3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of the medication process.</a:t>
            </a:r>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endPar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GB" sz="3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21% </a:t>
            </a:r>
            <a:r>
              <a:rPr lang="en-GB" sz="3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are made during prescribing</a:t>
            </a:r>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r>
              <a:rPr lang="en-GB" sz="3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r>
              <a:rPr lang="en-GB" sz="3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are made during dispensing</a:t>
            </a:r>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r>
              <a:rPr lang="en-GB"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54% </a:t>
            </a:r>
            <a:r>
              <a:rPr lang="en-GB"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are made </a:t>
            </a:r>
            <a:r>
              <a:rPr lang="en-GB" sz="3200" i="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administration</a:t>
            </a:r>
            <a:r>
              <a:rPr lang="en-US" sz="3200" b="1" i="0">
                <a:solidFill>
                  <a:srgbClr val="000000"/>
                </a:solidFill>
                <a:effectLst/>
                <a:highlight>
                  <a:srgbClr val="F5F5F5"/>
                </a:highlight>
                <a:latin typeface="Calibri" panose="020F0502020204030204" pitchFamily="34" charset="0"/>
                <a:ea typeface="Calibri" panose="020F0502020204030204" pitchFamily="34" charset="0"/>
                <a:cs typeface="Calibri" panose="020F0502020204030204" pitchFamily="34" charset="0"/>
              </a:rPr>
              <a:t>​</a:t>
            </a:r>
          </a:p>
          <a:p>
            <a:pPr algn="l" rtl="0" fontAlgn="base"/>
            <a:r>
              <a:rPr lang="en-GB" sz="1600" b="0" i="0">
                <a:solidFill>
                  <a:srgbClr val="000000"/>
                </a:solidFill>
                <a:effectLst/>
                <a:highlight>
                  <a:srgbClr val="F5F5F5"/>
                </a:highlight>
                <a:latin typeface="Aptos" panose="020B0004020202020204" pitchFamily="34" charset="0"/>
              </a:rPr>
              <a:t>​</a:t>
            </a:r>
            <a:endParaRPr lang="en-GB" b="0" i="0">
              <a:solidFill>
                <a:srgbClr val="000000"/>
              </a:solidFill>
              <a:effectLst/>
              <a:highlight>
                <a:srgbClr val="F5F5F5"/>
              </a:highlight>
              <a:latin typeface="Segoe UI" panose="020B0502040204020203" pitchFamily="34" charset="0"/>
            </a:endParaRPr>
          </a:p>
        </p:txBody>
      </p:sp>
      <p:sp>
        <p:nvSpPr>
          <p:cNvPr id="5" name="TextBox 4">
            <a:extLst>
              <a:ext uri="{FF2B5EF4-FFF2-40B4-BE49-F238E27FC236}">
                <a16:creationId xmlns:a16="http://schemas.microsoft.com/office/drawing/2014/main" id="{C72B7F4E-81C7-4B8A-2669-1C0BC318937C}"/>
              </a:ext>
            </a:extLst>
          </p:cNvPr>
          <p:cNvSpPr txBox="1"/>
          <p:nvPr/>
        </p:nvSpPr>
        <p:spPr>
          <a:xfrm>
            <a:off x="434715" y="428498"/>
            <a:ext cx="6108492" cy="923330"/>
          </a:xfrm>
          <a:prstGeom prst="rect">
            <a:avLst/>
          </a:prstGeom>
          <a:noFill/>
        </p:spPr>
        <p:txBody>
          <a:bodyPr wrap="square">
            <a:spAutoFit/>
          </a:bodyPr>
          <a:lstStyle/>
          <a:p>
            <a:r>
              <a:rPr lang="en-GB" sz="5400" b="1" i="0" strike="noStrike" dirty="0">
                <a:solidFill>
                  <a:srgbClr val="000000"/>
                </a:solidFill>
                <a:effectLst/>
                <a:latin typeface="Aptos Display" panose="020B0004020202020204" pitchFamily="34" charset="0"/>
              </a:rPr>
              <a:t>Medication Errors</a:t>
            </a:r>
            <a:endParaRPr lang="en-GB" sz="5400" b="1" dirty="0"/>
          </a:p>
        </p:txBody>
      </p:sp>
      <p:sp>
        <p:nvSpPr>
          <p:cNvPr id="2" name="Rectangle 1">
            <a:extLst>
              <a:ext uri="{FF2B5EF4-FFF2-40B4-BE49-F238E27FC236}">
                <a16:creationId xmlns:a16="http://schemas.microsoft.com/office/drawing/2014/main" id="{C9EAD133-91BE-D4E3-A2B2-4C3FE26E0967}"/>
              </a:ext>
            </a:extLst>
          </p:cNvPr>
          <p:cNvSpPr/>
          <p:nvPr/>
        </p:nvSpPr>
        <p:spPr>
          <a:xfrm>
            <a:off x="190488" y="4170303"/>
            <a:ext cx="600001" cy="445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20D65FB-0E89-4018-DFC4-2544FEF0AE29}"/>
              </a:ext>
            </a:extLst>
          </p:cNvPr>
          <p:cNvSpPr/>
          <p:nvPr/>
        </p:nvSpPr>
        <p:spPr>
          <a:xfrm>
            <a:off x="198227" y="4693523"/>
            <a:ext cx="600001" cy="4297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a:solidFill>
                  <a:schemeClr val="bg1"/>
                </a:solidFill>
              </a:rPr>
              <a:t> </a:t>
            </a:r>
          </a:p>
        </p:txBody>
      </p:sp>
      <p:sp>
        <p:nvSpPr>
          <p:cNvPr id="6" name="Rectangle 5">
            <a:extLst>
              <a:ext uri="{FF2B5EF4-FFF2-40B4-BE49-F238E27FC236}">
                <a16:creationId xmlns:a16="http://schemas.microsoft.com/office/drawing/2014/main" id="{E3FF75EF-B747-9477-F061-D0D6865F93E8}"/>
              </a:ext>
            </a:extLst>
          </p:cNvPr>
          <p:cNvSpPr/>
          <p:nvPr/>
        </p:nvSpPr>
        <p:spPr>
          <a:xfrm>
            <a:off x="198227" y="5228639"/>
            <a:ext cx="600001" cy="445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800">
              <a:solidFill>
                <a:schemeClr val="bg1"/>
              </a:solidFill>
            </a:endParaRPr>
          </a:p>
        </p:txBody>
      </p:sp>
      <p:sp>
        <p:nvSpPr>
          <p:cNvPr id="9" name="TextBox 8">
            <a:extLst>
              <a:ext uri="{FF2B5EF4-FFF2-40B4-BE49-F238E27FC236}">
                <a16:creationId xmlns:a16="http://schemas.microsoft.com/office/drawing/2014/main" id="{F99A7ADE-34DF-4925-FA55-3DA6303C6602}"/>
              </a:ext>
            </a:extLst>
          </p:cNvPr>
          <p:cNvSpPr txBox="1"/>
          <p:nvPr/>
        </p:nvSpPr>
        <p:spPr>
          <a:xfrm>
            <a:off x="301468" y="4131277"/>
            <a:ext cx="496761" cy="523220"/>
          </a:xfrm>
          <a:prstGeom prst="rect">
            <a:avLst/>
          </a:prstGeom>
          <a:noFill/>
        </p:spPr>
        <p:txBody>
          <a:bodyPr wrap="square" rtlCol="0">
            <a:spAutoFit/>
          </a:bodyPr>
          <a:lstStyle/>
          <a:p>
            <a:r>
              <a:rPr lang="en-GB" sz="2800">
                <a:solidFill>
                  <a:schemeClr val="bg1"/>
                </a:solidFill>
              </a:rPr>
              <a:t>?</a:t>
            </a:r>
          </a:p>
        </p:txBody>
      </p:sp>
      <p:sp>
        <p:nvSpPr>
          <p:cNvPr id="10" name="TextBox 9">
            <a:extLst>
              <a:ext uri="{FF2B5EF4-FFF2-40B4-BE49-F238E27FC236}">
                <a16:creationId xmlns:a16="http://schemas.microsoft.com/office/drawing/2014/main" id="{1BE0C36B-9CE0-4A61-9E8D-530E39DC9942}"/>
              </a:ext>
            </a:extLst>
          </p:cNvPr>
          <p:cNvSpPr txBox="1"/>
          <p:nvPr/>
        </p:nvSpPr>
        <p:spPr>
          <a:xfrm>
            <a:off x="301468" y="4646774"/>
            <a:ext cx="405943" cy="523220"/>
          </a:xfrm>
          <a:prstGeom prst="rect">
            <a:avLst/>
          </a:prstGeom>
          <a:noFill/>
        </p:spPr>
        <p:txBody>
          <a:bodyPr wrap="square" rtlCol="0">
            <a:spAutoFit/>
          </a:bodyPr>
          <a:lstStyle/>
          <a:p>
            <a:r>
              <a:rPr lang="en-GB" sz="2800">
                <a:solidFill>
                  <a:schemeClr val="bg1"/>
                </a:solidFill>
              </a:rPr>
              <a:t>?</a:t>
            </a:r>
          </a:p>
        </p:txBody>
      </p:sp>
      <p:sp>
        <p:nvSpPr>
          <p:cNvPr id="11" name="TextBox 10">
            <a:extLst>
              <a:ext uri="{FF2B5EF4-FFF2-40B4-BE49-F238E27FC236}">
                <a16:creationId xmlns:a16="http://schemas.microsoft.com/office/drawing/2014/main" id="{619904FA-9639-D746-93B1-5F840FCB611E}"/>
              </a:ext>
            </a:extLst>
          </p:cNvPr>
          <p:cNvSpPr txBox="1"/>
          <p:nvPr/>
        </p:nvSpPr>
        <p:spPr>
          <a:xfrm>
            <a:off x="301468" y="5191313"/>
            <a:ext cx="405943" cy="523220"/>
          </a:xfrm>
          <a:prstGeom prst="rect">
            <a:avLst/>
          </a:prstGeom>
          <a:noFill/>
        </p:spPr>
        <p:txBody>
          <a:bodyPr wrap="square" rtlCol="0">
            <a:spAutoFit/>
          </a:bodyPr>
          <a:lstStyle/>
          <a:p>
            <a:r>
              <a:rPr lang="en-GB" sz="2800">
                <a:solidFill>
                  <a:schemeClr val="bg1"/>
                </a:solidFill>
              </a:rPr>
              <a:t>?</a:t>
            </a:r>
          </a:p>
        </p:txBody>
      </p:sp>
      <p:pic>
        <p:nvPicPr>
          <p:cNvPr id="8" name="Picture 7" descr="Medication Error Statistics: How Prevalent are Medication Errors?">
            <a:extLst>
              <a:ext uri="{FF2B5EF4-FFF2-40B4-BE49-F238E27FC236}">
                <a16:creationId xmlns:a16="http://schemas.microsoft.com/office/drawing/2014/main" id="{FCA0F415-1153-345D-7040-89E7BB16C7D0}"/>
              </a:ext>
            </a:extLst>
          </p:cNvPr>
          <p:cNvPicPr>
            <a:picLocks noChangeAspect="1"/>
          </p:cNvPicPr>
          <p:nvPr/>
        </p:nvPicPr>
        <p:blipFill>
          <a:blip r:embed="rId3"/>
          <a:srcRect l="4570" t="21050" r="31531"/>
          <a:stretch>
            <a:fillRect/>
          </a:stretch>
        </p:blipFill>
        <p:spPr>
          <a:xfrm>
            <a:off x="7513707" y="246217"/>
            <a:ext cx="4685051" cy="6363837"/>
          </a:xfrm>
          <a:prstGeom prst="rect">
            <a:avLst/>
          </a:prstGeom>
          <a:ln>
            <a:noFill/>
          </a:ln>
          <a:effectLst>
            <a:softEdge rad="112500"/>
          </a:effectLst>
        </p:spPr>
      </p:pic>
    </p:spTree>
    <p:extLst>
      <p:ext uri="{BB962C8B-B14F-4D97-AF65-F5344CB8AC3E}">
        <p14:creationId xmlns:p14="http://schemas.microsoft.com/office/powerpoint/2010/main" val="99800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546112-CCAD-D318-E4F2-9A9300EDFE8B}"/>
              </a:ext>
            </a:extLst>
          </p:cNvPr>
          <p:cNvSpPr txBox="1"/>
          <p:nvPr/>
        </p:nvSpPr>
        <p:spPr>
          <a:xfrm>
            <a:off x="10895073" y="581366"/>
            <a:ext cx="1270000" cy="369332"/>
          </a:xfrm>
          <a:prstGeom prst="rect">
            <a:avLst/>
          </a:prstGeom>
          <a:noFill/>
        </p:spPr>
        <p:txBody>
          <a:bodyPr wrap="square" rtlCol="0">
            <a:spAutoFit/>
          </a:bodyPr>
          <a:lstStyle/>
          <a:p>
            <a:r>
              <a:rPr lang="en-GB">
                <a:solidFill>
                  <a:schemeClr val="bg1"/>
                </a:solidFill>
              </a:rPr>
              <a:t>Activity 7</a:t>
            </a:r>
          </a:p>
        </p:txBody>
      </p:sp>
      <p:grpSp>
        <p:nvGrpSpPr>
          <p:cNvPr id="9" name="Group 8">
            <a:extLst>
              <a:ext uri="{FF2B5EF4-FFF2-40B4-BE49-F238E27FC236}">
                <a16:creationId xmlns:a16="http://schemas.microsoft.com/office/drawing/2014/main" id="{F77AD667-7F9E-A128-2771-9F94FF439B1B}"/>
              </a:ext>
            </a:extLst>
          </p:cNvPr>
          <p:cNvGrpSpPr/>
          <p:nvPr/>
        </p:nvGrpSpPr>
        <p:grpSpPr>
          <a:xfrm>
            <a:off x="10177668" y="546013"/>
            <a:ext cx="2162414" cy="880534"/>
            <a:chOff x="10373192" y="143838"/>
            <a:chExt cx="1986043" cy="673367"/>
          </a:xfrm>
        </p:grpSpPr>
        <p:sp>
          <p:nvSpPr>
            <p:cNvPr id="7" name="Arrow: Pentagon 6">
              <a:extLst>
                <a:ext uri="{FF2B5EF4-FFF2-40B4-BE49-F238E27FC236}">
                  <a16:creationId xmlns:a16="http://schemas.microsoft.com/office/drawing/2014/main" id="{564FB791-9E0A-36F5-04F3-F5CCFA6578C3}"/>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D63B989-DF1B-35DD-82F5-34933308A587}"/>
                </a:ext>
              </a:extLst>
            </p:cNvPr>
            <p:cNvSpPr txBox="1"/>
            <p:nvPr/>
          </p:nvSpPr>
          <p:spPr>
            <a:xfrm>
              <a:off x="10540429" y="170874"/>
              <a:ext cx="1818806" cy="646331"/>
            </a:xfrm>
            <a:prstGeom prst="rect">
              <a:avLst/>
            </a:prstGeom>
            <a:noFill/>
          </p:spPr>
          <p:txBody>
            <a:bodyPr wrap="square" lIns="91440" tIns="45720" rIns="91440" bIns="45720" rtlCol="0" anchor="t">
              <a:spAutoFit/>
            </a:bodyPr>
            <a:lstStyle/>
            <a:p>
              <a:pPr algn="ctr"/>
              <a:r>
                <a:rPr lang="en-GB">
                  <a:solidFill>
                    <a:schemeClr val="bg1"/>
                  </a:solidFill>
                </a:rPr>
                <a:t>Activity Equal Groups </a:t>
              </a:r>
              <a:endParaRPr lang="en-US"/>
            </a:p>
          </p:txBody>
        </p:sp>
      </p:grpSp>
      <p:pic>
        <p:nvPicPr>
          <p:cNvPr id="5" name="Picture 4">
            <a:extLst>
              <a:ext uri="{FF2B5EF4-FFF2-40B4-BE49-F238E27FC236}">
                <a16:creationId xmlns:a16="http://schemas.microsoft.com/office/drawing/2014/main" id="{05CA2F61-88A7-B886-6F41-194847949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272" y="1038186"/>
            <a:ext cx="5318728" cy="455798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19B2F231-2B9B-8A13-2285-3AF0D15063E6}"/>
              </a:ext>
            </a:extLst>
          </p:cNvPr>
          <p:cNvSpPr txBox="1"/>
          <p:nvPr/>
        </p:nvSpPr>
        <p:spPr>
          <a:xfrm>
            <a:off x="6607886" y="2167116"/>
            <a:ext cx="4679707" cy="2523768"/>
          </a:xfrm>
          <a:prstGeom prst="rect">
            <a:avLst/>
          </a:prstGeom>
          <a:noFill/>
        </p:spPr>
        <p:txBody>
          <a:bodyPr wrap="square" rtlCol="0">
            <a:spAutoFit/>
          </a:bodyPr>
          <a:lstStyle/>
          <a:p>
            <a:pPr marL="457200" indent="-457200">
              <a:buFont typeface="Arial" panose="020B0604020202020204" pitchFamily="34" charset="0"/>
              <a:buChar char="•"/>
            </a:pPr>
            <a:r>
              <a:rPr lang="en-GB" sz="2800"/>
              <a:t>Task 1   Abraham Tablet</a:t>
            </a:r>
          </a:p>
          <a:p>
            <a:pPr marL="457200" indent="-457200">
              <a:buFont typeface="Arial" panose="020B0604020202020204" pitchFamily="34" charset="0"/>
              <a:buChar char="•"/>
            </a:pPr>
            <a:r>
              <a:rPr lang="en-GB" sz="2800"/>
              <a:t>Task 2   Cory Ander</a:t>
            </a:r>
          </a:p>
          <a:p>
            <a:pPr marL="457200" indent="-457200">
              <a:buFont typeface="Arial" panose="020B0604020202020204" pitchFamily="34" charset="0"/>
              <a:buChar char="•"/>
            </a:pPr>
            <a:r>
              <a:rPr lang="en-GB" sz="2800"/>
              <a:t>Task 3   Melody Pill</a:t>
            </a:r>
          </a:p>
          <a:p>
            <a:pPr marL="457200" indent="-457200">
              <a:buFont typeface="Arial" panose="020B0604020202020204" pitchFamily="34" charset="0"/>
              <a:buChar char="•"/>
            </a:pPr>
            <a:r>
              <a:rPr lang="en-GB" sz="2800"/>
              <a:t>Task 4   Earney </a:t>
            </a:r>
            <a:r>
              <a:rPr lang="en-GB" sz="2800" err="1"/>
              <a:t>Learny</a:t>
            </a:r>
            <a:endParaRPr lang="en-GB" sz="2800"/>
          </a:p>
          <a:p>
            <a:pPr marL="457200" indent="-457200">
              <a:buFont typeface="Arial" panose="020B0604020202020204" pitchFamily="34" charset="0"/>
              <a:buChar char="•"/>
            </a:pPr>
            <a:r>
              <a:rPr lang="en-GB" sz="2800"/>
              <a:t>Task 5   Colin Capsule</a:t>
            </a:r>
          </a:p>
          <a:p>
            <a:endParaRPr lang="en-GB"/>
          </a:p>
        </p:txBody>
      </p:sp>
    </p:spTree>
    <p:extLst>
      <p:ext uri="{BB962C8B-B14F-4D97-AF65-F5344CB8AC3E}">
        <p14:creationId xmlns:p14="http://schemas.microsoft.com/office/powerpoint/2010/main" val="591327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2D89F1-042F-DF70-9E83-C613F3B25A67}"/>
              </a:ext>
            </a:extLst>
          </p:cNvPr>
          <p:cNvGrpSpPr/>
          <p:nvPr/>
        </p:nvGrpSpPr>
        <p:grpSpPr>
          <a:xfrm>
            <a:off x="8594962" y="453945"/>
            <a:ext cx="3341449" cy="3491400"/>
            <a:chOff x="10349972" y="-3221483"/>
            <a:chExt cx="3341449" cy="3491400"/>
          </a:xfrm>
        </p:grpSpPr>
        <p:pic>
          <p:nvPicPr>
            <p:cNvPr id="62" name="Picture 61" descr="A yellow post it note with a red pin&#10;&#10;AI-generated content may be incorrect.">
              <a:extLst>
                <a:ext uri="{FF2B5EF4-FFF2-40B4-BE49-F238E27FC236}">
                  <a16:creationId xmlns:a16="http://schemas.microsoft.com/office/drawing/2014/main" id="{8FACB85D-BF31-2F16-978D-9B4047FF6B92}"/>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388477">
              <a:off x="10349972" y="-3221483"/>
              <a:ext cx="3341449" cy="3360590"/>
            </a:xfrm>
            <a:prstGeom prst="rect">
              <a:avLst/>
            </a:prstGeom>
            <a:ln>
              <a:noFill/>
            </a:ln>
            <a:effectLst>
              <a:outerShdw blurRad="292100" dist="139700" dir="2700000" algn="tl" rotWithShape="0">
                <a:srgbClr val="333333">
                  <a:alpha val="65000"/>
                </a:srgbClr>
              </a:outerShdw>
            </a:effectLst>
          </p:spPr>
        </p:pic>
        <p:sp>
          <p:nvSpPr>
            <p:cNvPr id="64" name="TextBox 63">
              <a:extLst>
                <a:ext uri="{FF2B5EF4-FFF2-40B4-BE49-F238E27FC236}">
                  <a16:creationId xmlns:a16="http://schemas.microsoft.com/office/drawing/2014/main" id="{04BD3C5C-C838-D60F-8E8B-6AB1E5A92A8A}"/>
                </a:ext>
              </a:extLst>
            </p:cNvPr>
            <p:cNvSpPr txBox="1"/>
            <p:nvPr/>
          </p:nvSpPr>
          <p:spPr>
            <a:xfrm rot="173059">
              <a:off x="10570810" y="-2777071"/>
              <a:ext cx="2899771" cy="3046988"/>
            </a:xfrm>
            <a:prstGeom prst="rect">
              <a:avLst/>
            </a:prstGeom>
            <a:noFill/>
          </p:spPr>
          <p:txBody>
            <a:bodyPr wrap="square" rtlCol="0">
              <a:spAutoFit/>
            </a:bodyPr>
            <a:lstStyle/>
            <a:p>
              <a:pPr algn="ctr"/>
              <a:r>
                <a:rPr lang="en-GB" sz="2000" b="1">
                  <a:latin typeface="Lucida Handwriting" panose="03010101010101010101" pitchFamily="66" charset="0"/>
                </a:rPr>
                <a:t>Group 2</a:t>
              </a:r>
            </a:p>
            <a:p>
              <a:pPr algn="ctr"/>
              <a:r>
                <a:rPr lang="en-GB">
                  <a:latin typeface="Lucida Handwriting" panose="03010101010101010101" pitchFamily="66" charset="0"/>
                </a:rPr>
                <a:t>Why might a person refuse their medication</a:t>
              </a:r>
              <a:r>
                <a:rPr lang="en-GB">
                  <a:latin typeface="Baguet Script" panose="00000500000000000000" pitchFamily="2" charset="0"/>
                </a:rPr>
                <a:t>? </a:t>
              </a:r>
            </a:p>
            <a:p>
              <a:r>
                <a:rPr lang="en-GB" sz="1600">
                  <a:latin typeface="Baguet Script" panose="00000500000000000000" pitchFamily="2" charset="0"/>
                </a:rPr>
                <a:t>1.</a:t>
              </a:r>
            </a:p>
            <a:p>
              <a:r>
                <a:rPr lang="en-GB" sz="1600">
                  <a:latin typeface="Baguet Script" panose="00000500000000000000" pitchFamily="2" charset="0"/>
                </a:rPr>
                <a:t>2.</a:t>
              </a:r>
            </a:p>
            <a:p>
              <a:r>
                <a:rPr lang="en-GB" sz="1600">
                  <a:latin typeface="Baguet Script" panose="00000500000000000000" pitchFamily="2" charset="0"/>
                </a:rPr>
                <a:t>3.</a:t>
              </a:r>
            </a:p>
            <a:p>
              <a:r>
                <a:rPr lang="en-GB" sz="1600">
                  <a:latin typeface="Baguet Script" panose="00000500000000000000" pitchFamily="2" charset="0"/>
                </a:rPr>
                <a:t>4.</a:t>
              </a:r>
            </a:p>
            <a:p>
              <a:r>
                <a:rPr lang="en-GB" sz="1600">
                  <a:latin typeface="Baguet Script" panose="00000500000000000000" pitchFamily="2" charset="0"/>
                </a:rPr>
                <a:t>5.</a:t>
              </a:r>
            </a:p>
            <a:p>
              <a:r>
                <a:rPr lang="en-GB" sz="1600">
                  <a:latin typeface="Baguet Script" panose="00000500000000000000" pitchFamily="2" charset="0"/>
                </a:rPr>
                <a:t>6</a:t>
              </a:r>
              <a:r>
                <a:rPr lang="en-GB">
                  <a:latin typeface="Baguet Script" panose="00000500000000000000" pitchFamily="2" charset="0"/>
                </a:rPr>
                <a:t>.</a:t>
              </a:r>
            </a:p>
            <a:p>
              <a:endParaRPr lang="en-GB"/>
            </a:p>
          </p:txBody>
        </p:sp>
      </p:grpSp>
      <p:grpSp>
        <p:nvGrpSpPr>
          <p:cNvPr id="4" name="Group 3">
            <a:extLst>
              <a:ext uri="{FF2B5EF4-FFF2-40B4-BE49-F238E27FC236}">
                <a16:creationId xmlns:a16="http://schemas.microsoft.com/office/drawing/2014/main" id="{0AECA8CD-7630-2560-864B-73F1A6DDF45E}"/>
              </a:ext>
            </a:extLst>
          </p:cNvPr>
          <p:cNvGrpSpPr/>
          <p:nvPr/>
        </p:nvGrpSpPr>
        <p:grpSpPr>
          <a:xfrm rot="21283853">
            <a:off x="516816" y="94610"/>
            <a:ext cx="2994125" cy="3483934"/>
            <a:chOff x="4993822" y="-3081552"/>
            <a:chExt cx="2994125" cy="3483934"/>
          </a:xfrm>
        </p:grpSpPr>
        <p:pic>
          <p:nvPicPr>
            <p:cNvPr id="61" name="Picture 60" descr="A yellow post it note with a red pin&#10;&#10;AI-generated content may be incorrect.">
              <a:extLst>
                <a:ext uri="{FF2B5EF4-FFF2-40B4-BE49-F238E27FC236}">
                  <a16:creationId xmlns:a16="http://schemas.microsoft.com/office/drawing/2014/main" id="{3C1C0552-91C5-6A00-2BAE-7DA757C40DCC}"/>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993822" y="-3081552"/>
              <a:ext cx="2994125" cy="3277550"/>
            </a:xfrm>
            <a:prstGeom prst="rect">
              <a:avLst/>
            </a:prstGeom>
            <a:ln>
              <a:noFill/>
            </a:ln>
            <a:effectLst>
              <a:outerShdw blurRad="292100" dist="139700" dir="2700000" algn="tl" rotWithShape="0">
                <a:srgbClr val="333333">
                  <a:alpha val="65000"/>
                </a:srgbClr>
              </a:outerShdw>
            </a:effectLst>
          </p:spPr>
        </p:pic>
        <p:sp>
          <p:nvSpPr>
            <p:cNvPr id="63" name="TextBox 62">
              <a:extLst>
                <a:ext uri="{FF2B5EF4-FFF2-40B4-BE49-F238E27FC236}">
                  <a16:creationId xmlns:a16="http://schemas.microsoft.com/office/drawing/2014/main" id="{BB662058-8460-4D9E-9785-83222ECB4245}"/>
                </a:ext>
              </a:extLst>
            </p:cNvPr>
            <p:cNvSpPr txBox="1"/>
            <p:nvPr/>
          </p:nvSpPr>
          <p:spPr>
            <a:xfrm rot="21405289">
              <a:off x="5120993" y="-2644606"/>
              <a:ext cx="2651931" cy="3046988"/>
            </a:xfrm>
            <a:prstGeom prst="rect">
              <a:avLst/>
            </a:prstGeom>
            <a:noFill/>
          </p:spPr>
          <p:txBody>
            <a:bodyPr wrap="square" rtlCol="0">
              <a:spAutoFit/>
            </a:bodyPr>
            <a:lstStyle/>
            <a:p>
              <a:pPr algn="ctr"/>
              <a:r>
                <a:rPr lang="en-GB" sz="2000" b="1">
                  <a:latin typeface="Lucida Handwriting" panose="03010101010101010101" pitchFamily="66" charset="0"/>
                </a:rPr>
                <a:t>Group 1</a:t>
              </a:r>
            </a:p>
            <a:p>
              <a:pPr algn="ctr"/>
              <a:r>
                <a:rPr lang="en-GB">
                  <a:latin typeface="Lucida Handwriting" panose="03010101010101010101" pitchFamily="66" charset="0"/>
                </a:rPr>
                <a:t>What should we do if a client refuses medication? </a:t>
              </a:r>
            </a:p>
            <a:p>
              <a:r>
                <a:rPr lang="en-GB" sz="1600">
                  <a:latin typeface="Baguet Script" panose="00000500000000000000" pitchFamily="2" charset="0"/>
                </a:rPr>
                <a:t>1.</a:t>
              </a:r>
            </a:p>
            <a:p>
              <a:r>
                <a:rPr lang="en-GB" sz="1600">
                  <a:latin typeface="Baguet Script" panose="00000500000000000000" pitchFamily="2" charset="0"/>
                </a:rPr>
                <a:t>2.</a:t>
              </a:r>
            </a:p>
            <a:p>
              <a:r>
                <a:rPr lang="en-GB" sz="1600">
                  <a:latin typeface="Baguet Script" panose="00000500000000000000" pitchFamily="2" charset="0"/>
                </a:rPr>
                <a:t>3.</a:t>
              </a:r>
            </a:p>
            <a:p>
              <a:r>
                <a:rPr lang="en-GB" sz="1600">
                  <a:latin typeface="Baguet Script" panose="00000500000000000000" pitchFamily="2" charset="0"/>
                </a:rPr>
                <a:t>4.</a:t>
              </a:r>
            </a:p>
            <a:p>
              <a:r>
                <a:rPr lang="en-GB" sz="1600">
                  <a:latin typeface="Baguet Script" panose="00000500000000000000" pitchFamily="2" charset="0"/>
                </a:rPr>
                <a:t>5.</a:t>
              </a:r>
            </a:p>
            <a:p>
              <a:r>
                <a:rPr lang="en-GB" sz="1600">
                  <a:latin typeface="Baguet Script" panose="00000500000000000000" pitchFamily="2" charset="0"/>
                </a:rPr>
                <a:t>6</a:t>
              </a:r>
              <a:r>
                <a:rPr lang="en-GB">
                  <a:latin typeface="Baguet Script" panose="00000500000000000000" pitchFamily="2" charset="0"/>
                </a:rPr>
                <a:t>.</a:t>
              </a:r>
            </a:p>
            <a:p>
              <a:endParaRPr lang="en-GB"/>
            </a:p>
          </p:txBody>
        </p:sp>
      </p:grpSp>
      <p:sp>
        <p:nvSpPr>
          <p:cNvPr id="5" name="AutoShape 6" descr="Elderly Man Saying No or Stop with Hands Raised. Stock Photo - Image of ...">
            <a:extLst>
              <a:ext uri="{FF2B5EF4-FFF2-40B4-BE49-F238E27FC236}">
                <a16:creationId xmlns:a16="http://schemas.microsoft.com/office/drawing/2014/main" id="{413AE031-E5CB-27B3-CD9E-EF3976C81658}"/>
              </a:ext>
            </a:extLst>
          </p:cNvPr>
          <p:cNvSpPr>
            <a:spLocks noChangeAspect="1" noChangeArrowheads="1"/>
          </p:cNvSpPr>
          <p:nvPr/>
        </p:nvSpPr>
        <p:spPr bwMode="auto">
          <a:xfrm>
            <a:off x="6544127" y="-96139"/>
            <a:ext cx="4056743" cy="40567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AC25A982-1BDB-9B5F-2C10-97078C6EE34A}"/>
              </a:ext>
            </a:extLst>
          </p:cNvPr>
          <p:cNvSpPr txBox="1"/>
          <p:nvPr/>
        </p:nvSpPr>
        <p:spPr>
          <a:xfrm>
            <a:off x="4914898" y="3544"/>
            <a:ext cx="3657600" cy="646331"/>
          </a:xfrm>
          <a:prstGeom prst="rect">
            <a:avLst/>
          </a:prstGeom>
          <a:noFill/>
        </p:spPr>
        <p:txBody>
          <a:bodyPr wrap="square" rtlCol="0">
            <a:spAutoFit/>
          </a:bodyPr>
          <a:lstStyle/>
          <a:p>
            <a:r>
              <a:rPr lang="en-GB" sz="3600" b="1">
                <a:latin typeface="+mj-lt"/>
              </a:rPr>
              <a:t>Right to refuse</a:t>
            </a:r>
          </a:p>
        </p:txBody>
      </p:sp>
      <p:grpSp>
        <p:nvGrpSpPr>
          <p:cNvPr id="19" name="Group 18">
            <a:extLst>
              <a:ext uri="{FF2B5EF4-FFF2-40B4-BE49-F238E27FC236}">
                <a16:creationId xmlns:a16="http://schemas.microsoft.com/office/drawing/2014/main" id="{46F9A7AD-DE5B-5C34-06A1-3A1D4291D6A3}"/>
              </a:ext>
            </a:extLst>
          </p:cNvPr>
          <p:cNvGrpSpPr/>
          <p:nvPr/>
        </p:nvGrpSpPr>
        <p:grpSpPr>
          <a:xfrm>
            <a:off x="5846402" y="420146"/>
            <a:ext cx="2834455" cy="1111080"/>
            <a:chOff x="12332378" y="1337992"/>
            <a:chExt cx="3190589" cy="897919"/>
          </a:xfrm>
        </p:grpSpPr>
        <p:sp>
          <p:nvSpPr>
            <p:cNvPr id="22" name="Thought Bubble: Cloud 21">
              <a:extLst>
                <a:ext uri="{FF2B5EF4-FFF2-40B4-BE49-F238E27FC236}">
                  <a16:creationId xmlns:a16="http://schemas.microsoft.com/office/drawing/2014/main" id="{8D108658-5AC6-F116-786F-C795BC91B947}"/>
                </a:ext>
              </a:extLst>
            </p:cNvPr>
            <p:cNvSpPr/>
            <p:nvPr/>
          </p:nvSpPr>
          <p:spPr>
            <a:xfrm rot="10800000" flipV="1">
              <a:off x="12332378" y="1551141"/>
              <a:ext cx="3190589" cy="684770"/>
            </a:xfrm>
            <a:prstGeom prst="cloudCallout">
              <a:avLst>
                <a:gd name="adj1" fmla="val -21908"/>
                <a:gd name="adj2" fmla="val 84083"/>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95E28A2-B52C-28BF-A03A-C1769FBBD3ED}"/>
                </a:ext>
              </a:extLst>
            </p:cNvPr>
            <p:cNvSpPr txBox="1"/>
            <p:nvPr/>
          </p:nvSpPr>
          <p:spPr>
            <a:xfrm>
              <a:off x="12718328" y="1337992"/>
              <a:ext cx="2804637" cy="6482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endParaRPr lang="en-GB" b="1"/>
            </a:p>
            <a:p>
              <a:pPr>
                <a:lnSpc>
                  <a:spcPct val="200000"/>
                </a:lnSpc>
              </a:pPr>
              <a:r>
                <a:rPr lang="en-GB" b="1"/>
                <a:t>Fear of Side Effects</a:t>
              </a:r>
              <a:r>
                <a:rPr lang="en-GB"/>
                <a:t> </a:t>
              </a:r>
            </a:p>
          </p:txBody>
        </p:sp>
      </p:grpSp>
      <p:grpSp>
        <p:nvGrpSpPr>
          <p:cNvPr id="9" name="Group 8">
            <a:extLst>
              <a:ext uri="{FF2B5EF4-FFF2-40B4-BE49-F238E27FC236}">
                <a16:creationId xmlns:a16="http://schemas.microsoft.com/office/drawing/2014/main" id="{2C3F11C1-6F8C-3800-F5B3-BFB9CC15FCCC}"/>
              </a:ext>
            </a:extLst>
          </p:cNvPr>
          <p:cNvGrpSpPr/>
          <p:nvPr/>
        </p:nvGrpSpPr>
        <p:grpSpPr>
          <a:xfrm>
            <a:off x="226863" y="1252220"/>
            <a:ext cx="4027718" cy="625043"/>
            <a:chOff x="288438" y="1011348"/>
            <a:chExt cx="4027718" cy="625043"/>
          </a:xfrm>
        </p:grpSpPr>
        <p:sp>
          <p:nvSpPr>
            <p:cNvPr id="42" name="Arrow: Pentagon 41">
              <a:extLst>
                <a:ext uri="{FF2B5EF4-FFF2-40B4-BE49-F238E27FC236}">
                  <a16:creationId xmlns:a16="http://schemas.microsoft.com/office/drawing/2014/main" id="{D9376146-5CD0-0EC1-0E05-6255A020B61F}"/>
                </a:ext>
              </a:extLst>
            </p:cNvPr>
            <p:cNvSpPr/>
            <p:nvPr/>
          </p:nvSpPr>
          <p:spPr>
            <a:xfrm>
              <a:off x="288438" y="1147141"/>
              <a:ext cx="4027718" cy="479722"/>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86089E0-21D5-6F57-DABD-E7E43DBBA1BD}"/>
                </a:ext>
              </a:extLst>
            </p:cNvPr>
            <p:cNvSpPr txBox="1"/>
            <p:nvPr/>
          </p:nvSpPr>
          <p:spPr>
            <a:xfrm>
              <a:off x="364636" y="1011348"/>
              <a:ext cx="3349173" cy="62504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sz="2000" b="1"/>
                <a:t>Assess the Situation</a:t>
              </a:r>
            </a:p>
          </p:txBody>
        </p:sp>
      </p:grpSp>
      <p:sp>
        <p:nvSpPr>
          <p:cNvPr id="13" name="TextBox 12">
            <a:extLst>
              <a:ext uri="{FF2B5EF4-FFF2-40B4-BE49-F238E27FC236}">
                <a16:creationId xmlns:a16="http://schemas.microsoft.com/office/drawing/2014/main" id="{3041C6C2-BAF0-BA9F-3DBA-26D178BCDDCA}"/>
              </a:ext>
            </a:extLst>
          </p:cNvPr>
          <p:cNvSpPr txBox="1"/>
          <p:nvPr/>
        </p:nvSpPr>
        <p:spPr>
          <a:xfrm>
            <a:off x="8276204" y="710662"/>
            <a:ext cx="3839027" cy="738664"/>
          </a:xfrm>
          <a:prstGeom prst="rect">
            <a:avLst/>
          </a:prstGeom>
          <a:noFill/>
        </p:spPr>
        <p:txBody>
          <a:bodyPr wrap="square" rtlCol="0">
            <a:spAutoFit/>
          </a:bodyPr>
          <a:lstStyle/>
          <a:p>
            <a:r>
              <a:rPr lang="en-GB" sz="2400" b="1"/>
              <a:t>Common refusal reasons:</a:t>
            </a:r>
          </a:p>
          <a:p>
            <a:endParaRPr lang="en-GB"/>
          </a:p>
        </p:txBody>
      </p:sp>
      <p:grpSp>
        <p:nvGrpSpPr>
          <p:cNvPr id="20" name="Group 19">
            <a:extLst>
              <a:ext uri="{FF2B5EF4-FFF2-40B4-BE49-F238E27FC236}">
                <a16:creationId xmlns:a16="http://schemas.microsoft.com/office/drawing/2014/main" id="{B6F80C48-7F46-19A2-2064-C337D3419D10}"/>
              </a:ext>
            </a:extLst>
          </p:cNvPr>
          <p:cNvGrpSpPr/>
          <p:nvPr/>
        </p:nvGrpSpPr>
        <p:grpSpPr>
          <a:xfrm>
            <a:off x="8653512" y="1247183"/>
            <a:ext cx="3474720" cy="953282"/>
            <a:chOff x="12332376" y="2145110"/>
            <a:chExt cx="4056744" cy="741964"/>
          </a:xfrm>
        </p:grpSpPr>
        <p:sp>
          <p:nvSpPr>
            <p:cNvPr id="24" name="Thought Bubble: Cloud 23">
              <a:extLst>
                <a:ext uri="{FF2B5EF4-FFF2-40B4-BE49-F238E27FC236}">
                  <a16:creationId xmlns:a16="http://schemas.microsoft.com/office/drawing/2014/main" id="{A96C791E-D58B-AC4B-244D-40A286AA852D}"/>
                </a:ext>
              </a:extLst>
            </p:cNvPr>
            <p:cNvSpPr/>
            <p:nvPr/>
          </p:nvSpPr>
          <p:spPr>
            <a:xfrm rot="10800000" flipV="1">
              <a:off x="12332376" y="2145110"/>
              <a:ext cx="4056744" cy="684770"/>
            </a:xfrm>
            <a:prstGeom prst="cloudCallout">
              <a:avLst>
                <a:gd name="adj1" fmla="val 39693"/>
                <a:gd name="adj2" fmla="val 81554"/>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F4C13DB-5A02-2F29-B5EC-FB24A7A3F16A}"/>
                </a:ext>
              </a:extLst>
            </p:cNvPr>
            <p:cNvSpPr txBox="1"/>
            <p:nvPr/>
          </p:nvSpPr>
          <p:spPr>
            <a:xfrm>
              <a:off x="12595104" y="2168423"/>
              <a:ext cx="3628571" cy="7186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200000"/>
                </a:lnSpc>
              </a:pPr>
              <a:r>
                <a:rPr lang="en-GB" b="1"/>
                <a:t>Mental Health Challenges</a:t>
              </a:r>
              <a:r>
                <a:rPr lang="en-GB"/>
                <a:t> </a:t>
              </a:r>
            </a:p>
            <a:p>
              <a:endParaRPr lang="en-GB"/>
            </a:p>
          </p:txBody>
        </p:sp>
      </p:grpSp>
      <p:grpSp>
        <p:nvGrpSpPr>
          <p:cNvPr id="21" name="Group 20">
            <a:extLst>
              <a:ext uri="{FF2B5EF4-FFF2-40B4-BE49-F238E27FC236}">
                <a16:creationId xmlns:a16="http://schemas.microsoft.com/office/drawing/2014/main" id="{B79DDA1B-912A-E8AB-F11B-DFA03D028BAC}"/>
              </a:ext>
            </a:extLst>
          </p:cNvPr>
          <p:cNvGrpSpPr/>
          <p:nvPr/>
        </p:nvGrpSpPr>
        <p:grpSpPr>
          <a:xfrm>
            <a:off x="9109102" y="2246361"/>
            <a:ext cx="3014992" cy="1200329"/>
            <a:chOff x="12332376" y="2619331"/>
            <a:chExt cx="4056744" cy="950276"/>
          </a:xfrm>
        </p:grpSpPr>
        <p:sp>
          <p:nvSpPr>
            <p:cNvPr id="25" name="Thought Bubble: Cloud 24">
              <a:extLst>
                <a:ext uri="{FF2B5EF4-FFF2-40B4-BE49-F238E27FC236}">
                  <a16:creationId xmlns:a16="http://schemas.microsoft.com/office/drawing/2014/main" id="{B511071A-E10D-BC86-81A8-BD1126F3D67A}"/>
                </a:ext>
              </a:extLst>
            </p:cNvPr>
            <p:cNvSpPr/>
            <p:nvPr/>
          </p:nvSpPr>
          <p:spPr>
            <a:xfrm rot="10800000" flipV="1">
              <a:off x="12332376" y="2739076"/>
              <a:ext cx="4056744" cy="684770"/>
            </a:xfrm>
            <a:prstGeom prst="cloudCallout">
              <a:avLst>
                <a:gd name="adj1" fmla="val 51450"/>
                <a:gd name="adj2" fmla="val 76596"/>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0D220503-66E9-0D34-21D7-A23DCBFAC2ED}"/>
                </a:ext>
              </a:extLst>
            </p:cNvPr>
            <p:cNvSpPr txBox="1"/>
            <p:nvPr/>
          </p:nvSpPr>
          <p:spPr>
            <a:xfrm>
              <a:off x="13147102" y="2619331"/>
              <a:ext cx="2580845" cy="950276"/>
            </a:xfrm>
            <a:prstGeom prst="rect">
              <a:avLst/>
            </a:prstGeom>
            <a:noFill/>
          </p:spPr>
          <p:txBody>
            <a:bodyPr wrap="square" rtlCol="0">
              <a:spAutoFit/>
            </a:bodyPr>
            <a:lstStyle/>
            <a:p>
              <a:pPr algn="ctr">
                <a:lnSpc>
                  <a:spcPct val="200000"/>
                </a:lnSpc>
              </a:pPr>
              <a:r>
                <a:rPr lang="en-GB" b="1"/>
                <a:t>Cultural or </a:t>
              </a:r>
            </a:p>
            <a:p>
              <a:r>
                <a:rPr lang="en-GB" b="1"/>
                <a:t>Personal Beliefs</a:t>
              </a:r>
              <a:r>
                <a:rPr lang="en-GB"/>
                <a:t> </a:t>
              </a:r>
            </a:p>
            <a:p>
              <a:endParaRPr lang="en-GB"/>
            </a:p>
          </p:txBody>
        </p:sp>
      </p:grpSp>
      <p:grpSp>
        <p:nvGrpSpPr>
          <p:cNvPr id="23" name="Group 22">
            <a:extLst>
              <a:ext uri="{FF2B5EF4-FFF2-40B4-BE49-F238E27FC236}">
                <a16:creationId xmlns:a16="http://schemas.microsoft.com/office/drawing/2014/main" id="{78D3B098-89EE-EF73-EBD4-4FC4C882A1EE}"/>
              </a:ext>
            </a:extLst>
          </p:cNvPr>
          <p:cNvGrpSpPr/>
          <p:nvPr/>
        </p:nvGrpSpPr>
        <p:grpSpPr>
          <a:xfrm>
            <a:off x="9325500" y="3428902"/>
            <a:ext cx="2852329" cy="923331"/>
            <a:chOff x="13131839" y="3338362"/>
            <a:chExt cx="2902820" cy="684770"/>
          </a:xfrm>
        </p:grpSpPr>
        <p:sp>
          <p:nvSpPr>
            <p:cNvPr id="26" name="Thought Bubble: Cloud 25">
              <a:extLst>
                <a:ext uri="{FF2B5EF4-FFF2-40B4-BE49-F238E27FC236}">
                  <a16:creationId xmlns:a16="http://schemas.microsoft.com/office/drawing/2014/main" id="{5E2543AA-2078-63B0-8747-3FA8715E3739}"/>
                </a:ext>
              </a:extLst>
            </p:cNvPr>
            <p:cNvSpPr/>
            <p:nvPr/>
          </p:nvSpPr>
          <p:spPr>
            <a:xfrm rot="10800000" flipV="1">
              <a:off x="13131839" y="3338362"/>
              <a:ext cx="2902820" cy="684770"/>
            </a:xfrm>
            <a:prstGeom prst="cloudCallout">
              <a:avLst>
                <a:gd name="adj1" fmla="val 68762"/>
                <a:gd name="adj2" fmla="val 48155"/>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EBD6DDC9-99FE-8702-AB1E-F8BD9FAF498B}"/>
                </a:ext>
              </a:extLst>
            </p:cNvPr>
            <p:cNvSpPr txBox="1"/>
            <p:nvPr/>
          </p:nvSpPr>
          <p:spPr>
            <a:xfrm>
              <a:off x="13270319" y="3357896"/>
              <a:ext cx="2625859" cy="39737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nSpc>
                  <a:spcPct val="200000"/>
                </a:lnSpc>
              </a:pPr>
              <a:r>
                <a:rPr lang="en-GB" b="1"/>
                <a:t>Lack of Understanding</a:t>
              </a:r>
              <a:r>
                <a:rPr lang="en-GB"/>
                <a:t> </a:t>
              </a:r>
            </a:p>
          </p:txBody>
        </p:sp>
      </p:grpSp>
      <p:grpSp>
        <p:nvGrpSpPr>
          <p:cNvPr id="10" name="Group 9">
            <a:extLst>
              <a:ext uri="{FF2B5EF4-FFF2-40B4-BE49-F238E27FC236}">
                <a16:creationId xmlns:a16="http://schemas.microsoft.com/office/drawing/2014/main" id="{617277B9-E66D-8700-F296-350E01722977}"/>
              </a:ext>
            </a:extLst>
          </p:cNvPr>
          <p:cNvGrpSpPr/>
          <p:nvPr/>
        </p:nvGrpSpPr>
        <p:grpSpPr>
          <a:xfrm>
            <a:off x="226862" y="1827714"/>
            <a:ext cx="4027717" cy="628244"/>
            <a:chOff x="288437" y="1586842"/>
            <a:chExt cx="4027717" cy="628244"/>
          </a:xfrm>
        </p:grpSpPr>
        <p:sp>
          <p:nvSpPr>
            <p:cNvPr id="44" name="Arrow: Pentagon 43">
              <a:extLst>
                <a:ext uri="{FF2B5EF4-FFF2-40B4-BE49-F238E27FC236}">
                  <a16:creationId xmlns:a16="http://schemas.microsoft.com/office/drawing/2014/main" id="{C7DE608F-7BD7-FEF0-8F0F-DCDC1F3C5903}"/>
                </a:ext>
              </a:extLst>
            </p:cNvPr>
            <p:cNvSpPr/>
            <p:nvPr/>
          </p:nvSpPr>
          <p:spPr>
            <a:xfrm>
              <a:off x="288437" y="1763477"/>
              <a:ext cx="4027717" cy="451609"/>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16903FD3-460C-A917-7927-82D9887ADDDE}"/>
                </a:ext>
              </a:extLst>
            </p:cNvPr>
            <p:cNvSpPr txBox="1"/>
            <p:nvPr/>
          </p:nvSpPr>
          <p:spPr>
            <a:xfrm>
              <a:off x="288438" y="1586842"/>
              <a:ext cx="2403928"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Ask why? </a:t>
              </a:r>
            </a:p>
          </p:txBody>
        </p:sp>
      </p:grpSp>
      <p:grpSp>
        <p:nvGrpSpPr>
          <p:cNvPr id="14" name="Group 13">
            <a:extLst>
              <a:ext uri="{FF2B5EF4-FFF2-40B4-BE49-F238E27FC236}">
                <a16:creationId xmlns:a16="http://schemas.microsoft.com/office/drawing/2014/main" id="{52472C2A-32C7-6294-3528-7CDBE0A72DC4}"/>
              </a:ext>
            </a:extLst>
          </p:cNvPr>
          <p:cNvGrpSpPr/>
          <p:nvPr/>
        </p:nvGrpSpPr>
        <p:grpSpPr>
          <a:xfrm>
            <a:off x="219030" y="2377458"/>
            <a:ext cx="4064577" cy="676055"/>
            <a:chOff x="280605" y="2136586"/>
            <a:chExt cx="4064577" cy="676055"/>
          </a:xfrm>
        </p:grpSpPr>
        <p:sp>
          <p:nvSpPr>
            <p:cNvPr id="45" name="Arrow: Pentagon 44">
              <a:extLst>
                <a:ext uri="{FF2B5EF4-FFF2-40B4-BE49-F238E27FC236}">
                  <a16:creationId xmlns:a16="http://schemas.microsoft.com/office/drawing/2014/main" id="{CE54E99E-F1D6-5A00-E0B0-287525BDFF2E}"/>
                </a:ext>
              </a:extLst>
            </p:cNvPr>
            <p:cNvSpPr/>
            <p:nvPr/>
          </p:nvSpPr>
          <p:spPr>
            <a:xfrm>
              <a:off x="288438" y="2330897"/>
              <a:ext cx="4056744"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B6D06B9D-2C18-AB84-664D-800C04FF4DA4}"/>
                </a:ext>
              </a:extLst>
            </p:cNvPr>
            <p:cNvSpPr txBox="1"/>
            <p:nvPr/>
          </p:nvSpPr>
          <p:spPr>
            <a:xfrm>
              <a:off x="280605" y="2136586"/>
              <a:ext cx="3793150"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Encourage Without Pressure</a:t>
              </a:r>
              <a:r>
                <a:rPr lang="en-GB" sz="2000"/>
                <a:t> </a:t>
              </a:r>
            </a:p>
          </p:txBody>
        </p:sp>
      </p:grpSp>
      <p:grpSp>
        <p:nvGrpSpPr>
          <p:cNvPr id="15" name="Group 14">
            <a:extLst>
              <a:ext uri="{FF2B5EF4-FFF2-40B4-BE49-F238E27FC236}">
                <a16:creationId xmlns:a16="http://schemas.microsoft.com/office/drawing/2014/main" id="{FA4444F4-B273-6209-4010-B33E68B66CD8}"/>
              </a:ext>
            </a:extLst>
          </p:cNvPr>
          <p:cNvGrpSpPr/>
          <p:nvPr/>
        </p:nvGrpSpPr>
        <p:grpSpPr>
          <a:xfrm>
            <a:off x="226863" y="3064416"/>
            <a:ext cx="4056743" cy="625043"/>
            <a:chOff x="288438" y="2823544"/>
            <a:chExt cx="3454397" cy="625043"/>
          </a:xfrm>
        </p:grpSpPr>
        <p:sp>
          <p:nvSpPr>
            <p:cNvPr id="46" name="Arrow: Pentagon 45">
              <a:extLst>
                <a:ext uri="{FF2B5EF4-FFF2-40B4-BE49-F238E27FC236}">
                  <a16:creationId xmlns:a16="http://schemas.microsoft.com/office/drawing/2014/main" id="{DB43151D-D69F-C6A2-0017-A2B806521647}"/>
                </a:ext>
              </a:extLst>
            </p:cNvPr>
            <p:cNvSpPr/>
            <p:nvPr/>
          </p:nvSpPr>
          <p:spPr>
            <a:xfrm>
              <a:off x="288438" y="2959287"/>
              <a:ext cx="3454397"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EBEFB95-BD45-9CA6-34CD-8709C0338B63}"/>
                </a:ext>
              </a:extLst>
            </p:cNvPr>
            <p:cNvSpPr txBox="1"/>
            <p:nvPr/>
          </p:nvSpPr>
          <p:spPr>
            <a:xfrm>
              <a:off x="288438" y="2823544"/>
              <a:ext cx="2763157"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Check Capacity</a:t>
              </a:r>
              <a:r>
                <a:rPr lang="en-GB" sz="2000"/>
                <a:t> </a:t>
              </a:r>
            </a:p>
          </p:txBody>
        </p:sp>
      </p:grpSp>
      <p:grpSp>
        <p:nvGrpSpPr>
          <p:cNvPr id="16" name="Group 15">
            <a:extLst>
              <a:ext uri="{FF2B5EF4-FFF2-40B4-BE49-F238E27FC236}">
                <a16:creationId xmlns:a16="http://schemas.microsoft.com/office/drawing/2014/main" id="{BCC5DCCF-D954-56EA-CC67-FB98EB94E600}"/>
              </a:ext>
            </a:extLst>
          </p:cNvPr>
          <p:cNvGrpSpPr/>
          <p:nvPr/>
        </p:nvGrpSpPr>
        <p:grpSpPr>
          <a:xfrm>
            <a:off x="226863" y="3661824"/>
            <a:ext cx="4056743" cy="625419"/>
            <a:chOff x="288438" y="3420952"/>
            <a:chExt cx="3425371" cy="625419"/>
          </a:xfrm>
        </p:grpSpPr>
        <p:sp>
          <p:nvSpPr>
            <p:cNvPr id="47" name="Arrow: Pentagon 46">
              <a:extLst>
                <a:ext uri="{FF2B5EF4-FFF2-40B4-BE49-F238E27FC236}">
                  <a16:creationId xmlns:a16="http://schemas.microsoft.com/office/drawing/2014/main" id="{3184274A-4A2A-FD09-7541-BBF88D51C331}"/>
                </a:ext>
              </a:extLst>
            </p:cNvPr>
            <p:cNvSpPr/>
            <p:nvPr/>
          </p:nvSpPr>
          <p:spPr>
            <a:xfrm>
              <a:off x="288438" y="3564627"/>
              <a:ext cx="3425371"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545CB7B7-B469-03F0-766E-D6471F3CE3C0}"/>
                </a:ext>
              </a:extLst>
            </p:cNvPr>
            <p:cNvSpPr txBox="1"/>
            <p:nvPr/>
          </p:nvSpPr>
          <p:spPr>
            <a:xfrm>
              <a:off x="288438" y="3420952"/>
              <a:ext cx="2989943"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Seek Professional Advice</a:t>
              </a:r>
              <a:r>
                <a:rPr lang="en-GB" sz="2000"/>
                <a:t> </a:t>
              </a:r>
            </a:p>
          </p:txBody>
        </p:sp>
      </p:grpSp>
      <p:grpSp>
        <p:nvGrpSpPr>
          <p:cNvPr id="17" name="Group 16">
            <a:extLst>
              <a:ext uri="{FF2B5EF4-FFF2-40B4-BE49-F238E27FC236}">
                <a16:creationId xmlns:a16="http://schemas.microsoft.com/office/drawing/2014/main" id="{B565316A-596A-83FB-4EA4-50653AC35767}"/>
              </a:ext>
            </a:extLst>
          </p:cNvPr>
          <p:cNvGrpSpPr/>
          <p:nvPr/>
        </p:nvGrpSpPr>
        <p:grpSpPr>
          <a:xfrm>
            <a:off x="226863" y="4256387"/>
            <a:ext cx="4056743" cy="646252"/>
            <a:chOff x="288438" y="4015515"/>
            <a:chExt cx="3793151" cy="646252"/>
          </a:xfrm>
        </p:grpSpPr>
        <p:sp>
          <p:nvSpPr>
            <p:cNvPr id="48" name="Arrow: Pentagon 47">
              <a:extLst>
                <a:ext uri="{FF2B5EF4-FFF2-40B4-BE49-F238E27FC236}">
                  <a16:creationId xmlns:a16="http://schemas.microsoft.com/office/drawing/2014/main" id="{BE776FAB-68A3-BA12-C088-A4AB30588AC5}"/>
                </a:ext>
              </a:extLst>
            </p:cNvPr>
            <p:cNvSpPr/>
            <p:nvPr/>
          </p:nvSpPr>
          <p:spPr>
            <a:xfrm>
              <a:off x="288438" y="4213582"/>
              <a:ext cx="3793151" cy="448185"/>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EC52375-A5E3-58CD-5E24-F0697ED2A652}"/>
                </a:ext>
              </a:extLst>
            </p:cNvPr>
            <p:cNvSpPr txBox="1"/>
            <p:nvPr/>
          </p:nvSpPr>
          <p:spPr>
            <a:xfrm>
              <a:off x="363170" y="4015515"/>
              <a:ext cx="2989943" cy="625043"/>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nSpc>
                  <a:spcPct val="200000"/>
                </a:lnSpc>
                <a:buFont typeface="Arial" panose="020B0604020202020204" pitchFamily="34" charset="0"/>
                <a:buChar char="•"/>
              </a:pPr>
              <a:r>
                <a:rPr lang="en-GB" sz="2000" b="1"/>
                <a:t>Document Everything</a:t>
              </a:r>
              <a:r>
                <a:rPr lang="en-GB" sz="2000"/>
                <a:t> </a:t>
              </a:r>
            </a:p>
          </p:txBody>
        </p:sp>
      </p:grpSp>
      <p:grpSp>
        <p:nvGrpSpPr>
          <p:cNvPr id="18" name="Group 17">
            <a:extLst>
              <a:ext uri="{FF2B5EF4-FFF2-40B4-BE49-F238E27FC236}">
                <a16:creationId xmlns:a16="http://schemas.microsoft.com/office/drawing/2014/main" id="{55D88140-1031-1E54-6295-B3740AA6FF34}"/>
              </a:ext>
            </a:extLst>
          </p:cNvPr>
          <p:cNvGrpSpPr/>
          <p:nvPr/>
        </p:nvGrpSpPr>
        <p:grpSpPr>
          <a:xfrm>
            <a:off x="226863" y="5062280"/>
            <a:ext cx="4056743" cy="761855"/>
            <a:chOff x="288438" y="4821408"/>
            <a:chExt cx="3793151" cy="761855"/>
          </a:xfrm>
        </p:grpSpPr>
        <p:sp>
          <p:nvSpPr>
            <p:cNvPr id="55" name="Arrow: Pentagon 54">
              <a:extLst>
                <a:ext uri="{FF2B5EF4-FFF2-40B4-BE49-F238E27FC236}">
                  <a16:creationId xmlns:a16="http://schemas.microsoft.com/office/drawing/2014/main" id="{C4C6E333-B05D-76E0-4411-C8DE03A22F13}"/>
                </a:ext>
              </a:extLst>
            </p:cNvPr>
            <p:cNvSpPr/>
            <p:nvPr/>
          </p:nvSpPr>
          <p:spPr>
            <a:xfrm>
              <a:off x="288438" y="4821408"/>
              <a:ext cx="3793151" cy="481744"/>
            </a:xfrm>
            <a:prstGeom prst="homePlate">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F6A21211-325C-519A-13CC-732F87FFE8D5}"/>
                </a:ext>
              </a:extLst>
            </p:cNvPr>
            <p:cNvSpPr txBox="1"/>
            <p:nvPr/>
          </p:nvSpPr>
          <p:spPr>
            <a:xfrm>
              <a:off x="288438" y="4875377"/>
              <a:ext cx="2351314" cy="707886"/>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buFont typeface="Arial" panose="020B0604020202020204" pitchFamily="34" charset="0"/>
                <a:buChar char="•"/>
              </a:pPr>
              <a:r>
                <a:rPr lang="en-GB" sz="2000" b="1"/>
                <a:t>Follow Policies</a:t>
              </a:r>
              <a:endParaRPr lang="en-GB" sz="2000"/>
            </a:p>
            <a:p>
              <a:endParaRPr lang="en-GB" sz="2000"/>
            </a:p>
          </p:txBody>
        </p:sp>
      </p:grpSp>
      <p:sp>
        <p:nvSpPr>
          <p:cNvPr id="56" name="TextBox 55">
            <a:extLst>
              <a:ext uri="{FF2B5EF4-FFF2-40B4-BE49-F238E27FC236}">
                <a16:creationId xmlns:a16="http://schemas.microsoft.com/office/drawing/2014/main" id="{36CA9D7F-0B7D-4CA1-E092-199C8DF5F46A}"/>
              </a:ext>
            </a:extLst>
          </p:cNvPr>
          <p:cNvSpPr txBox="1"/>
          <p:nvPr/>
        </p:nvSpPr>
        <p:spPr>
          <a:xfrm>
            <a:off x="593132" y="731693"/>
            <a:ext cx="3209797" cy="461665"/>
          </a:xfrm>
          <a:prstGeom prst="rect">
            <a:avLst/>
          </a:prstGeom>
          <a:noFill/>
        </p:spPr>
        <p:txBody>
          <a:bodyPr wrap="square" rtlCol="0">
            <a:spAutoFit/>
          </a:bodyPr>
          <a:lstStyle/>
          <a:p>
            <a:r>
              <a:rPr lang="en-GB" sz="2400" b="1"/>
              <a:t>What should we do?</a:t>
            </a:r>
          </a:p>
        </p:txBody>
      </p:sp>
      <p:grpSp>
        <p:nvGrpSpPr>
          <p:cNvPr id="57" name="Group 56">
            <a:extLst>
              <a:ext uri="{FF2B5EF4-FFF2-40B4-BE49-F238E27FC236}">
                <a16:creationId xmlns:a16="http://schemas.microsoft.com/office/drawing/2014/main" id="{24F24549-3791-6B86-2961-FA19E8DA3ACC}"/>
              </a:ext>
            </a:extLst>
          </p:cNvPr>
          <p:cNvGrpSpPr/>
          <p:nvPr/>
        </p:nvGrpSpPr>
        <p:grpSpPr>
          <a:xfrm>
            <a:off x="10390872" y="94610"/>
            <a:ext cx="1818807" cy="646331"/>
            <a:chOff x="10365933" y="-13282"/>
            <a:chExt cx="1818807" cy="646331"/>
          </a:xfrm>
        </p:grpSpPr>
        <p:sp>
          <p:nvSpPr>
            <p:cNvPr id="58" name="Arrow: Pentagon 57">
              <a:extLst>
                <a:ext uri="{FF2B5EF4-FFF2-40B4-BE49-F238E27FC236}">
                  <a16:creationId xmlns:a16="http://schemas.microsoft.com/office/drawing/2014/main" id="{47709E3E-0F99-E272-DCB6-094E4E6FEB2A}"/>
                </a:ext>
              </a:extLst>
            </p:cNvPr>
            <p:cNvSpPr/>
            <p:nvPr/>
          </p:nvSpPr>
          <p:spPr>
            <a:xfrm rot="10800000">
              <a:off x="10365933" y="31505"/>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C5299D1A-D517-AEC0-EA0E-6DBB795179B8}"/>
                </a:ext>
              </a:extLst>
            </p:cNvPr>
            <p:cNvSpPr txBox="1"/>
            <p:nvPr/>
          </p:nvSpPr>
          <p:spPr>
            <a:xfrm>
              <a:off x="10696166" y="-13282"/>
              <a:ext cx="1350658" cy="646331"/>
            </a:xfrm>
            <a:prstGeom prst="rect">
              <a:avLst/>
            </a:prstGeom>
            <a:noFill/>
          </p:spPr>
          <p:txBody>
            <a:bodyPr wrap="square" lIns="91440" tIns="45720" rIns="91440" bIns="45720" rtlCol="0" anchor="t">
              <a:spAutoFit/>
            </a:bodyPr>
            <a:lstStyle/>
            <a:p>
              <a:pPr algn="ctr"/>
              <a:r>
                <a:rPr lang="en-GB">
                  <a:solidFill>
                    <a:schemeClr val="bg1"/>
                  </a:solidFill>
                </a:rPr>
                <a:t>Break out </a:t>
              </a:r>
            </a:p>
            <a:p>
              <a:pPr algn="ctr"/>
              <a:r>
                <a:rPr lang="en-GB">
                  <a:solidFill>
                    <a:schemeClr val="bg1"/>
                  </a:solidFill>
                </a:rPr>
                <a:t>Groups</a:t>
              </a:r>
              <a:endParaRPr lang="en-US"/>
            </a:p>
          </p:txBody>
        </p:sp>
      </p:grpSp>
      <p:pic>
        <p:nvPicPr>
          <p:cNvPr id="3" name="Picture 2" descr="A person holding up his hand&#10;&#10;AI-generated content may be incorrect.">
            <a:extLst>
              <a:ext uri="{FF2B5EF4-FFF2-40B4-BE49-F238E27FC236}">
                <a16:creationId xmlns:a16="http://schemas.microsoft.com/office/drawing/2014/main" id="{51922E91-3762-11A6-CCD0-035C4A9887EC}"/>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5469" b="98633" l="4297" r="95378">
                        <a14:foregroundMark x1="59831" y1="5566" x2="59831" y2="5566"/>
                        <a14:foregroundMark x1="47331" y1="70313" x2="66927" y2="83398"/>
                        <a14:foregroundMark x1="66927" y1="83398" x2="66927" y2="83398"/>
                        <a14:foregroundMark x1="73438" y1="63770" x2="58008" y2="89063"/>
                        <a14:foregroundMark x1="58008" y1="89063" x2="58008" y2="89063"/>
                        <a14:foregroundMark x1="73958" y1="60547" x2="78971" y2="65234"/>
                        <a14:foregroundMark x1="78971" y1="65234" x2="85417" y2="76074"/>
                        <a14:foregroundMark x1="85417" y1="76074" x2="86393" y2="92578"/>
                        <a14:foregroundMark x1="86393" y1="92578" x2="85742" y2="97266"/>
                        <a14:foregroundMark x1="88672" y1="73340" x2="95378" y2="98633"/>
                        <a14:foregroundMark x1="5599" y1="85059" x2="4297" y2="95410"/>
                      </a14:backgroundRemoval>
                    </a14:imgEffect>
                  </a14:imgLayer>
                </a14:imgProps>
              </a:ext>
              <a:ext uri="{28A0092B-C50C-407E-A947-70E740481C1C}">
                <a14:useLocalDpi xmlns:a14="http://schemas.microsoft.com/office/drawing/2010/main"/>
              </a:ext>
            </a:extLst>
          </a:blip>
          <a:stretch>
            <a:fillRect/>
          </a:stretch>
        </p:blipFill>
        <p:spPr>
          <a:xfrm>
            <a:off x="3128646" y="1835147"/>
            <a:ext cx="7506031" cy="5004020"/>
          </a:xfrm>
          <a:prstGeom prst="rect">
            <a:avLst/>
          </a:prstGeom>
          <a:ln>
            <a:noFill/>
          </a:ln>
          <a:effectLst>
            <a:outerShdw blurRad="292100" dist="139700" dir="2700000" algn="tl" rotWithShape="0">
              <a:srgbClr val="333333">
                <a:alpha val="65000"/>
              </a:srgbClr>
            </a:outerShdw>
          </a:effectLst>
        </p:spPr>
      </p:pic>
      <p:grpSp>
        <p:nvGrpSpPr>
          <p:cNvPr id="35" name="Group 34">
            <a:extLst>
              <a:ext uri="{FF2B5EF4-FFF2-40B4-BE49-F238E27FC236}">
                <a16:creationId xmlns:a16="http://schemas.microsoft.com/office/drawing/2014/main" id="{D0D72DFE-7D03-0479-BC34-DF2B68D784FE}"/>
              </a:ext>
            </a:extLst>
          </p:cNvPr>
          <p:cNvGrpSpPr/>
          <p:nvPr/>
        </p:nvGrpSpPr>
        <p:grpSpPr>
          <a:xfrm>
            <a:off x="9087329" y="5964145"/>
            <a:ext cx="3058537" cy="923330"/>
            <a:chOff x="13494248" y="4406157"/>
            <a:chExt cx="3058537" cy="923330"/>
          </a:xfrm>
        </p:grpSpPr>
        <p:sp>
          <p:nvSpPr>
            <p:cNvPr id="28" name="Thought Bubble: Cloud 27">
              <a:extLst>
                <a:ext uri="{FF2B5EF4-FFF2-40B4-BE49-F238E27FC236}">
                  <a16:creationId xmlns:a16="http://schemas.microsoft.com/office/drawing/2014/main" id="{4D6C2E74-CBCE-5A54-D9E9-3C3C8B238DA7}"/>
                </a:ext>
              </a:extLst>
            </p:cNvPr>
            <p:cNvSpPr/>
            <p:nvPr/>
          </p:nvSpPr>
          <p:spPr>
            <a:xfrm rot="10800000" flipV="1">
              <a:off x="13494248" y="4408809"/>
              <a:ext cx="3058537" cy="822698"/>
            </a:xfrm>
            <a:prstGeom prst="cloudCallout">
              <a:avLst>
                <a:gd name="adj1" fmla="val 72345"/>
                <a:gd name="adj2" fmla="val -6041"/>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F707C06-749C-1BB2-CAA3-640C99D8BCD2}"/>
                </a:ext>
              </a:extLst>
            </p:cNvPr>
            <p:cNvSpPr txBox="1"/>
            <p:nvPr/>
          </p:nvSpPr>
          <p:spPr>
            <a:xfrm>
              <a:off x="13737645" y="4406157"/>
              <a:ext cx="2571741"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GB" b="1"/>
                <a:t>Distrust of </a:t>
              </a:r>
            </a:p>
            <a:p>
              <a:pPr algn="ctr"/>
              <a:r>
                <a:rPr lang="en-GB" b="1"/>
                <a:t>Healthcare Providers</a:t>
              </a:r>
              <a:r>
                <a:rPr lang="en-GB"/>
                <a:t> </a:t>
              </a:r>
            </a:p>
            <a:p>
              <a:pPr algn="ctr"/>
              <a:endParaRPr lang="en-GB"/>
            </a:p>
          </p:txBody>
        </p:sp>
      </p:grpSp>
      <p:grpSp>
        <p:nvGrpSpPr>
          <p:cNvPr id="34" name="Group 33">
            <a:extLst>
              <a:ext uri="{FF2B5EF4-FFF2-40B4-BE49-F238E27FC236}">
                <a16:creationId xmlns:a16="http://schemas.microsoft.com/office/drawing/2014/main" id="{D272570E-DA3A-02F7-4E64-22186A534349}"/>
              </a:ext>
            </a:extLst>
          </p:cNvPr>
          <p:cNvGrpSpPr/>
          <p:nvPr/>
        </p:nvGrpSpPr>
        <p:grpSpPr>
          <a:xfrm>
            <a:off x="8878546" y="4651337"/>
            <a:ext cx="3128287" cy="923330"/>
            <a:chOff x="12332375" y="3840864"/>
            <a:chExt cx="4056744" cy="923330"/>
          </a:xfrm>
        </p:grpSpPr>
        <p:sp>
          <p:nvSpPr>
            <p:cNvPr id="27" name="Thought Bubble: Cloud 26">
              <a:extLst>
                <a:ext uri="{FF2B5EF4-FFF2-40B4-BE49-F238E27FC236}">
                  <a16:creationId xmlns:a16="http://schemas.microsoft.com/office/drawing/2014/main" id="{E07D639D-D66C-F5E2-1F60-D2351BC165B8}"/>
                </a:ext>
              </a:extLst>
            </p:cNvPr>
            <p:cNvSpPr/>
            <p:nvPr/>
          </p:nvSpPr>
          <p:spPr>
            <a:xfrm rot="10800000" flipV="1">
              <a:off x="12332375" y="3942550"/>
              <a:ext cx="4056744" cy="677840"/>
            </a:xfrm>
            <a:prstGeom prst="cloudCallout">
              <a:avLst>
                <a:gd name="adj1" fmla="val 48832"/>
                <a:gd name="adj2" fmla="val 75080"/>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F4D0ECE2-9ABF-69B6-276A-F84D39DC478B}"/>
                </a:ext>
              </a:extLst>
            </p:cNvPr>
            <p:cNvSpPr txBox="1"/>
            <p:nvPr/>
          </p:nvSpPr>
          <p:spPr>
            <a:xfrm>
              <a:off x="12887123" y="3840864"/>
              <a:ext cx="3164688" cy="923330"/>
            </a:xfrm>
            <a:prstGeom prst="rect">
              <a:avLst/>
            </a:prstGeom>
            <a:noFill/>
          </p:spPr>
          <p:txBody>
            <a:bodyPr wrap="square" rtlCol="0">
              <a:spAutoFit/>
            </a:bodyPr>
            <a:lstStyle/>
            <a:p>
              <a:pPr>
                <a:lnSpc>
                  <a:spcPct val="200000"/>
                </a:lnSpc>
              </a:pPr>
              <a:r>
                <a:rPr lang="en-GB" b="1"/>
                <a:t>Physical Difficulties</a:t>
              </a:r>
              <a:r>
                <a:rPr lang="en-GB"/>
                <a:t> </a:t>
              </a:r>
            </a:p>
            <a:p>
              <a:endParaRPr lang="en-GB"/>
            </a:p>
          </p:txBody>
        </p:sp>
      </p:grpSp>
    </p:spTree>
    <p:extLst>
      <p:ext uri="{BB962C8B-B14F-4D97-AF65-F5344CB8AC3E}">
        <p14:creationId xmlns:p14="http://schemas.microsoft.com/office/powerpoint/2010/main" val="136352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1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1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12"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1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12"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749"/>
                                          </p:stCondLst>
                                        </p:cTn>
                                        <p:tgtEl>
                                          <p:spTgt spid="20"/>
                                        </p:tgtEl>
                                        <p:attrNameLst>
                                          <p:attrName>style.visibility</p:attrName>
                                        </p:attrNameLst>
                                      </p:cBhvr>
                                      <p:to>
                                        <p:strVal val="visible"/>
                                      </p:to>
                                    </p:set>
                                  </p:childTnLst>
                                </p:cTn>
                              </p:par>
                            </p:childTnLst>
                          </p:cTn>
                        </p:par>
                        <p:par>
                          <p:cTn id="58" fill="hold">
                            <p:stCondLst>
                              <p:cond delay="750"/>
                            </p:stCondLst>
                            <p:childTnLst>
                              <p:par>
                                <p:cTn id="59" presetID="1" presetClass="entr" presetSubtype="0" fill="hold" nodeType="afterEffect">
                                  <p:stCondLst>
                                    <p:cond delay="0"/>
                                  </p:stCondLst>
                                  <p:childTnLst>
                                    <p:set>
                                      <p:cBhvr>
                                        <p:cTn id="60" dur="1" fill="hold">
                                          <p:stCondLst>
                                            <p:cond delay="749"/>
                                          </p:stCondLst>
                                        </p:cTn>
                                        <p:tgtEl>
                                          <p:spTgt spid="21"/>
                                        </p:tgtEl>
                                        <p:attrNameLst>
                                          <p:attrName>style.visibility</p:attrName>
                                        </p:attrNameLst>
                                      </p:cBhvr>
                                      <p:to>
                                        <p:strVal val="visible"/>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749"/>
                                          </p:stCondLst>
                                        </p:cTn>
                                        <p:tgtEl>
                                          <p:spTgt spid="23"/>
                                        </p:tgtEl>
                                        <p:attrNameLst>
                                          <p:attrName>style.visibility</p:attrName>
                                        </p:attrNameLst>
                                      </p:cBhvr>
                                      <p:to>
                                        <p:strVal val="visible"/>
                                      </p:to>
                                    </p:set>
                                  </p:childTnLst>
                                </p:cTn>
                              </p:par>
                            </p:childTnLst>
                          </p:cTn>
                        </p:par>
                        <p:par>
                          <p:cTn id="64" fill="hold">
                            <p:stCondLst>
                              <p:cond delay="2250"/>
                            </p:stCondLst>
                            <p:childTnLst>
                              <p:par>
                                <p:cTn id="65" presetID="1" presetClass="entr" presetSubtype="0" fill="hold" nodeType="afterEffect">
                                  <p:stCondLst>
                                    <p:cond delay="0"/>
                                  </p:stCondLst>
                                  <p:childTnLst>
                                    <p:set>
                                      <p:cBhvr>
                                        <p:cTn id="66" dur="1" fill="hold">
                                          <p:stCondLst>
                                            <p:cond delay="749"/>
                                          </p:stCondLst>
                                        </p:cTn>
                                        <p:tgtEl>
                                          <p:spTgt spid="34"/>
                                        </p:tgtEl>
                                        <p:attrNameLst>
                                          <p:attrName>style.visibility</p:attrName>
                                        </p:attrNameLst>
                                      </p:cBhvr>
                                      <p:to>
                                        <p:strVal val="visible"/>
                                      </p:to>
                                    </p:set>
                                  </p:childTnLst>
                                </p:cTn>
                              </p:par>
                            </p:childTnLst>
                          </p:cTn>
                        </p:par>
                        <p:par>
                          <p:cTn id="67" fill="hold">
                            <p:stCondLst>
                              <p:cond delay="3000"/>
                            </p:stCondLst>
                            <p:childTnLst>
                              <p:par>
                                <p:cTn id="68" presetID="1" presetClass="entr" presetSubtype="0" fill="hold" nodeType="afterEffect">
                                  <p:stCondLst>
                                    <p:cond delay="0"/>
                                  </p:stCondLst>
                                  <p:childTnLst>
                                    <p:set>
                                      <p:cBhvr>
                                        <p:cTn id="69" dur="1" fill="hold">
                                          <p:stCondLst>
                                            <p:cond delay="749"/>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51E9-E90F-05DE-2054-2D71F100D320}"/>
              </a:ext>
            </a:extLst>
          </p:cNvPr>
          <p:cNvSpPr txBox="1"/>
          <p:nvPr/>
        </p:nvSpPr>
        <p:spPr>
          <a:xfrm>
            <a:off x="3094892" y="79723"/>
            <a:ext cx="7709096" cy="923330"/>
          </a:xfrm>
          <a:prstGeom prst="rect">
            <a:avLst/>
          </a:prstGeom>
          <a:noFill/>
        </p:spPr>
        <p:txBody>
          <a:bodyPr wrap="square" rtlCol="0">
            <a:spAutoFit/>
          </a:bodyPr>
          <a:lstStyle/>
          <a:p>
            <a:r>
              <a:rPr lang="en-GB" sz="3600" b="1"/>
              <a:t>Right to Refuse Done Wrong </a:t>
            </a:r>
          </a:p>
          <a:p>
            <a:endParaRPr lang="en-GB"/>
          </a:p>
        </p:txBody>
      </p:sp>
      <p:grpSp>
        <p:nvGrpSpPr>
          <p:cNvPr id="20" name="Group 19">
            <a:extLst>
              <a:ext uri="{FF2B5EF4-FFF2-40B4-BE49-F238E27FC236}">
                <a16:creationId xmlns:a16="http://schemas.microsoft.com/office/drawing/2014/main" id="{1CB26972-CD28-A986-C336-522FDC98579C}"/>
              </a:ext>
            </a:extLst>
          </p:cNvPr>
          <p:cNvGrpSpPr/>
          <p:nvPr/>
        </p:nvGrpSpPr>
        <p:grpSpPr>
          <a:xfrm>
            <a:off x="329438" y="912390"/>
            <a:ext cx="4384431" cy="4319231"/>
            <a:chOff x="585584" y="1114113"/>
            <a:chExt cx="4384431" cy="4319231"/>
          </a:xfrm>
        </p:grpSpPr>
        <p:sp>
          <p:nvSpPr>
            <p:cNvPr id="6" name="Oval 5">
              <a:extLst>
                <a:ext uri="{FF2B5EF4-FFF2-40B4-BE49-F238E27FC236}">
                  <a16:creationId xmlns:a16="http://schemas.microsoft.com/office/drawing/2014/main" id="{9BACC320-1F89-B63E-EAB9-7612604A958D}"/>
                </a:ext>
              </a:extLst>
            </p:cNvPr>
            <p:cNvSpPr/>
            <p:nvPr/>
          </p:nvSpPr>
          <p:spPr>
            <a:xfrm>
              <a:off x="585584" y="1114113"/>
              <a:ext cx="4384431" cy="431923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FB62E0D-9972-E4FD-450C-BD0C668ADE91}"/>
                </a:ext>
              </a:extLst>
            </p:cNvPr>
            <p:cNvSpPr/>
            <p:nvPr/>
          </p:nvSpPr>
          <p:spPr>
            <a:xfrm>
              <a:off x="816896" y="1302560"/>
              <a:ext cx="3940836" cy="3929062"/>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9" name="ymail_attachmentId8b21d951-7ab3-4b9b-8c7d-f460c902c7db">
              <a:extLst>
                <a:ext uri="{FF2B5EF4-FFF2-40B4-BE49-F238E27FC236}">
                  <a16:creationId xmlns:a16="http://schemas.microsoft.com/office/drawing/2014/main" id="{C4D6F8B7-E8A2-30BB-100A-8E82C82F19C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051" b="99805" l="2637" r="99805">
                          <a14:foregroundMark x1="20996" y1="9180" x2="16797" y2="11719"/>
                          <a14:foregroundMark x1="16797" y1="11719" x2="13574" y2="15234"/>
                          <a14:foregroundMark x1="27637" y1="5566" x2="28613" y2="4492"/>
                          <a14:foregroundMark x1="30566" y1="5859" x2="24316" y2="2148"/>
                          <a14:foregroundMark x1="7520" y1="25293" x2="14258" y2="15430"/>
                          <a14:foregroundMark x1="1660" y1="36719" x2="5566" y2="68848"/>
                          <a14:foregroundMark x1="5566" y1="68848" x2="5566" y2="68848"/>
                          <a14:foregroundMark x1="7129" y1="40723" x2="20215" y2="59863"/>
                          <a14:foregroundMark x1="27637" y1="39160" x2="31934" y2="60645"/>
                          <a14:foregroundMark x1="26465" y1="66504" x2="4688" y2="71777"/>
                          <a14:foregroundMark x1="84375" y1="27832" x2="84375" y2="61133"/>
                          <a14:foregroundMark x1="84375" y1="61133" x2="84570" y2="61230"/>
                          <a14:foregroundMark x1="90723" y1="21191" x2="90723" y2="29199"/>
                          <a14:foregroundMark x1="93164" y1="17871" x2="96777" y2="27344"/>
                          <a14:foregroundMark x1="96777" y1="27344" x2="96777" y2="27344"/>
                          <a14:foregroundMark x1="74805" y1="20703" x2="88574" y2="14258"/>
                          <a14:foregroundMark x1="72266" y1="24512" x2="73926" y2="18652"/>
                          <a14:foregroundMark x1="73926" y1="18652" x2="79004" y2="13477"/>
                          <a14:foregroundMark x1="79004" y1="13477" x2="84668" y2="12793"/>
                          <a14:foregroundMark x1="84668" y1="12793" x2="89258" y2="13281"/>
                          <a14:foregroundMark x1="94043" y1="17676" x2="98438" y2="24316"/>
                          <a14:foregroundMark x1="91895" y1="14648" x2="98242" y2="19824"/>
                          <a14:foregroundMark x1="71777" y1="23145" x2="70898" y2="29785"/>
                          <a14:foregroundMark x1="91211" y1="52930" x2="94238" y2="71973"/>
                          <a14:foregroundMark x1="94238" y1="71973" x2="94531" y2="70801"/>
                          <a14:foregroundMark x1="95605" y1="49121" x2="99902" y2="72559"/>
                          <a14:foregroundMark x1="99902" y1="72559" x2="99902" y2="72266"/>
                          <a14:foregroundMark x1="96289" y1="47656" x2="93457" y2="73535"/>
                          <a14:foregroundMark x1="93457" y1="73535" x2="93457" y2="73535"/>
                          <a14:foregroundMark x1="83203" y1="61426" x2="83496" y2="75781"/>
                          <a14:foregroundMark x1="7227" y1="33691" x2="15430" y2="52930"/>
                          <a14:foregroundMark x1="15430" y1="52930" x2="15430" y2="52930"/>
                          <a14:foregroundMark x1="5762" y1="36328" x2="2734" y2="56445"/>
                          <a14:foregroundMark x1="2734" y1="56445" x2="2734" y2="56445"/>
                          <a14:foregroundMark x1="23438" y1="78223" x2="22266" y2="86035"/>
                          <a14:foregroundMark x1="8008" y1="82715" x2="16211" y2="82715"/>
                          <a14:foregroundMark x1="16211" y1="82715" x2="21191" y2="81543"/>
                          <a14:foregroundMark x1="4688" y1="83008" x2="17578" y2="84570"/>
                          <a14:foregroundMark x1="26953" y1="83008" x2="27051" y2="87109"/>
                          <a14:foregroundMark x1="27930" y1="80469" x2="29492" y2="85449"/>
                          <a14:foregroundMark x1="3027" y1="84570" x2="15137" y2="89063"/>
                          <a14:foregroundMark x1="15137" y1="89063" x2="15527" y2="89844"/>
                          <a14:foregroundMark x1="6055" y1="93262" x2="29199" y2="89648"/>
                          <a14:foregroundMark x1="29199" y1="89648" x2="29785" y2="89258"/>
                          <a14:foregroundMark x1="3906" y1="95703" x2="25293" y2="99219"/>
                          <a14:foregroundMark x1="37695" y1="72168" x2="45410" y2="78516"/>
                          <a14:foregroundMark x1="45410" y1="78516" x2="48242" y2="78906"/>
                          <a14:foregroundMark x1="35840" y1="75195" x2="44727" y2="80566"/>
                          <a14:foregroundMark x1="34668" y1="76367" x2="37402" y2="80957"/>
                          <a14:foregroundMark x1="37402" y1="80957" x2="39941" y2="83203"/>
                          <a14:foregroundMark x1="45996" y1="86230" x2="46875" y2="87109"/>
                          <a14:foregroundMark x1="48047" y1="71094" x2="43652" y2="71191"/>
                          <a14:foregroundMark x1="47070" y1="68457" x2="49707" y2="68457"/>
                          <a14:foregroundMark x1="30957" y1="89355" x2="34180" y2="99805"/>
                          <a14:foregroundMark x1="46582" y1="89941" x2="48047" y2="98730"/>
                          <a14:foregroundMark x1="48047" y1="98730" x2="48047" y2="98730"/>
                          <a14:foregroundMark x1="57910" y1="60059" x2="53027" y2="69727"/>
                          <a14:foregroundMark x1="72168" y1="50684" x2="72168" y2="50684"/>
                          <a14:foregroundMark x1="57324" y1="54785" x2="57324" y2="54785"/>
                          <a14:foregroundMark x1="54883" y1="58984" x2="54883" y2="58984"/>
                          <a14:foregroundMark x1="53223" y1="63672" x2="53418" y2="64160"/>
                          <a14:foregroundMark x1="52051" y1="66797" x2="52051" y2="66797"/>
                          <a14:foregroundMark x1="94922" y1="28125" x2="98730" y2="30078"/>
                          <a14:foregroundMark x1="99023" y1="31445" x2="97949" y2="33301"/>
                          <a14:foregroundMark x1="97656" y1="34668" x2="95996" y2="39160"/>
                          <a14:foregroundMark x1="93457" y1="42480" x2="92090" y2="43848"/>
                          <a14:foregroundMark x1="95898" y1="38867" x2="93555" y2="42676"/>
                          <a14:foregroundMark x1="31348" y1="6641" x2="35645" y2="9180"/>
                          <a14:foregroundMark x1="36719" y1="11621" x2="36719" y2="10254"/>
                          <a14:backgroundMark x1="98926" y1="40820" x2="98926" y2="40820"/>
                        </a14:backgroundRemoval>
                      </a14:imgEffect>
                    </a14:imgLayer>
                  </a14:imgProps>
                </a:ext>
                <a:ext uri="{28A0092B-C50C-407E-A947-70E740481C1C}">
                  <a14:useLocalDpi xmlns:a14="http://schemas.microsoft.com/office/drawing/2010/main"/>
                </a:ext>
              </a:extLst>
            </a:blip>
            <a:srcRect/>
            <a:stretch>
              <a:fillRect/>
            </a:stretch>
          </p:blipFill>
          <p:spPr bwMode="auto">
            <a:xfrm>
              <a:off x="815287" y="1229571"/>
              <a:ext cx="3940836" cy="4009201"/>
            </a:xfrm>
            <a:prstGeom prst="flowChartConnector">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405DFEA9-C1DB-538C-B0DA-2669AA3BCE0B}"/>
              </a:ext>
            </a:extLst>
          </p:cNvPr>
          <p:cNvGrpSpPr/>
          <p:nvPr/>
        </p:nvGrpSpPr>
        <p:grpSpPr>
          <a:xfrm>
            <a:off x="9923145" y="79723"/>
            <a:ext cx="2193760" cy="2084575"/>
            <a:chOff x="5472243" y="1344425"/>
            <a:chExt cx="2193760" cy="2084575"/>
          </a:xfrm>
        </p:grpSpPr>
        <p:grpSp>
          <p:nvGrpSpPr>
            <p:cNvPr id="24" name="Group 23">
              <a:extLst>
                <a:ext uri="{FF2B5EF4-FFF2-40B4-BE49-F238E27FC236}">
                  <a16:creationId xmlns:a16="http://schemas.microsoft.com/office/drawing/2014/main" id="{5D2027E0-540E-AFD7-E829-FCF9CBDAB7FA}"/>
                </a:ext>
              </a:extLst>
            </p:cNvPr>
            <p:cNvGrpSpPr/>
            <p:nvPr/>
          </p:nvGrpSpPr>
          <p:grpSpPr>
            <a:xfrm>
              <a:off x="5472243" y="1344425"/>
              <a:ext cx="2193760" cy="2084575"/>
              <a:chOff x="5472242" y="1473892"/>
              <a:chExt cx="4384431" cy="4319231"/>
            </a:xfrm>
          </p:grpSpPr>
          <p:sp>
            <p:nvSpPr>
              <p:cNvPr id="21" name="Oval 20">
                <a:extLst>
                  <a:ext uri="{FF2B5EF4-FFF2-40B4-BE49-F238E27FC236}">
                    <a16:creationId xmlns:a16="http://schemas.microsoft.com/office/drawing/2014/main" id="{FDAAB317-BFDD-0323-2308-5D6E90FAF0CB}"/>
                  </a:ext>
                </a:extLst>
              </p:cNvPr>
              <p:cNvSpPr/>
              <p:nvPr/>
            </p:nvSpPr>
            <p:spPr>
              <a:xfrm>
                <a:off x="5472242" y="1473892"/>
                <a:ext cx="4384431" cy="431923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9B6FD01-29A6-ADB7-0B1A-9368F73E2B54}"/>
                  </a:ext>
                </a:extLst>
              </p:cNvPr>
              <p:cNvSpPr/>
              <p:nvPr/>
            </p:nvSpPr>
            <p:spPr>
              <a:xfrm>
                <a:off x="5730241" y="1653185"/>
                <a:ext cx="3926162" cy="391406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100" name="ymail_attachmentId2e25f5a5-7c2c-4c2a-9e35-3a9b12149f35">
              <a:extLst>
                <a:ext uri="{FF2B5EF4-FFF2-40B4-BE49-F238E27FC236}">
                  <a16:creationId xmlns:a16="http://schemas.microsoft.com/office/drawing/2014/main" id="{5EA14F16-01BB-FC48-F3B0-CBE00DEB9F1E}"/>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637" b="99219" l="1758" r="99512">
                          <a14:foregroundMark x1="39355" y1="4980" x2="35059" y2="5566"/>
                          <a14:foregroundMark x1="45508" y1="4980" x2="32031" y2="2637"/>
                          <a14:foregroundMark x1="32031" y1="2637" x2="31641" y2="2832"/>
                          <a14:foregroundMark x1="20996" y1="18457" x2="22363" y2="25098"/>
                          <a14:foregroundMark x1="43066" y1="18164" x2="44727" y2="20898"/>
                          <a14:foregroundMark x1="8887" y1="35254" x2="4102" y2="56250"/>
                          <a14:foregroundMark x1="4199" y1="64844" x2="20605" y2="68164"/>
                          <a14:foregroundMark x1="1953" y1="41113" x2="2246" y2="71387"/>
                          <a14:foregroundMark x1="35547" y1="84863" x2="41211" y2="88867"/>
                          <a14:foregroundMark x1="41211" y1="88867" x2="59277" y2="93164"/>
                          <a14:foregroundMark x1="13184" y1="93164" x2="33398" y2="87109"/>
                          <a14:foregroundMark x1="6055" y1="91602" x2="26953" y2="86035"/>
                          <a14:foregroundMark x1="26953" y1="86035" x2="27637" y2="86035"/>
                          <a14:foregroundMark x1="21191" y1="92383" x2="44434" y2="99219"/>
                          <a14:foregroundMark x1="44434" y1="99219" x2="47070" y2="99219"/>
                          <a14:foregroundMark x1="43652" y1="87207" x2="64746" y2="95898"/>
                          <a14:foregroundMark x1="64746" y1="95898" x2="65625" y2="95898"/>
                          <a14:foregroundMark x1="51367" y1="75879" x2="58105" y2="74707"/>
                          <a14:foregroundMark x1="58105" y1="74707" x2="58203" y2="74707"/>
                          <a14:foregroundMark x1="61426" y1="76660" x2="88574" y2="94336"/>
                          <a14:foregroundMark x1="88281" y1="93945" x2="99316" y2="96289"/>
                          <a14:foregroundMark x1="85840" y1="87598" x2="99512" y2="96289"/>
                          <a14:foregroundMark x1="70020" y1="78223" x2="81543" y2="85840"/>
                          <a14:foregroundMark x1="60059" y1="98145" x2="80859" y2="92285"/>
                          <a14:foregroundMark x1="29004" y1="3906" x2="25391" y2="13477"/>
                          <a14:backgroundMark x1="85156" y1="77734" x2="96680" y2="85645"/>
                          <a14:backgroundMark x1="96680" y1="85645" x2="97070" y2="85742"/>
                        </a14:backgroundRemoval>
                      </a14:imgEffect>
                    </a14:imgLayer>
                  </a14:imgProps>
                </a:ext>
                <a:ext uri="{28A0092B-C50C-407E-A947-70E740481C1C}">
                  <a14:useLocalDpi xmlns:a14="http://schemas.microsoft.com/office/drawing/2010/main"/>
                </a:ext>
              </a:extLst>
            </a:blip>
            <a:srcRect/>
            <a:stretch>
              <a:fillRect/>
            </a:stretch>
          </p:blipFill>
          <p:spPr bwMode="auto">
            <a:xfrm>
              <a:off x="5596840" y="1430957"/>
              <a:ext cx="1963741" cy="1963741"/>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F40CC7ED-13AA-AAD2-40FB-6B6EE567C735}"/>
              </a:ext>
            </a:extLst>
          </p:cNvPr>
          <p:cNvGrpSpPr/>
          <p:nvPr/>
        </p:nvGrpSpPr>
        <p:grpSpPr>
          <a:xfrm>
            <a:off x="10216828" y="3602024"/>
            <a:ext cx="1857698" cy="1740829"/>
            <a:chOff x="7399934" y="1949936"/>
            <a:chExt cx="2193760" cy="2084575"/>
          </a:xfrm>
        </p:grpSpPr>
        <p:sp>
          <p:nvSpPr>
            <p:cNvPr id="26" name="Oval 25">
              <a:extLst>
                <a:ext uri="{FF2B5EF4-FFF2-40B4-BE49-F238E27FC236}">
                  <a16:creationId xmlns:a16="http://schemas.microsoft.com/office/drawing/2014/main" id="{5FCC19BC-BE1B-6634-40F9-D99D1E0B531A}"/>
                </a:ext>
              </a:extLst>
            </p:cNvPr>
            <p:cNvSpPr/>
            <p:nvPr/>
          </p:nvSpPr>
          <p:spPr>
            <a:xfrm>
              <a:off x="7399934" y="1949936"/>
              <a:ext cx="2193760" cy="2084575"/>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2BAB6AA-5C8A-CE58-ECF3-5B0556106030}"/>
                </a:ext>
              </a:extLst>
            </p:cNvPr>
            <p:cNvSpPr/>
            <p:nvPr/>
          </p:nvSpPr>
          <p:spPr>
            <a:xfrm>
              <a:off x="7506655" y="2047706"/>
              <a:ext cx="1964464" cy="1889033"/>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1" name="ymail_attachmentId01505b4a-a622-40e3-a6a8-7b231c8b5263">
              <a:extLst>
                <a:ext uri="{FF2B5EF4-FFF2-40B4-BE49-F238E27FC236}">
                  <a16:creationId xmlns:a16="http://schemas.microsoft.com/office/drawing/2014/main" id="{5E400D65-7367-8302-D784-25153F02AC2C}"/>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214" b="89974" l="4395" r="89844">
                          <a14:foregroundMark x1="18555" y1="32357" x2="18555" y2="32357"/>
                          <a14:foregroundMark x1="4395" y1="36979" x2="5566" y2="55924"/>
                          <a14:foregroundMark x1="72363" y1="83138" x2="72363" y2="83138"/>
                          <a14:foregroundMark x1="32715" y1="7682" x2="43359" y2="5924"/>
                          <a14:foregroundMark x1="37988" y1="2214" x2="47656" y2="9570"/>
                          <a14:foregroundMark x1="50781" y1="73372" x2="46875" y2="67904"/>
                          <a14:foregroundMark x1="74805" y1="85091" x2="79883" y2="84831"/>
                          <a14:foregroundMark x1="79883" y1="84831" x2="83008" y2="85417"/>
                          <a14:foregroundMark x1="76953" y1="86198" x2="81738" y2="86328"/>
                          <a14:foregroundMark x1="73340" y1="85742" x2="77930" y2="86979"/>
                          <a14:foregroundMark x1="77930" y1="86979" x2="77930" y2="86979"/>
                          <a14:foregroundMark x1="72168" y1="78646" x2="70703" y2="81055"/>
                          <a14:foregroundMark x1="69531" y1="83008" x2="72656" y2="82813"/>
                          <a14:foregroundMark x1="40527" y1="81901" x2="40527" y2="81901"/>
                          <a14:foregroundMark x1="32129" y1="80469" x2="60547" y2="83724"/>
                          <a14:foregroundMark x1="52246" y1="82813" x2="70996" y2="85091"/>
                          <a14:foregroundMark x1="45313" y1="84635" x2="48145" y2="83268"/>
                          <a14:foregroundMark x1="38379" y1="82357" x2="52930" y2="83724"/>
                        </a14:backgroundRemoval>
                      </a14:imgEffect>
                    </a14:imgLayer>
                  </a14:imgProps>
                </a:ext>
                <a:ext uri="{28A0092B-C50C-407E-A947-70E740481C1C}">
                  <a14:useLocalDpi xmlns:a14="http://schemas.microsoft.com/office/drawing/2010/main"/>
                </a:ext>
              </a:extLst>
            </a:blip>
            <a:srcRect l="-14761" t="-4581" r="-19250" b="13604"/>
            <a:stretch>
              <a:fillRect/>
            </a:stretch>
          </p:blipFill>
          <p:spPr bwMode="auto">
            <a:xfrm>
              <a:off x="7488084" y="1949936"/>
              <a:ext cx="1964463" cy="2000548"/>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5B025EF8-898A-ED60-C6A4-8D854864EF28}"/>
              </a:ext>
            </a:extLst>
          </p:cNvPr>
          <p:cNvSpPr txBox="1"/>
          <p:nvPr/>
        </p:nvSpPr>
        <p:spPr>
          <a:xfrm>
            <a:off x="55739" y="6169883"/>
            <a:ext cx="12266176" cy="646331"/>
          </a:xfrm>
          <a:prstGeom prst="rect">
            <a:avLst/>
          </a:prstGeom>
          <a:noFill/>
        </p:spPr>
        <p:txBody>
          <a:bodyPr wrap="square" rtlCol="0">
            <a:spAutoFit/>
          </a:bodyPr>
          <a:lstStyle/>
          <a:p>
            <a:r>
              <a:rPr lang="en-GB" b="1"/>
              <a:t>Covert medication</a:t>
            </a:r>
            <a:r>
              <a:rPr lang="en-GB"/>
              <a:t> is hidden (usually in food or drink) while </a:t>
            </a:r>
            <a:r>
              <a:rPr lang="en-GB" b="1"/>
              <a:t>Overt medication</a:t>
            </a:r>
            <a:r>
              <a:rPr lang="en-GB"/>
              <a:t> is given openly with the person’s knowledge and consent</a:t>
            </a:r>
          </a:p>
        </p:txBody>
      </p:sp>
      <p:grpSp>
        <p:nvGrpSpPr>
          <p:cNvPr id="16" name="Group 15">
            <a:extLst>
              <a:ext uri="{FF2B5EF4-FFF2-40B4-BE49-F238E27FC236}">
                <a16:creationId xmlns:a16="http://schemas.microsoft.com/office/drawing/2014/main" id="{A9FE988D-72BA-72FC-8B9C-30E84D700FF0}"/>
              </a:ext>
            </a:extLst>
          </p:cNvPr>
          <p:cNvGrpSpPr/>
          <p:nvPr/>
        </p:nvGrpSpPr>
        <p:grpSpPr>
          <a:xfrm>
            <a:off x="4838466" y="1045635"/>
            <a:ext cx="5048663" cy="412817"/>
            <a:chOff x="5078563" y="742396"/>
            <a:chExt cx="5048663" cy="412817"/>
          </a:xfrm>
        </p:grpSpPr>
        <p:sp>
          <p:nvSpPr>
            <p:cNvPr id="3" name="Arrow: Pentagon 2">
              <a:extLst>
                <a:ext uri="{FF2B5EF4-FFF2-40B4-BE49-F238E27FC236}">
                  <a16:creationId xmlns:a16="http://schemas.microsoft.com/office/drawing/2014/main" id="{DA26A752-5758-F94E-2A4B-D6F6CF183BA5}"/>
                </a:ext>
              </a:extLst>
            </p:cNvPr>
            <p:cNvSpPr/>
            <p:nvPr/>
          </p:nvSpPr>
          <p:spPr>
            <a:xfrm>
              <a:off x="5078563" y="742396"/>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5D0F9C5-A4B7-67D3-E6FC-1C97504BAF25}"/>
                </a:ext>
              </a:extLst>
            </p:cNvPr>
            <p:cNvSpPr txBox="1"/>
            <p:nvPr/>
          </p:nvSpPr>
          <p:spPr>
            <a:xfrm>
              <a:off x="6674933" y="750711"/>
              <a:ext cx="2897945" cy="369332"/>
            </a:xfrm>
            <a:prstGeom prst="rect">
              <a:avLst/>
            </a:prstGeom>
            <a:noFill/>
          </p:spPr>
          <p:txBody>
            <a:bodyPr wrap="square">
              <a:spAutoFit/>
            </a:bodyPr>
            <a:lstStyle/>
            <a:p>
              <a:r>
                <a:rPr lang="en-GB" sz="1800" i="0" kern="1200">
                  <a:solidFill>
                    <a:schemeClr val="tx1"/>
                  </a:solidFill>
                  <a:effectLst/>
                  <a:latin typeface="+mn-lt"/>
                  <a:ea typeface="+mn-ea"/>
                  <a:cs typeface="+mn-cs"/>
                </a:rPr>
                <a:t>Ignoring the Refusal</a:t>
              </a:r>
            </a:p>
          </p:txBody>
        </p:sp>
      </p:grpSp>
      <p:grpSp>
        <p:nvGrpSpPr>
          <p:cNvPr id="18" name="Group 17">
            <a:extLst>
              <a:ext uri="{FF2B5EF4-FFF2-40B4-BE49-F238E27FC236}">
                <a16:creationId xmlns:a16="http://schemas.microsoft.com/office/drawing/2014/main" id="{F9566838-647A-F01C-064A-2E37276D5F5C}"/>
              </a:ext>
            </a:extLst>
          </p:cNvPr>
          <p:cNvGrpSpPr/>
          <p:nvPr/>
        </p:nvGrpSpPr>
        <p:grpSpPr>
          <a:xfrm>
            <a:off x="4830851" y="1831049"/>
            <a:ext cx="5135392" cy="412817"/>
            <a:chOff x="5078562" y="1442470"/>
            <a:chExt cx="5135392" cy="412817"/>
          </a:xfrm>
        </p:grpSpPr>
        <p:sp>
          <p:nvSpPr>
            <p:cNvPr id="5" name="Arrow: Pentagon 4">
              <a:extLst>
                <a:ext uri="{FF2B5EF4-FFF2-40B4-BE49-F238E27FC236}">
                  <a16:creationId xmlns:a16="http://schemas.microsoft.com/office/drawing/2014/main" id="{0F6F9C24-8C00-C0C9-58A7-382C48253B85}"/>
                </a:ext>
              </a:extLst>
            </p:cNvPr>
            <p:cNvSpPr/>
            <p:nvPr/>
          </p:nvSpPr>
          <p:spPr>
            <a:xfrm>
              <a:off x="5078562" y="1442470"/>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9122E9F-6B46-2913-FD5A-3ACD71099A3F}"/>
                </a:ext>
              </a:extLst>
            </p:cNvPr>
            <p:cNvSpPr txBox="1"/>
            <p:nvPr/>
          </p:nvSpPr>
          <p:spPr>
            <a:xfrm>
              <a:off x="5468452" y="1481932"/>
              <a:ext cx="4745502" cy="369333"/>
            </a:xfrm>
            <a:prstGeom prst="rect">
              <a:avLst/>
            </a:prstGeom>
            <a:noFill/>
          </p:spPr>
          <p:txBody>
            <a:bodyPr wrap="square">
              <a:spAutoFit/>
            </a:bodyPr>
            <a:lstStyle/>
            <a:p>
              <a:r>
                <a:rPr lang="en-GB" sz="1800"/>
                <a:t>Not Reporting or Documenting the Refusal</a:t>
              </a:r>
            </a:p>
          </p:txBody>
        </p:sp>
      </p:grpSp>
      <p:grpSp>
        <p:nvGrpSpPr>
          <p:cNvPr id="22" name="Group 21">
            <a:extLst>
              <a:ext uri="{FF2B5EF4-FFF2-40B4-BE49-F238E27FC236}">
                <a16:creationId xmlns:a16="http://schemas.microsoft.com/office/drawing/2014/main" id="{FBAA68E2-3FD6-30C4-DC5F-DBDB145EEB47}"/>
              </a:ext>
            </a:extLst>
          </p:cNvPr>
          <p:cNvGrpSpPr/>
          <p:nvPr/>
        </p:nvGrpSpPr>
        <p:grpSpPr>
          <a:xfrm>
            <a:off x="4904170" y="3679604"/>
            <a:ext cx="5098766" cy="412817"/>
            <a:chOff x="5078562" y="2195642"/>
            <a:chExt cx="5098766" cy="412817"/>
          </a:xfrm>
        </p:grpSpPr>
        <p:sp>
          <p:nvSpPr>
            <p:cNvPr id="8" name="Arrow: Pentagon 7">
              <a:extLst>
                <a:ext uri="{FF2B5EF4-FFF2-40B4-BE49-F238E27FC236}">
                  <a16:creationId xmlns:a16="http://schemas.microsoft.com/office/drawing/2014/main" id="{4082DEB6-27A0-1823-5350-D8EAB99501F4}"/>
                </a:ext>
              </a:extLst>
            </p:cNvPr>
            <p:cNvSpPr/>
            <p:nvPr/>
          </p:nvSpPr>
          <p:spPr>
            <a:xfrm>
              <a:off x="5078562" y="2195642"/>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E86D70C-924D-4720-B883-A098434A66A6}"/>
                </a:ext>
              </a:extLst>
            </p:cNvPr>
            <p:cNvSpPr txBox="1"/>
            <p:nvPr/>
          </p:nvSpPr>
          <p:spPr>
            <a:xfrm>
              <a:off x="5792897" y="2239127"/>
              <a:ext cx="4384431" cy="369332"/>
            </a:xfrm>
            <a:prstGeom prst="rect">
              <a:avLst/>
            </a:prstGeom>
            <a:noFill/>
          </p:spPr>
          <p:txBody>
            <a:bodyPr wrap="square">
              <a:spAutoFit/>
            </a:bodyPr>
            <a:lstStyle/>
            <a:p>
              <a:r>
                <a:rPr lang="en-GB" sz="1800"/>
                <a:t>Pressuring or Coercing the Individual</a:t>
              </a:r>
            </a:p>
          </p:txBody>
        </p:sp>
      </p:grpSp>
      <p:grpSp>
        <p:nvGrpSpPr>
          <p:cNvPr id="27" name="Group 26">
            <a:extLst>
              <a:ext uri="{FF2B5EF4-FFF2-40B4-BE49-F238E27FC236}">
                <a16:creationId xmlns:a16="http://schemas.microsoft.com/office/drawing/2014/main" id="{3F9AD2DD-BF18-EB79-D94C-B3E2F966DE05}"/>
              </a:ext>
            </a:extLst>
          </p:cNvPr>
          <p:cNvGrpSpPr/>
          <p:nvPr/>
        </p:nvGrpSpPr>
        <p:grpSpPr>
          <a:xfrm>
            <a:off x="4835739" y="2767658"/>
            <a:ext cx="6208871" cy="416042"/>
            <a:chOff x="5078561" y="2840629"/>
            <a:chExt cx="6208871" cy="416042"/>
          </a:xfrm>
        </p:grpSpPr>
        <p:sp>
          <p:nvSpPr>
            <p:cNvPr id="10" name="Arrow: Pentagon 9">
              <a:extLst>
                <a:ext uri="{FF2B5EF4-FFF2-40B4-BE49-F238E27FC236}">
                  <a16:creationId xmlns:a16="http://schemas.microsoft.com/office/drawing/2014/main" id="{22C56B8A-7B71-DD01-166C-533BB83D26E3}"/>
                </a:ext>
              </a:extLst>
            </p:cNvPr>
            <p:cNvSpPr/>
            <p:nvPr/>
          </p:nvSpPr>
          <p:spPr>
            <a:xfrm>
              <a:off x="5078561" y="2840629"/>
              <a:ext cx="6208871"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0C515C3-CF53-6F43-36BB-354F36332523}"/>
                </a:ext>
              </a:extLst>
            </p:cNvPr>
            <p:cNvSpPr txBox="1"/>
            <p:nvPr/>
          </p:nvSpPr>
          <p:spPr>
            <a:xfrm>
              <a:off x="5167909" y="2887339"/>
              <a:ext cx="6105949" cy="369332"/>
            </a:xfrm>
            <a:prstGeom prst="rect">
              <a:avLst/>
            </a:prstGeom>
            <a:noFill/>
          </p:spPr>
          <p:txBody>
            <a:bodyPr wrap="square">
              <a:spAutoFit/>
            </a:bodyPr>
            <a:lstStyle/>
            <a:p>
              <a:r>
                <a:rPr lang="en-GB" sz="1800"/>
                <a:t>Assuming the Person Lacks Capacity Without Assessment</a:t>
              </a:r>
            </a:p>
          </p:txBody>
        </p:sp>
      </p:grpSp>
      <p:grpSp>
        <p:nvGrpSpPr>
          <p:cNvPr id="29" name="Group 28">
            <a:extLst>
              <a:ext uri="{FF2B5EF4-FFF2-40B4-BE49-F238E27FC236}">
                <a16:creationId xmlns:a16="http://schemas.microsoft.com/office/drawing/2014/main" id="{0D7959C0-9AC9-038D-A76B-3FA4EB6CAF8E}"/>
              </a:ext>
            </a:extLst>
          </p:cNvPr>
          <p:cNvGrpSpPr/>
          <p:nvPr/>
        </p:nvGrpSpPr>
        <p:grpSpPr>
          <a:xfrm>
            <a:off x="4904170" y="4631810"/>
            <a:ext cx="5252682" cy="412817"/>
            <a:chOff x="5100491" y="3468464"/>
            <a:chExt cx="5252682" cy="412817"/>
          </a:xfrm>
        </p:grpSpPr>
        <p:sp>
          <p:nvSpPr>
            <p:cNvPr id="12" name="Arrow: Pentagon 11">
              <a:extLst>
                <a:ext uri="{FF2B5EF4-FFF2-40B4-BE49-F238E27FC236}">
                  <a16:creationId xmlns:a16="http://schemas.microsoft.com/office/drawing/2014/main" id="{8984964D-7732-A256-0C13-63582847730A}"/>
                </a:ext>
              </a:extLst>
            </p:cNvPr>
            <p:cNvSpPr/>
            <p:nvPr/>
          </p:nvSpPr>
          <p:spPr>
            <a:xfrm>
              <a:off x="5100491" y="3468464"/>
              <a:ext cx="504866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49EEA7C-B274-9562-2476-54CD65888110}"/>
                </a:ext>
              </a:extLst>
            </p:cNvPr>
            <p:cNvSpPr txBox="1"/>
            <p:nvPr/>
          </p:nvSpPr>
          <p:spPr>
            <a:xfrm>
              <a:off x="5617050" y="3503347"/>
              <a:ext cx="4736123" cy="369332"/>
            </a:xfrm>
            <a:prstGeom prst="rect">
              <a:avLst/>
            </a:prstGeom>
            <a:noFill/>
          </p:spPr>
          <p:txBody>
            <a:bodyPr wrap="square">
              <a:spAutoFit/>
            </a:bodyPr>
            <a:lstStyle/>
            <a:p>
              <a:r>
                <a:rPr lang="en-GB" sz="1800"/>
                <a:t>Not Exploring the Reason for Refusal</a:t>
              </a:r>
            </a:p>
          </p:txBody>
        </p:sp>
      </p:grpSp>
      <p:grpSp>
        <p:nvGrpSpPr>
          <p:cNvPr id="31" name="Group 30">
            <a:extLst>
              <a:ext uri="{FF2B5EF4-FFF2-40B4-BE49-F238E27FC236}">
                <a16:creationId xmlns:a16="http://schemas.microsoft.com/office/drawing/2014/main" id="{BD9EE66C-7851-A9C0-0C16-2017C0622F85}"/>
              </a:ext>
            </a:extLst>
          </p:cNvPr>
          <p:cNvGrpSpPr/>
          <p:nvPr/>
        </p:nvGrpSpPr>
        <p:grpSpPr>
          <a:xfrm>
            <a:off x="3930852" y="5458894"/>
            <a:ext cx="8186053" cy="412817"/>
            <a:chOff x="5100489" y="4121141"/>
            <a:chExt cx="8186053" cy="412817"/>
          </a:xfrm>
        </p:grpSpPr>
        <p:sp>
          <p:nvSpPr>
            <p:cNvPr id="14" name="Arrow: Pentagon 13">
              <a:extLst>
                <a:ext uri="{FF2B5EF4-FFF2-40B4-BE49-F238E27FC236}">
                  <a16:creationId xmlns:a16="http://schemas.microsoft.com/office/drawing/2014/main" id="{6B259829-C6AC-019A-4FF0-3D0BF58ECB79}"/>
                </a:ext>
              </a:extLst>
            </p:cNvPr>
            <p:cNvSpPr/>
            <p:nvPr/>
          </p:nvSpPr>
          <p:spPr>
            <a:xfrm>
              <a:off x="5100489" y="4121141"/>
              <a:ext cx="7799433" cy="412817"/>
            </a:xfrm>
            <a:prstGeom prst="homePlate">
              <a:avLst/>
            </a:prstGeom>
            <a:solidFill>
              <a:srgbClr val="FFCE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D3B099A-4FC4-656A-67A2-3EC652596501}"/>
                </a:ext>
              </a:extLst>
            </p:cNvPr>
            <p:cNvSpPr txBox="1"/>
            <p:nvPr/>
          </p:nvSpPr>
          <p:spPr>
            <a:xfrm>
              <a:off x="5197244" y="4157666"/>
              <a:ext cx="8089298" cy="369332"/>
            </a:xfrm>
            <a:prstGeom prst="rect">
              <a:avLst/>
            </a:prstGeom>
            <a:noFill/>
          </p:spPr>
          <p:txBody>
            <a:bodyPr wrap="square">
              <a:spAutoFit/>
            </a:bodyPr>
            <a:lstStyle/>
            <a:p>
              <a:r>
                <a:rPr lang="en-GB" sz="1800"/>
                <a:t>Hiding Medication in Food or Drink Without Consent (Covert Administration)</a:t>
              </a:r>
              <a:endParaRPr lang="en-GB"/>
            </a:p>
          </p:txBody>
        </p:sp>
      </p:grpSp>
    </p:spTree>
    <p:extLst>
      <p:ext uri="{BB962C8B-B14F-4D97-AF65-F5344CB8AC3E}">
        <p14:creationId xmlns:p14="http://schemas.microsoft.com/office/powerpoint/2010/main" val="33575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F79A2AB-7F2F-DDF4-AA35-C67B45A4B61B}"/>
              </a:ext>
            </a:extLst>
          </p:cNvPr>
          <p:cNvPicPr>
            <a:picLocks noGrp="1" noChangeAspect="1"/>
          </p:cNvPicPr>
          <p:nvPr>
            <p:ph idx="1"/>
          </p:nvPr>
        </p:nvPicPr>
        <p:blipFill>
          <a:blip r:embed="rId9" cstate="email">
            <a:extLst>
              <a:ext uri="{BEBA8EAE-BF5A-486C-A8C5-ECC9F3942E4B}">
                <a14:imgProps xmlns:a14="http://schemas.microsoft.com/office/drawing/2010/main">
                  <a14:imgLayer r:embed="rId10">
                    <a14:imgEffect>
                      <a14:backgroundRemoval t="108" b="97511" l="4668" r="96464">
                        <a14:foregroundMark x1="14003" y1="8658" x2="31825" y2="8333"/>
                        <a14:foregroundMark x1="31825" y1="8333" x2="51768" y2="8658"/>
                        <a14:foregroundMark x1="12447" y1="11797" x2="54597" y2="16450"/>
                        <a14:foregroundMark x1="54597" y1="16450" x2="59972" y2="15909"/>
                        <a14:foregroundMark x1="54173" y1="13203" x2="79632" y2="10065"/>
                        <a14:foregroundMark x1="79632" y1="10065" x2="85431" y2="7792"/>
                        <a14:foregroundMark x1="66902" y1="15909" x2="96322" y2="9307"/>
                        <a14:foregroundMark x1="96322" y1="9307" x2="96605" y2="8658"/>
                        <a14:foregroundMark x1="86846" y1="6818" x2="52900" y2="7576"/>
                        <a14:foregroundMark x1="52900" y1="7576" x2="52900" y2="7576"/>
                        <a14:foregroundMark x1="83310" y1="4870" x2="35361" y2="3139"/>
                        <a14:foregroundMark x1="35361" y1="3139" x2="30269" y2="4113"/>
                        <a14:foregroundMark x1="4809" y1="8658" x2="4809" y2="8658"/>
                        <a14:foregroundMark x1="9477" y1="81385" x2="45262" y2="85065"/>
                        <a14:foregroundMark x1="21358" y1="89827" x2="42999" y2="90368"/>
                        <a14:foregroundMark x1="42999" y1="90368" x2="67468" y2="88203"/>
                        <a14:foregroundMark x1="87553" y1="84632" x2="51909" y2="91234"/>
                        <a14:foregroundMark x1="51909" y1="91234" x2="51202" y2="91126"/>
                        <a14:foregroundMark x1="94059" y1="84091" x2="81471" y2="90368"/>
                        <a14:foregroundMark x1="81471" y1="90368" x2="51485" y2="95022"/>
                        <a14:foregroundMark x1="27016" y1="96753" x2="29279" y2="97186"/>
                        <a14:foregroundMark x1="65629" y1="97727" x2="65629" y2="97727"/>
                        <a14:foregroundMark x1="94625" y1="62446" x2="94625" y2="64286"/>
                        <a14:foregroundMark x1="94059" y1="65152" x2="94059" y2="65152"/>
                        <a14:foregroundMark x1="94342" y1="59091" x2="94625" y2="54113"/>
                        <a14:foregroundMark x1="86280" y1="29870" x2="85714" y2="45238"/>
                        <a14:foregroundMark x1="85431" y1="30087" x2="77793" y2="45996"/>
                        <a14:foregroundMark x1="77793" y1="29004" x2="75389" y2="41667"/>
                        <a14:foregroundMark x1="87270" y1="26732" x2="91372" y2="39394"/>
                        <a14:foregroundMark x1="95757" y1="34416" x2="96605" y2="45238"/>
                        <a14:foregroundMark x1="11598" y1="60390" x2="6648" y2="68939"/>
                        <a14:foregroundMark x1="24328" y1="45238" x2="56860" y2="46645"/>
                        <a14:foregroundMark x1="18953" y1="40043" x2="49364" y2="41017"/>
                        <a14:foregroundMark x1="23197" y1="32143" x2="50071" y2="30303"/>
                        <a14:foregroundMark x1="28713" y1="52922" x2="63649" y2="50000"/>
                        <a14:foregroundMark x1="16690" y1="62013" x2="61810" y2="62879"/>
                        <a14:foregroundMark x1="54738" y1="59957" x2="72984" y2="60606"/>
                        <a14:foregroundMark x1="62093" y1="541" x2="62093" y2="541"/>
                        <a14:foregroundMark x1="62093" y1="108" x2="62093" y2="108"/>
                        <a14:foregroundMark x1="63932" y1="541" x2="40453" y2="216"/>
                        <a14:foregroundMark x1="40453" y1="216" x2="40311" y2="108"/>
                        <a14:foregroundMark x1="37624" y1="541" x2="56719" y2="216"/>
                        <a14:foregroundMark x1="56719" y1="216" x2="57143" y2="108"/>
                        <a14:foregroundMark x1="61810" y1="108" x2="61810" y2="108"/>
                        <a14:foregroundMark x1="7496" y1="34416" x2="15134" y2="65693"/>
                        <a14:backgroundMark x1="33805" y1="325" x2="33805" y2="325"/>
                      </a14:backgroundRemoval>
                    </a14:imgEffect>
                  </a14:imgLayer>
                </a14:imgProps>
              </a:ext>
              <a:ext uri="{28A0092B-C50C-407E-A947-70E740481C1C}">
                <a14:useLocalDpi xmlns:a14="http://schemas.microsoft.com/office/drawing/2010/main"/>
              </a:ext>
            </a:extLst>
          </a:blip>
          <a:stretch>
            <a:fillRect/>
          </a:stretch>
        </p:blipFill>
        <p:spPr>
          <a:xfrm>
            <a:off x="4432068" y="1825625"/>
            <a:ext cx="3327863" cy="435133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57C627-1AEF-ABB9-E130-3DED6CC4C0DC}"/>
              </a:ext>
            </a:extLst>
          </p:cNvPr>
          <p:cNvSpPr txBox="1"/>
          <p:nvPr/>
        </p:nvSpPr>
        <p:spPr>
          <a:xfrm>
            <a:off x="3563489" y="2661439"/>
            <a:ext cx="6096000" cy="1887696"/>
          </a:xfrm>
          <a:prstGeom prst="rect">
            <a:avLst/>
          </a:prstGeom>
          <a:noFill/>
        </p:spPr>
        <p:txBody>
          <a:bodyPr wrap="square">
            <a:spAutoFit/>
          </a:bodyPr>
          <a:lstStyle/>
          <a:p>
            <a:pPr algn="l">
              <a:lnSpc>
                <a:spcPts val="2100"/>
              </a:lnSpc>
              <a:spcBef>
                <a:spcPts val="975"/>
              </a:spcBef>
              <a:spcAft>
                <a:spcPts val="225"/>
              </a:spcAft>
              <a:buNone/>
            </a:pPr>
            <a:r>
              <a:rPr lang="en-US" sz="2400" b="1" i="0">
                <a:effectLst/>
                <a:latin typeface="+mj-lt"/>
              </a:rPr>
              <a:t>Key Points</a:t>
            </a:r>
          </a:p>
          <a:p>
            <a:pPr lvl="1">
              <a:spcBef>
                <a:spcPts val="300"/>
              </a:spcBef>
              <a:spcAft>
                <a:spcPts val="300"/>
              </a:spcAft>
              <a:buFont typeface="Arial" panose="020B0604020202020204" pitchFamily="34" charset="0"/>
              <a:buChar char="•"/>
            </a:pPr>
            <a:r>
              <a:rPr lang="en-US" sz="2000" b="0" i="0">
                <a:effectLst/>
                <a:latin typeface="+mj-lt"/>
              </a:rPr>
              <a:t>Thickens food and drinks for safe swallowing</a:t>
            </a:r>
          </a:p>
          <a:p>
            <a:pPr lvl="1">
              <a:spcBef>
                <a:spcPts val="300"/>
              </a:spcBef>
              <a:spcAft>
                <a:spcPts val="300"/>
              </a:spcAft>
              <a:buFont typeface="Arial" panose="020B0604020202020204" pitchFamily="34" charset="0"/>
              <a:buChar char="•"/>
            </a:pPr>
            <a:r>
              <a:rPr lang="en-US" sz="2000" b="0" i="0">
                <a:effectLst/>
                <a:latin typeface="+mj-lt"/>
              </a:rPr>
              <a:t>Ideal for people with dysphagia</a:t>
            </a:r>
          </a:p>
          <a:p>
            <a:pPr lvl="1">
              <a:spcBef>
                <a:spcPts val="300"/>
              </a:spcBef>
              <a:spcAft>
                <a:spcPts val="300"/>
              </a:spcAft>
              <a:buFont typeface="Arial" panose="020B0604020202020204" pitchFamily="34" charset="0"/>
              <a:buChar char="•"/>
            </a:pPr>
            <a:r>
              <a:rPr lang="en-US" sz="2000" b="0" i="0">
                <a:effectLst/>
                <a:latin typeface="+mj-lt"/>
              </a:rPr>
              <a:t>Easy to mix, tasteless, and quick</a:t>
            </a:r>
          </a:p>
          <a:p>
            <a:pPr lvl="1">
              <a:spcBef>
                <a:spcPts val="300"/>
              </a:spcBef>
              <a:spcAft>
                <a:spcPts val="300"/>
              </a:spcAft>
              <a:buFont typeface="Arial" panose="020B0604020202020204" pitchFamily="34" charset="0"/>
              <a:buChar char="•"/>
            </a:pPr>
            <a:r>
              <a:rPr lang="en-US" sz="2000" b="0" i="0">
                <a:effectLst/>
                <a:latin typeface="+mj-lt"/>
              </a:rPr>
              <a:t>Used in healthcare and home settings</a:t>
            </a:r>
          </a:p>
        </p:txBody>
      </p:sp>
      <p:sp>
        <p:nvSpPr>
          <p:cNvPr id="8" name="TextBox 7">
            <a:extLst>
              <a:ext uri="{FF2B5EF4-FFF2-40B4-BE49-F238E27FC236}">
                <a16:creationId xmlns:a16="http://schemas.microsoft.com/office/drawing/2014/main" id="{34B8DB1D-3357-61A1-37B5-2741ED7A3566}"/>
              </a:ext>
            </a:extLst>
          </p:cNvPr>
          <p:cNvSpPr txBox="1"/>
          <p:nvPr/>
        </p:nvSpPr>
        <p:spPr>
          <a:xfrm>
            <a:off x="3693077" y="83712"/>
            <a:ext cx="4718771" cy="646331"/>
          </a:xfrm>
          <a:prstGeom prst="rect">
            <a:avLst/>
          </a:prstGeom>
          <a:noFill/>
        </p:spPr>
        <p:txBody>
          <a:bodyPr wrap="square">
            <a:spAutoFit/>
          </a:bodyPr>
          <a:lstStyle/>
          <a:p>
            <a:r>
              <a:rPr lang="en-US" sz="3600" b="1">
                <a:latin typeface="+mj-lt"/>
              </a:rPr>
              <a:t>Food &amp; Drink Thickener </a:t>
            </a:r>
            <a:r>
              <a:rPr lang="en-US" sz="3600" b="1" i="0">
                <a:effectLst/>
                <a:latin typeface="+mj-lt"/>
              </a:rPr>
              <a:t> </a:t>
            </a:r>
            <a:endParaRPr lang="en-GB" sz="3600">
              <a:latin typeface="+mj-lt"/>
            </a:endParaRPr>
          </a:p>
        </p:txBody>
      </p:sp>
      <p:pic>
        <p:nvPicPr>
          <p:cNvPr id="5122" name="Picture 2" descr="Logo of the Stuttgart Hospital">
            <a:extLst>
              <a:ext uri="{FF2B5EF4-FFF2-40B4-BE49-F238E27FC236}">
                <a16:creationId xmlns:a16="http://schemas.microsoft.com/office/drawing/2014/main" id="{356FFBDD-6CC2-C95F-C5B5-846607845378}"/>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10000" b="90000" l="10000" r="95926">
                        <a14:foregroundMark x1="79167" y1="23704" x2="79167" y2="23704"/>
                        <a14:foregroundMark x1="80556" y1="18981" x2="80556" y2="18981"/>
                        <a14:foregroundMark x1="80556" y1="18981" x2="84074" y2="26204"/>
                        <a14:foregroundMark x1="95926" y1="58241" x2="95463" y2="58796"/>
                        <a14:foregroundMark x1="95370" y1="50093" x2="95370" y2="50093"/>
                        <a14:foregroundMark x1="71944" y1="15000" x2="71944" y2="15000"/>
                        <a14:backgroundMark x1="88241" y1="21944" x2="88241" y2="21944"/>
                        <a14:backgroundMark x1="88241" y1="21944" x2="91759" y2="30648"/>
                        <a14:backgroundMark x1="84537" y1="28704" x2="84537" y2="28704"/>
                        <a14:backgroundMark x1="84259" y1="30370" x2="84259" y2="30370"/>
                        <a14:backgroundMark x1="84259" y1="30370" x2="84259" y2="30370"/>
                        <a14:backgroundMark x1="83889" y1="29352" x2="83611" y2="34537"/>
                        <a14:backgroundMark x1="84074" y1="26204" x2="84074" y2="26204"/>
                        <a14:backgroundMark x1="57130" y1="44259" x2="58889" y2="47407"/>
                        <a14:backgroundMark x1="49537" y1="74074" x2="92778" y2="69167"/>
                        <a14:backgroundMark x1="81667" y1="10833" x2="89074" y2="18796"/>
                        <a14:backgroundMark x1="59167" y1="51111" x2="58889" y2="51574"/>
                        <a14:backgroundMark x1="83889" y1="36019" x2="83889" y2="36019"/>
                      </a14:backgroundRemoval>
                    </a14:imgEffect>
                  </a14:imgLayer>
                </a14:imgProps>
              </a:ext>
              <a:ext uri="{28A0092B-C50C-407E-A947-70E740481C1C}">
                <a14:useLocalDpi xmlns:a14="http://schemas.microsoft.com/office/drawing/2010/main"/>
              </a:ext>
            </a:extLst>
          </a:blip>
          <a:srcRect l="50000" t="10746" b="34193"/>
          <a:stretch>
            <a:fillRect/>
          </a:stretch>
        </p:blipFill>
        <p:spPr bwMode="auto">
          <a:xfrm flipH="1">
            <a:off x="58308" y="2580575"/>
            <a:ext cx="3802000" cy="4186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Elderly person shows a glass of water and salt is mixed in water">
            <a:extLst>
              <a:ext uri="{FF2B5EF4-FFF2-40B4-BE49-F238E27FC236}">
                <a16:creationId xmlns:a16="http://schemas.microsoft.com/office/drawing/2014/main" id="{9DEE5D37-25EC-4830-74DB-2C896F02C602}"/>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90000" l="45469" r="94948">
                        <a14:foregroundMark x1="50104" y1="41961" x2="52240" y2="77647"/>
                        <a14:foregroundMark x1="46563" y1="42549" x2="46563" y2="42549"/>
                        <a14:foregroundMark x1="49115" y1="87647" x2="54531" y2="87647"/>
                        <a14:foregroundMark x1="47760" y1="80196" x2="51771" y2="82157"/>
                        <a14:foregroundMark x1="50677" y1="82157" x2="47402" y2="79302"/>
                        <a14:foregroundMark x1="51406" y1="30196" x2="54323" y2="17255"/>
                        <a14:foregroundMark x1="54323" y1="17255" x2="54427" y2="17059"/>
                        <a14:foregroundMark x1="57240" y1="9216" x2="57240" y2="9216"/>
                        <a14:foregroundMark x1="60104" y1="3333" x2="60104" y2="3333"/>
                        <a14:foregroundMark x1="58438" y1="3333" x2="58438" y2="3333"/>
                        <a14:foregroundMark x1="57969" y1="5098" x2="59635" y2="196"/>
                        <a14:foregroundMark x1="66406" y1="50196" x2="71354" y2="78824"/>
                        <a14:foregroundMark x1="67135" y1="82941" x2="70260" y2="88039"/>
                        <a14:foregroundMark x1="66771" y1="85294" x2="66771" y2="85294"/>
                        <a14:foregroundMark x1="84688" y1="42941" x2="90729" y2="83529"/>
                        <a14:foregroundMark x1="85052" y1="89020" x2="91146" y2="90196"/>
                        <a14:foregroundMark x1="91146" y1="90196" x2="91198" y2="89804"/>
                        <a14:foregroundMark x1="86354" y1="41569" x2="91094" y2="43333"/>
                        <a14:foregroundMark x1="74635" y1="14706" x2="81406" y2="6078"/>
                        <a14:foregroundMark x1="71510" y1="12941" x2="73073" y2="19804"/>
                        <a14:foregroundMark x1="71510" y1="13333" x2="74167" y2="4314"/>
                        <a14:foregroundMark x1="89531" y1="61176" x2="89896" y2="35294"/>
                        <a14:foregroundMark x1="89271" y1="36471" x2="89167" y2="43333"/>
                        <a14:foregroundMark x1="89167" y1="42549" x2="89010" y2="36471"/>
                        <a14:foregroundMark x1="91719" y1="5686" x2="90833" y2="18431"/>
                        <a14:foregroundMark x1="90990" y1="41961" x2="93854" y2="41176"/>
                        <a14:foregroundMark x1="83125" y1="39804" x2="83229" y2="41961"/>
                        <a14:foregroundMark x1="84115" y1="35098" x2="88229" y2="35686"/>
                        <a14:foregroundMark x1="88229" y1="35686" x2="92969" y2="34510"/>
                        <a14:foregroundMark x1="92969" y1="34510" x2="93125" y2="34902"/>
                        <a14:foregroundMark x1="93646" y1="35098" x2="93646" y2="35098"/>
                        <a14:foregroundMark x1="94271" y1="41961" x2="93177" y2="42549"/>
                        <a14:foregroundMark x1="85000" y1="83725" x2="85156" y2="87451"/>
                        <a14:foregroundMark x1="93229" y1="80784" x2="92604" y2="89216"/>
                        <a14:foregroundMark x1="83177" y1="44510" x2="83646" y2="62941"/>
                        <a14:foregroundMark x1="94844" y1="36863" x2="94688" y2="37255"/>
                        <a14:foregroundMark x1="94688" y1="35490" x2="94531" y2="39412"/>
                        <a14:foregroundMark x1="94688" y1="38039" x2="94271" y2="41961"/>
                        <a14:foregroundMark x1="74635" y1="81569" x2="74063" y2="90196"/>
                        <a14:foregroundMark x1="66146" y1="34706" x2="74427" y2="35686"/>
                        <a14:foregroundMark x1="74427" y1="35686" x2="75000" y2="35490"/>
                        <a14:foregroundMark x1="72500" y1="28431" x2="71250" y2="41961"/>
                        <a14:foregroundMark x1="73021" y1="25294" x2="72188" y2="30588"/>
                        <a14:foregroundMark x1="71458" y1="14902" x2="72760" y2="21373"/>
                        <a14:foregroundMark x1="74067" y1="3067" x2="75260" y2="0"/>
                        <a14:foregroundMark x1="73125" y1="5490" x2="73631" y2="4190"/>
                        <a14:foregroundMark x1="82500" y1="4314" x2="82604" y2="3725"/>
                        <a14:foregroundMark x1="64479" y1="35490" x2="64479" y2="35490"/>
                        <a14:foregroundMark x1="64479" y1="35882" x2="64479" y2="35490"/>
                        <a14:foregroundMark x1="64688" y1="35294" x2="64740" y2="34314"/>
                        <a14:foregroundMark x1="46146" y1="35490" x2="50469" y2="35686"/>
                        <a14:foregroundMark x1="50469" y1="35686" x2="55052" y2="34902"/>
                        <a14:foregroundMark x1="55052" y1="34902" x2="57031" y2="34902"/>
                        <a14:foregroundMark x1="45833" y1="43922" x2="46146" y2="45490"/>
                        <a14:foregroundMark x1="45938" y1="48039" x2="47028" y2="74466"/>
                        <a14:foregroundMark x1="47292" y1="82549" x2="48490" y2="90000"/>
                        <a14:foregroundMark x1="55729" y1="82549" x2="54792" y2="88431"/>
                        <a14:foregroundMark x1="46927" y1="74706" x2="47292" y2="80000"/>
                        <a14:foregroundMark x1="85990" y1="35490" x2="91823" y2="33725"/>
                        <a14:foregroundMark x1="94948" y1="38235" x2="94948" y2="38235"/>
                        <a14:foregroundMark x1="94844" y1="39216" x2="94688" y2="42353"/>
                        <a14:backgroundMark x1="73542" y1="588" x2="73542" y2="588"/>
                        <a14:backgroundMark x1="74063" y1="980" x2="74427" y2="392"/>
                        <a14:backgroundMark x1="46198" y1="74706" x2="46354" y2="82353"/>
                      </a14:backgroundRemoval>
                    </a14:imgEffect>
                  </a14:imgLayer>
                </a14:imgProps>
              </a:ext>
              <a:ext uri="{28A0092B-C50C-407E-A947-70E740481C1C}">
                <a14:useLocalDpi xmlns:a14="http://schemas.microsoft.com/office/drawing/2010/main"/>
              </a:ext>
            </a:extLst>
          </a:blip>
          <a:srcRect l="42701" t="6186"/>
          <a:stretch>
            <a:fillRect/>
          </a:stretch>
        </p:blipFill>
        <p:spPr bwMode="auto">
          <a:xfrm>
            <a:off x="5615437" y="4596177"/>
            <a:ext cx="5200729" cy="2261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54A7FB6-A63E-2796-5736-4DED696F7FF0}"/>
              </a:ext>
            </a:extLst>
          </p:cNvPr>
          <p:cNvSpPr txBox="1"/>
          <p:nvPr/>
        </p:nvSpPr>
        <p:spPr>
          <a:xfrm>
            <a:off x="444303" y="1053849"/>
            <a:ext cx="7011574" cy="1569660"/>
          </a:xfrm>
          <a:prstGeom prst="rect">
            <a:avLst/>
          </a:prstGeom>
          <a:noFill/>
        </p:spPr>
        <p:txBody>
          <a:bodyPr wrap="square">
            <a:spAutoFit/>
          </a:bodyPr>
          <a:lstStyle/>
          <a:p>
            <a:r>
              <a:rPr lang="en-US" sz="2400" i="0" kern="1200">
                <a:solidFill>
                  <a:schemeClr val="tx1"/>
                </a:solidFill>
                <a:effectLst/>
                <a:latin typeface="+mn-lt"/>
                <a:ea typeface="+mn-ea"/>
                <a:cs typeface="+mn-cs"/>
              </a:rPr>
              <a:t>People with swallowing difficulties, knows as </a:t>
            </a:r>
            <a:r>
              <a:rPr lang="en-US" sz="2400" b="1" i="0" kern="1200">
                <a:solidFill>
                  <a:schemeClr val="tx1"/>
                </a:solidFill>
                <a:effectLst/>
                <a:latin typeface="+mn-lt"/>
                <a:ea typeface="+mn-ea"/>
                <a:cs typeface="+mn-cs"/>
              </a:rPr>
              <a:t>dysphasia</a:t>
            </a:r>
            <a:r>
              <a:rPr lang="en-US" sz="2400" i="0" kern="1200">
                <a:solidFill>
                  <a:schemeClr val="tx1"/>
                </a:solidFill>
                <a:effectLst/>
                <a:latin typeface="+mn-lt"/>
                <a:ea typeface="+mn-ea"/>
                <a:cs typeface="+mn-cs"/>
              </a:rPr>
              <a:t> may require modification  to the texture of their food and liquids to help  get the nutrition and hydration they need. </a:t>
            </a:r>
          </a:p>
        </p:txBody>
      </p:sp>
      <p:sp>
        <p:nvSpPr>
          <p:cNvPr id="14" name="Rectangle 13">
            <a:extLst>
              <a:ext uri="{FF2B5EF4-FFF2-40B4-BE49-F238E27FC236}">
                <a16:creationId xmlns:a16="http://schemas.microsoft.com/office/drawing/2014/main" id="{C540A015-A710-F581-D8E6-699D9E71AC35}"/>
              </a:ext>
            </a:extLst>
          </p:cNvPr>
          <p:cNvSpPr/>
          <p:nvPr/>
        </p:nvSpPr>
        <p:spPr>
          <a:xfrm>
            <a:off x="3693077" y="3611339"/>
            <a:ext cx="8440615" cy="3376293"/>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creen Recording 2025-07-04 140013">
            <a:hlinkClick r:id="" action="ppaction://media"/>
            <a:extLst>
              <a:ext uri="{FF2B5EF4-FFF2-40B4-BE49-F238E27FC236}">
                <a16:creationId xmlns:a16="http://schemas.microsoft.com/office/drawing/2014/main" id="{3ECCD226-0054-B93F-DA4D-46D083FC058E}"/>
              </a:ext>
            </a:extLst>
          </p:cNvPr>
          <p:cNvPicPr>
            <a:picLocks noChangeAspect="1"/>
          </p:cNvPicPr>
          <p:nvPr>
            <a:videoFile r:link="rId2"/>
            <p:extLst>
              <p:ext uri="{DAA4B4D4-6D71-4841-9C94-3DE7FCFB9230}">
                <p14:media xmlns:p14="http://schemas.microsoft.com/office/powerpoint/2010/main" r:embed="rId1"/>
              </p:ext>
            </p:extLst>
          </p:nvPr>
        </p:nvPicPr>
        <p:blipFill>
          <a:blip r:embed="rId15"/>
          <a:srcRect l="27544" t="7012" b="25945"/>
          <a:stretch>
            <a:fillRect/>
          </a:stretch>
        </p:blipFill>
        <p:spPr>
          <a:xfrm>
            <a:off x="6787962" y="3802525"/>
            <a:ext cx="2153265" cy="2993923"/>
          </a:xfrm>
          <a:prstGeom prst="rect">
            <a:avLst/>
          </a:prstGeom>
          <a:ln>
            <a:noFill/>
          </a:ln>
          <a:effectLst>
            <a:outerShdw blurRad="190500" algn="tl" rotWithShape="0">
              <a:srgbClr val="000000">
                <a:alpha val="70000"/>
              </a:srgbClr>
            </a:outerShdw>
          </a:effectLst>
        </p:spPr>
      </p:pic>
      <p:pic>
        <p:nvPicPr>
          <p:cNvPr id="10" name="Screen Recording 2025-07-04 140109">
            <a:hlinkClick r:id="" action="ppaction://media"/>
            <a:extLst>
              <a:ext uri="{FF2B5EF4-FFF2-40B4-BE49-F238E27FC236}">
                <a16:creationId xmlns:a16="http://schemas.microsoft.com/office/drawing/2014/main" id="{113E9073-0698-D3FF-D120-65589A1497FF}"/>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l="2656" t="2980" r="5009" b="3933"/>
          <a:stretch>
            <a:fillRect/>
          </a:stretch>
        </p:blipFill>
        <p:spPr>
          <a:xfrm>
            <a:off x="9427673" y="3909257"/>
            <a:ext cx="2153265" cy="2993922"/>
          </a:xfrm>
          <a:prstGeom prst="rect">
            <a:avLst/>
          </a:prstGeom>
          <a:ln>
            <a:noFill/>
          </a:ln>
          <a:effectLst>
            <a:outerShdw blurRad="190500" algn="tl" rotWithShape="0">
              <a:srgbClr val="000000">
                <a:alpha val="70000"/>
              </a:srgbClr>
            </a:outerShdw>
          </a:effectLst>
        </p:spPr>
      </p:pic>
      <p:pic>
        <p:nvPicPr>
          <p:cNvPr id="11" name="Screen Recording 2025-07-04 135912">
            <a:hlinkClick r:id="" action="ppaction://media"/>
            <a:extLst>
              <a:ext uri="{FF2B5EF4-FFF2-40B4-BE49-F238E27FC236}">
                <a16:creationId xmlns:a16="http://schemas.microsoft.com/office/drawing/2014/main" id="{56B05119-0000-08E3-2523-69149FE74E88}"/>
              </a:ext>
            </a:extLst>
          </p:cNvPr>
          <p:cNvPicPr>
            <a:picLocks noChangeAspect="1"/>
          </p:cNvPicPr>
          <p:nvPr>
            <a:videoFile r:link="rId6"/>
            <p:extLst>
              <p:ext uri="{DAA4B4D4-6D71-4841-9C94-3DE7FCFB9230}">
                <p14:media xmlns:p14="http://schemas.microsoft.com/office/powerpoint/2010/main" r:embed="rId5"/>
              </p:ext>
            </p:extLst>
          </p:nvPr>
        </p:nvPicPr>
        <p:blipFill>
          <a:blip r:embed="rId17"/>
          <a:srcRect l="8240" t="3894" r="15776" b="5059"/>
          <a:stretch>
            <a:fillRect/>
          </a:stretch>
        </p:blipFill>
        <p:spPr>
          <a:xfrm>
            <a:off x="4074259" y="3802525"/>
            <a:ext cx="2212258" cy="3038168"/>
          </a:xfrm>
          <a:prstGeom prst="rect">
            <a:avLst/>
          </a:prstGeom>
          <a:ln>
            <a:noFill/>
          </a:ln>
          <a:effectLst>
            <a:outerShdw blurRad="190500" algn="tl" rotWithShape="0">
              <a:srgbClr val="000000">
                <a:alpha val="70000"/>
              </a:srgbClr>
            </a:outerShdw>
          </a:effectLst>
        </p:spPr>
      </p:pic>
      <p:pic>
        <p:nvPicPr>
          <p:cNvPr id="5126" name="Picture 6" descr="THICKENUP® Gel Express | Nestlé Health Science">
            <a:extLst>
              <a:ext uri="{FF2B5EF4-FFF2-40B4-BE49-F238E27FC236}">
                <a16:creationId xmlns:a16="http://schemas.microsoft.com/office/drawing/2014/main" id="{62DEFB52-EF1A-88E8-4DE6-F6015CA8EE0D}"/>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3008" t="53261" r="1637" b="32934"/>
          <a:stretch>
            <a:fillRect/>
          </a:stretch>
        </p:blipFill>
        <p:spPr bwMode="auto">
          <a:xfrm>
            <a:off x="366754" y="2796602"/>
            <a:ext cx="11625514" cy="58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3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98"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7210" fill="hold"/>
                                        <p:tgtEl>
                                          <p:spTgt spid="9"/>
                                        </p:tgtEl>
                                      </p:cBhvr>
                                    </p:cmd>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0"/>
                            </p:stCondLst>
                            <p:childTnLst>
                              <p:par>
                                <p:cTn id="39" presetID="1" presetClass="mediacall" presetSubtype="0" fill="hold" nodeType="afterEffect">
                                  <p:stCondLst>
                                    <p:cond delay="0"/>
                                  </p:stCondLst>
                                  <p:childTnLst>
                                    <p:cmd type="call" cmd="playFrom(0.0)">
                                      <p:cBhvr>
                                        <p:cTn id="40" dur="61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9"/>
                </p:tgtEl>
              </p:cMediaNode>
            </p:video>
            <p:video>
              <p:cMediaNode vol="80000">
                <p:cTn id="42" fill="hold" display="0">
                  <p:stCondLst>
                    <p:cond delay="indefinite"/>
                  </p:stCondLst>
                </p:cTn>
                <p:tgtEl>
                  <p:spTgt spid="10"/>
                </p:tgtEl>
              </p:cMediaNode>
            </p:video>
            <p:video>
              <p:cMediaNode vol="80000">
                <p:cTn id="43" fill="hold" display="0">
                  <p:stCondLst>
                    <p:cond delay="indefinite"/>
                  </p:stCondLst>
                </p:cTn>
                <p:tgtEl>
                  <p:spTgt spid="11"/>
                </p:tgtEl>
              </p:cMediaNode>
            </p:video>
          </p:childTnLst>
        </p:cTn>
      </p:par>
    </p:tnLst>
    <p:bldLst>
      <p:bldP spid="6"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C0AE7-D94F-1F72-5E12-A2D3C4383CA9}"/>
            </a:ext>
          </a:extLst>
        </p:cNvPr>
        <p:cNvGrpSpPr/>
        <p:nvPr/>
      </p:nvGrpSpPr>
      <p:grpSpPr>
        <a:xfrm>
          <a:off x="0" y="0"/>
          <a:ext cx="0" cy="0"/>
          <a:chOff x="0" y="0"/>
          <a:chExt cx="0" cy="0"/>
        </a:xfrm>
      </p:grpSpPr>
      <p:pic>
        <p:nvPicPr>
          <p:cNvPr id="39" name="Picture 20" descr="Green Grass PNG Clip Art - Best WEB Clipart">
            <a:extLst>
              <a:ext uri="{FF2B5EF4-FFF2-40B4-BE49-F238E27FC236}">
                <a16:creationId xmlns:a16="http://schemas.microsoft.com/office/drawing/2014/main" id="{D70203F5-7882-C1C2-3291-6F921E89E63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43" t="1414" r="20471" b="-1414"/>
          <a:stretch>
            <a:fillRect/>
          </a:stretch>
        </p:blipFill>
        <p:spPr bwMode="auto">
          <a:xfrm>
            <a:off x="-57097" y="5022068"/>
            <a:ext cx="5866288" cy="1883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E069ED-D25E-7D70-3EEA-0CB615D075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0739" y="1510169"/>
            <a:ext cx="5288613" cy="3530734"/>
          </a:xfrm>
          <a:prstGeom prst="rect">
            <a:avLst/>
          </a:prstGeom>
          <a:ln>
            <a:noFill/>
          </a:ln>
          <a:effectLst>
            <a:softEdge rad="112500"/>
          </a:effectLst>
        </p:spPr>
      </p:pic>
      <p:pic>
        <p:nvPicPr>
          <p:cNvPr id="5128" name="Picture 8" descr="Healthcare workers, prevent virus, insurance and medicine concept.  Indecisive and clueless attractive doctor, female nurse in blue scrubs,  shrugging with hands sideways and smirk, look away | Premium Photo">
            <a:extLst>
              <a:ext uri="{FF2B5EF4-FFF2-40B4-BE49-F238E27FC236}">
                <a16:creationId xmlns:a16="http://schemas.microsoft.com/office/drawing/2014/main" id="{E4967CEE-2B9E-0ADD-3BE0-7C3BB337DEC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2" b="97362" l="9904" r="89936">
                        <a14:foregroundMark x1="41054" y1="98082" x2="56709" y2="97362"/>
                        <a14:foregroundMark x1="56709" y1="97362" x2="58147" y2="97362"/>
                      </a14:backgroundRemoval>
                    </a14:imgEffect>
                  </a14:imgLayer>
                </a14:imgProps>
              </a:ext>
              <a:ext uri="{28A0092B-C50C-407E-A947-70E740481C1C}">
                <a14:useLocalDpi xmlns:a14="http://schemas.microsoft.com/office/drawing/2010/main"/>
              </a:ext>
            </a:extLst>
          </a:blip>
          <a:srcRect l="16625" t="96" r="22558" b="-96"/>
          <a:stretch>
            <a:fillRect/>
          </a:stretch>
        </p:blipFill>
        <p:spPr bwMode="auto">
          <a:xfrm>
            <a:off x="4283610" y="2149352"/>
            <a:ext cx="4310920" cy="472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835733F1-5B27-6FA1-6CE1-1189AB1EAC66}"/>
              </a:ext>
            </a:extLst>
          </p:cNvPr>
          <p:cNvGrpSpPr/>
          <p:nvPr/>
        </p:nvGrpSpPr>
        <p:grpSpPr>
          <a:xfrm rot="20815520">
            <a:off x="1832925" y="3545840"/>
            <a:ext cx="2246629" cy="1980609"/>
            <a:chOff x="7247744" y="2987679"/>
            <a:chExt cx="3191606" cy="2903493"/>
          </a:xfrm>
        </p:grpSpPr>
        <p:pic>
          <p:nvPicPr>
            <p:cNvPr id="3122" name="Picture 50" descr="Use of gloves during treatment with coronovirus. use of gloves when taking medication Use of gloves during treatment with coronovirus. use of gloves when taking medication. hand with glove dropping tablets stock pictures, royalty-free photos &amp; images">
              <a:extLst>
                <a:ext uri="{FF2B5EF4-FFF2-40B4-BE49-F238E27FC236}">
                  <a16:creationId xmlns:a16="http://schemas.microsoft.com/office/drawing/2014/main" id="{872139F9-D49D-10BB-703B-9C9B912E80B5}"/>
                </a:ext>
              </a:extLst>
            </p:cNvPr>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910" b="89865" l="9967" r="97386">
                          <a14:foregroundMark x1="92810" y1="17568" x2="97386" y2="18018"/>
                          <a14:foregroundMark x1="67320" y1="47297" x2="67320" y2="47297"/>
                          <a14:foregroundMark x1="73366" y1="45045" x2="73366" y2="45045"/>
                        </a14:backgroundRemoval>
                      </a14:imgEffect>
                    </a14:imgLayer>
                  </a14:imgProps>
                </a:ext>
                <a:ext uri="{28A0092B-C50C-407E-A947-70E740481C1C}">
                  <a14:useLocalDpi xmlns:a14="http://schemas.microsoft.com/office/drawing/2010/main"/>
                </a:ext>
              </a:extLst>
            </a:blip>
            <a:srcRect l="47872" b="44604"/>
            <a:stretch>
              <a:fillRect/>
            </a:stretch>
          </p:blipFill>
          <p:spPr bwMode="auto">
            <a:xfrm>
              <a:off x="7400630" y="2987679"/>
              <a:ext cx="3038720" cy="2342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24" name="Picture 52" descr="Falling pills, transparent background 42534829 PNG">
              <a:extLst>
                <a:ext uri="{FF2B5EF4-FFF2-40B4-BE49-F238E27FC236}">
                  <a16:creationId xmlns:a16="http://schemas.microsoft.com/office/drawing/2014/main" id="{C221857E-B851-5BE7-2120-E9F824F9D72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490472">
              <a:off x="7247744" y="4709796"/>
              <a:ext cx="1193190" cy="1181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01627590-393F-8B0B-4337-3B68E6CBDE42}"/>
              </a:ext>
            </a:extLst>
          </p:cNvPr>
          <p:cNvSpPr/>
          <p:nvPr/>
        </p:nvSpPr>
        <p:spPr>
          <a:xfrm>
            <a:off x="555626" y="15323"/>
            <a:ext cx="10698528" cy="725765"/>
          </a:xfrm>
          <a:prstGeom prst="rect">
            <a:avLst/>
          </a:prstGeom>
          <a:solidFill>
            <a:schemeClr val="bg1">
              <a:alpha val="80000"/>
            </a:schemeClr>
          </a:solidFill>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5992AC5-67CD-5433-741D-F1A2C274D287}"/>
              </a:ext>
            </a:extLst>
          </p:cNvPr>
          <p:cNvSpPr txBox="1"/>
          <p:nvPr/>
        </p:nvSpPr>
        <p:spPr>
          <a:xfrm>
            <a:off x="148026" y="58273"/>
            <a:ext cx="11841921" cy="646331"/>
          </a:xfrm>
          <a:prstGeom prst="rect">
            <a:avLst/>
          </a:prstGeom>
          <a:noFill/>
        </p:spPr>
        <p:txBody>
          <a:bodyPr wrap="square">
            <a:spAutoFit/>
          </a:bodyPr>
          <a:lstStyle/>
          <a:p>
            <a:r>
              <a:rPr lang="en-GB" sz="3600" b="1"/>
              <a:t>Disposal of unwanted, unused or out of date medication</a:t>
            </a:r>
          </a:p>
        </p:txBody>
      </p:sp>
      <p:grpSp>
        <p:nvGrpSpPr>
          <p:cNvPr id="60" name="Group 59">
            <a:extLst>
              <a:ext uri="{FF2B5EF4-FFF2-40B4-BE49-F238E27FC236}">
                <a16:creationId xmlns:a16="http://schemas.microsoft.com/office/drawing/2014/main" id="{60C53489-5E8E-98F6-AC24-4CDDC0D2D2BB}"/>
              </a:ext>
            </a:extLst>
          </p:cNvPr>
          <p:cNvGrpSpPr/>
          <p:nvPr/>
        </p:nvGrpSpPr>
        <p:grpSpPr>
          <a:xfrm>
            <a:off x="8546404" y="3203874"/>
            <a:ext cx="3026137" cy="3567508"/>
            <a:chOff x="8546404" y="3203874"/>
            <a:chExt cx="3026137" cy="3567508"/>
          </a:xfrm>
        </p:grpSpPr>
        <p:pic>
          <p:nvPicPr>
            <p:cNvPr id="37" name="Picture 14" descr="Page 3 | Public Rubbish Bin PNGs for Free Download">
              <a:extLst>
                <a:ext uri="{FF2B5EF4-FFF2-40B4-BE49-F238E27FC236}">
                  <a16:creationId xmlns:a16="http://schemas.microsoft.com/office/drawing/2014/main" id="{6163335E-ED01-9941-62ED-205006F4FCC4}"/>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l="7905" t="3826" r="9032" b="5228"/>
            <a:stretch>
              <a:fillRect/>
            </a:stretch>
          </p:blipFill>
          <p:spPr bwMode="auto">
            <a:xfrm>
              <a:off x="8546404" y="3203874"/>
              <a:ext cx="3026137" cy="3313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8" name="Picture 16" descr="Trash can PNG transparent image download, size: 1451x3501px">
              <a:extLst>
                <a:ext uri="{FF2B5EF4-FFF2-40B4-BE49-F238E27FC236}">
                  <a16:creationId xmlns:a16="http://schemas.microsoft.com/office/drawing/2014/main" id="{9F714A7F-606F-5512-092C-B1F276FE4E7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315760" y="3883581"/>
              <a:ext cx="1196565" cy="2887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38" name="Picture 18" descr="Sink PNG transparent image download, size: 1200x1200px">
            <a:extLst>
              <a:ext uri="{FF2B5EF4-FFF2-40B4-BE49-F238E27FC236}">
                <a16:creationId xmlns:a16="http://schemas.microsoft.com/office/drawing/2014/main" id="{ED174630-A2DF-F086-94D7-973C84903159}"/>
              </a:ext>
            </a:extLst>
          </p:cNvPr>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7000" b="93750" l="2917" r="99083">
                        <a14:foregroundMark x1="6500" y1="31250" x2="6500" y2="44417"/>
                        <a14:foregroundMark x1="6500" y1="44417" x2="6750" y2="44417"/>
                        <a14:foregroundMark x1="2917" y1="33917" x2="6500" y2="42750"/>
                        <a14:foregroundMark x1="5583" y1="30750" x2="9000" y2="42500"/>
                        <a14:foregroundMark x1="7250" y1="41000" x2="6500" y2="46667"/>
                        <a14:foregroundMark x1="52667" y1="67417" x2="50250" y2="91333"/>
                        <a14:foregroundMark x1="54667" y1="80333" x2="53333" y2="89917"/>
                        <a14:foregroundMark x1="53333" y1="89917" x2="51250" y2="93750"/>
                        <a14:foregroundMark x1="49250" y1="93000" x2="50500" y2="93750"/>
                        <a14:foregroundMark x1="40250" y1="7083" x2="43167" y2="9500"/>
                        <a14:foregroundMark x1="45333" y1="9250" x2="48250" y2="12000"/>
                        <a14:foregroundMark x1="43417" y1="8083" x2="46083" y2="10250"/>
                        <a14:foregroundMark x1="94167" y1="31500" x2="94833" y2="43583"/>
                        <a14:foregroundMark x1="94833" y1="43583" x2="94167" y2="44167"/>
                        <a14:foregroundMark x1="99083" y1="34167" x2="99083" y2="34167"/>
                      </a14:backgroundRemoval>
                    </a14:imgEffect>
                  </a14:imgLayer>
                </a14:imgProps>
              </a:ext>
              <a:ext uri="{28A0092B-C50C-407E-A947-70E740481C1C}">
                <a14:useLocalDpi xmlns:a14="http://schemas.microsoft.com/office/drawing/2010/main"/>
              </a:ext>
            </a:extLst>
          </a:blip>
          <a:srcRect b="4049"/>
          <a:stretch>
            <a:fillRect/>
          </a:stretch>
        </p:blipFill>
        <p:spPr bwMode="auto">
          <a:xfrm>
            <a:off x="9388625" y="809890"/>
            <a:ext cx="2389536" cy="2292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 descr="Mains dans le gant tenant des pilules noires de charbon actif isolées sur blanc | Photo Premium">
            <a:extLst>
              <a:ext uri="{FF2B5EF4-FFF2-40B4-BE49-F238E27FC236}">
                <a16:creationId xmlns:a16="http://schemas.microsoft.com/office/drawing/2014/main" id="{96AB294B-07B2-FFE0-167C-4AA85D53DB08}"/>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ackgroundRemoval t="9425" b="99681" l="9609" r="95374">
                        <a14:foregroundMark x1="9609" y1="22524" x2="11566" y2="25559"/>
                        <a14:foregroundMark x1="30605" y1="9425" x2="30605" y2="9425"/>
                        <a14:foregroundMark x1="33096" y1="13419" x2="42883" y2="27955"/>
                        <a14:foregroundMark x1="42883" y1="27955" x2="42883" y2="27955"/>
                        <a14:foregroundMark x1="46975" y1="13738" x2="46975" y2="13738"/>
                        <a14:foregroundMark x1="46441" y1="11661" x2="46441" y2="11661"/>
                        <a14:foregroundMark x1="46263" y1="12300" x2="46263" y2="13578"/>
                        <a14:foregroundMark x1="32740" y1="10863" x2="40925" y2="11022"/>
                        <a14:foregroundMark x1="35053" y1="10543" x2="43772" y2="9904"/>
                        <a14:foregroundMark x1="42527" y1="10224" x2="46797" y2="15495"/>
                        <a14:foregroundMark x1="45730" y1="9904" x2="45730" y2="9904"/>
                        <a14:foregroundMark x1="48221" y1="90735" x2="50712" y2="94089"/>
                        <a14:foregroundMark x1="55872" y1="91853" x2="79004" y2="99681"/>
                        <a14:foregroundMark x1="93416" y1="99201" x2="95374" y2="99361"/>
                        <a14:foregroundMark x1="44484" y1="17572" x2="45730" y2="23802"/>
                      </a14:backgroundRemoval>
                    </a14:imgEffect>
                  </a14:imgLayer>
                </a14:imgProps>
              </a:ext>
              <a:ext uri="{28A0092B-C50C-407E-A947-70E740481C1C}">
                <a14:useLocalDpi xmlns:a14="http://schemas.microsoft.com/office/drawing/2010/main"/>
              </a:ext>
            </a:extLst>
          </a:blip>
          <a:srcRect/>
          <a:stretch>
            <a:fillRect/>
          </a:stretch>
        </p:blipFill>
        <p:spPr bwMode="auto">
          <a:xfrm rot="15741892">
            <a:off x="10767173" y="3266478"/>
            <a:ext cx="1519629" cy="1592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02" name="Picture 30" descr="Toilet Png Images - Free Download on Freepik">
            <a:extLst>
              <a:ext uri="{FF2B5EF4-FFF2-40B4-BE49-F238E27FC236}">
                <a16:creationId xmlns:a16="http://schemas.microsoft.com/office/drawing/2014/main" id="{D03126EA-9423-D627-D089-15752D977763}"/>
              </a:ext>
            </a:extLst>
          </p:cNvPr>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ackgroundRemoval t="4459" b="90000" l="10000" r="90000">
                        <a14:foregroundMark x1="54054" y1="7973" x2="59324" y2="8243"/>
                        <a14:foregroundMark x1="74189" y1="10405" x2="74189" y2="10405"/>
                        <a14:foregroundMark x1="55270" y1="4459" x2="55270" y2="4459"/>
                      </a14:backgroundRemoval>
                    </a14:imgEffect>
                  </a14:imgLayer>
                </a14:imgProps>
              </a:ext>
              <a:ext uri="{28A0092B-C50C-407E-A947-70E740481C1C}">
                <a14:useLocalDpi xmlns:a14="http://schemas.microsoft.com/office/drawing/2010/main"/>
              </a:ext>
            </a:extLst>
          </a:blip>
          <a:srcRect l="21139" r="22953" b="8401"/>
          <a:stretch>
            <a:fillRect/>
          </a:stretch>
        </p:blipFill>
        <p:spPr bwMode="auto">
          <a:xfrm>
            <a:off x="383478" y="473861"/>
            <a:ext cx="2542653" cy="4165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715CA202-767D-9317-D817-6E550652C38B}"/>
              </a:ext>
            </a:extLst>
          </p:cNvPr>
          <p:cNvGrpSpPr/>
          <p:nvPr/>
        </p:nvGrpSpPr>
        <p:grpSpPr>
          <a:xfrm rot="21413767">
            <a:off x="10493434" y="461704"/>
            <a:ext cx="1871233" cy="1220904"/>
            <a:chOff x="2198730" y="1024057"/>
            <a:chExt cx="2211134" cy="1516269"/>
          </a:xfrm>
        </p:grpSpPr>
        <p:pic>
          <p:nvPicPr>
            <p:cNvPr id="3120" name="Picture 48" descr="Hand Png Images – Browse 4,047,409 Stock Photos, Vectors, and Video | Adobe  Stock">
              <a:extLst>
                <a:ext uri="{FF2B5EF4-FFF2-40B4-BE49-F238E27FC236}">
                  <a16:creationId xmlns:a16="http://schemas.microsoft.com/office/drawing/2014/main" id="{32420BFC-B06D-DB57-637F-2E2C2B46A958}"/>
                </a:ext>
              </a:extLst>
            </p:cNvPr>
            <p:cNvPicPr>
              <a:picLocks noChangeAspect="1" noChangeArrowheads="1"/>
            </p:cNvPicPr>
            <p:nvPr/>
          </p:nvPicPr>
          <p:blipFill rotWithShape="1">
            <a:blip r:embed="rId18" cstate="email">
              <a:extLst>
                <a:ext uri="{BEBA8EAE-BF5A-486C-A8C5-ECC9F3942E4B}">
                  <a14:imgProps xmlns:a14="http://schemas.microsoft.com/office/drawing/2010/main">
                    <a14:imgLayer r:embed="rId19">
                      <a14:imgEffect>
                        <a14:backgroundRemoval t="10000" b="96944" l="8519" r="90000">
                          <a14:foregroundMark x1="24815" y1="93333" x2="40640" y2="76639"/>
                          <a14:foregroundMark x1="16481" y1="94444" x2="29444" y2="86111"/>
                          <a14:foregroundMark x1="8519" y1="93889" x2="18519" y2="96944"/>
                          <a14:backgroundMark x1="36111" y1="65833" x2="52407" y2="80556"/>
                          <a14:backgroundMark x1="37963" y1="61667" x2="63148" y2="21944"/>
                          <a14:backgroundMark x1="63148" y1="21944" x2="68333" y2="16944"/>
                        </a14:backgroundRemoval>
                      </a14:imgEffect>
                    </a14:imgLayer>
                  </a14:imgProps>
                </a:ext>
                <a:ext uri="{28A0092B-C50C-407E-A947-70E740481C1C}">
                  <a14:useLocalDpi xmlns:a14="http://schemas.microsoft.com/office/drawing/2010/main"/>
                </a:ext>
              </a:extLst>
            </a:blip>
            <a:srcRect l="22883" t="63867" r="54720" b="481"/>
            <a:stretch>
              <a:fillRect/>
            </a:stretch>
          </p:blipFill>
          <p:spPr bwMode="auto">
            <a:xfrm rot="13570780">
              <a:off x="3633805" y="1017494"/>
              <a:ext cx="753002" cy="799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12" name="Picture 40" descr="Medical pills on an isolated black background with reflection dropped from hand Medical pills on an isolated black background with reflection dropped from hand hand with glove dropping tablets stock pictures, royalty-free photos &amp; images">
              <a:extLst>
                <a:ext uri="{FF2B5EF4-FFF2-40B4-BE49-F238E27FC236}">
                  <a16:creationId xmlns:a16="http://schemas.microsoft.com/office/drawing/2014/main" id="{F7B41202-9ED0-C905-9873-649C8F797D40}"/>
                </a:ext>
              </a:extLst>
            </p:cNvPr>
            <p:cNvPicPr>
              <a:picLocks noChangeAspect="1" noChangeArrowheads="1"/>
            </p:cNvPicPr>
            <p:nvPr/>
          </p:nvPicPr>
          <p:blipFill rotWithShape="1">
            <a:blip r:embed="rId20" cstate="email">
              <a:extLst>
                <a:ext uri="{BEBA8EAE-BF5A-486C-A8C5-ECC9F3942E4B}">
                  <a14:imgProps xmlns:a14="http://schemas.microsoft.com/office/drawing/2010/main">
                    <a14:imgLayer r:embed="rId21">
                      <a14:imgEffect>
                        <a14:backgroundRemoval t="9928" b="89892" l="0" r="89869">
                          <a14:foregroundMark x1="2614" y1="30686" x2="0" y2="35199"/>
                          <a14:foregroundMark x1="38562" y1="10108" x2="38562" y2="10108"/>
                          <a14:foregroundMark x1="35784" y1="54693" x2="39216" y2="55957"/>
                          <a14:foregroundMark x1="43301" y1="60650" x2="44444" y2="64801"/>
                          <a14:foregroundMark x1="35784" y1="83935" x2="39869" y2="81588"/>
                          <a14:foregroundMark x1="49673" y1="79964" x2="51634" y2="82130"/>
                          <a14:foregroundMark x1="53758" y1="62274" x2="55392" y2="65162"/>
                          <a14:foregroundMark x1="52451" y1="51986" x2="52614" y2="51264"/>
                        </a14:backgroundRemoval>
                      </a14:imgEffect>
                    </a14:imgLayer>
                  </a14:imgProps>
                </a:ext>
                <a:ext uri="{28A0092B-C50C-407E-A947-70E740481C1C}">
                  <a14:useLocalDpi xmlns:a14="http://schemas.microsoft.com/office/drawing/2010/main"/>
                </a:ext>
              </a:extLst>
            </a:blip>
            <a:srcRect l="-435" t="6333" r="21114" b="12047"/>
            <a:stretch>
              <a:fillRect/>
            </a:stretch>
          </p:blipFill>
          <p:spPr bwMode="auto">
            <a:xfrm rot="21288266" flipH="1">
              <a:off x="2198730" y="1024057"/>
              <a:ext cx="1627810" cy="1516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A1B5BB74-520D-3565-5B7B-0CAE559180CD}"/>
              </a:ext>
            </a:extLst>
          </p:cNvPr>
          <p:cNvGrpSpPr/>
          <p:nvPr/>
        </p:nvGrpSpPr>
        <p:grpSpPr>
          <a:xfrm>
            <a:off x="9941" y="568169"/>
            <a:ext cx="1432477" cy="1883999"/>
            <a:chOff x="4838202" y="1365354"/>
            <a:chExt cx="1722988" cy="2220232"/>
          </a:xfrm>
        </p:grpSpPr>
        <p:pic>
          <p:nvPicPr>
            <p:cNvPr id="54" name="Picture 53">
              <a:extLst>
                <a:ext uri="{FF2B5EF4-FFF2-40B4-BE49-F238E27FC236}">
                  <a16:creationId xmlns:a16="http://schemas.microsoft.com/office/drawing/2014/main" id="{E7152A57-2125-843A-384D-8267CDAF2E88}"/>
                </a:ext>
              </a:extLst>
            </p:cNvPr>
            <p:cNvPicPr>
              <a:picLocks noChangeAspect="1"/>
            </p:cNvPicPr>
            <p:nvPr/>
          </p:nvPicPr>
          <p:blipFill>
            <a:blip r:embed="rId22" cstate="email">
              <a:clrChange>
                <a:clrFrom>
                  <a:srgbClr val="EAECFC"/>
                </a:clrFrom>
                <a:clrTo>
                  <a:srgbClr val="EAECFC">
                    <a:alpha val="0"/>
                  </a:srgbClr>
                </a:clrTo>
              </a:clrChange>
              <a:extLst>
                <a:ext uri="{BEBA8EAE-BF5A-486C-A8C5-ECC9F3942E4B}">
                  <a14:imgProps xmlns:a14="http://schemas.microsoft.com/office/drawing/2010/main">
                    <a14:imgLayer r:embed="rId23">
                      <a14:imgEffect>
                        <a14:backgroundRemoval t="10000" b="94667" l="1333" r="89956">
                          <a14:foregroundMark x1="17422" y1="87867" x2="25156" y2="79600"/>
                          <a14:foregroundMark x1="10844" y1="94400" x2="20711" y2="86800"/>
                          <a14:foregroundMark x1="36089" y1="80800" x2="36089" y2="80800"/>
                          <a14:foregroundMark x1="1333" y1="94667" x2="8711" y2="92933"/>
                          <a14:backgroundMark x1="48267" y1="32133" x2="48267" y2="32133"/>
                          <a14:backgroundMark x1="61156" y1="26667" x2="61156" y2="26667"/>
                          <a14:backgroundMark x1="42489" y1="73733" x2="42489" y2="73733"/>
                        </a14:backgroundRemoval>
                      </a14:imgEffect>
                    </a14:imgLayer>
                  </a14:imgProps>
                </a:ext>
                <a:ext uri="{28A0092B-C50C-407E-A947-70E740481C1C}">
                  <a14:useLocalDpi xmlns:a14="http://schemas.microsoft.com/office/drawing/2010/main"/>
                </a:ext>
              </a:extLst>
            </a:blip>
            <a:srcRect t="21272" r="32863"/>
            <a:stretch>
              <a:fillRect/>
            </a:stretch>
          </p:blipFill>
          <p:spPr>
            <a:xfrm rot="4668329">
              <a:off x="4606558" y="1596998"/>
              <a:ext cx="2122934" cy="1659645"/>
            </a:xfrm>
            <a:prstGeom prst="rect">
              <a:avLst/>
            </a:prstGeom>
            <a:ln>
              <a:noFill/>
            </a:ln>
            <a:effectLst>
              <a:outerShdw blurRad="292100" dist="139700" dir="2700000" algn="tl" rotWithShape="0">
                <a:srgbClr val="333333">
                  <a:alpha val="65000"/>
                </a:srgbClr>
              </a:outerShdw>
            </a:effectLst>
          </p:spPr>
        </p:pic>
        <p:pic>
          <p:nvPicPr>
            <p:cNvPr id="3130" name="Picture 58" descr="Png pills and tablets medication | Premium AI-generated PSD">
              <a:extLst>
                <a:ext uri="{FF2B5EF4-FFF2-40B4-BE49-F238E27FC236}">
                  <a16:creationId xmlns:a16="http://schemas.microsoft.com/office/drawing/2014/main" id="{F15AF3B3-5458-64FF-8341-D8F1DD35BC9D}"/>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10000" b="90000" l="10000" r="90000">
                          <a14:foregroundMark x1="45941" y1="53994" x2="42574" y2="59265"/>
                          <a14:foregroundMark x1="55446" y1="53195" x2="55842" y2="57508"/>
                          <a14:foregroundMark x1="62574" y1="54153" x2="62574" y2="54153"/>
                          <a14:foregroundMark x1="51287" y1="40415" x2="49901" y2="48243"/>
                          <a14:foregroundMark x1="37030" y1="38818" x2="39802" y2="47764"/>
                          <a14:foregroundMark x1="39802" y1="47764" x2="40198" y2="47764"/>
                          <a14:foregroundMark x1="69109" y1="30671" x2="63960" y2="35463"/>
                          <a14:foregroundMark x1="61782" y1="67093" x2="58020" y2="75240"/>
                          <a14:foregroundMark x1="49307" y1="67252" x2="49307" y2="67252"/>
                          <a14:foregroundMark x1="47921" y1="66613" x2="49307" y2="68530"/>
                          <a14:foregroundMark x1="66733" y1="62300" x2="67921" y2="65016"/>
                          <a14:foregroundMark x1="71485" y1="70288" x2="72871" y2="71725"/>
                          <a14:foregroundMark x1="83762" y1="74601" x2="85545" y2="75559"/>
                          <a14:foregroundMark x1="77426" y1="82588" x2="78812" y2="84665"/>
                          <a14:foregroundMark x1="57624" y1="85463" x2="65149" y2="81150"/>
                          <a14:foregroundMark x1="54851" y1="85942" x2="62178" y2="81949"/>
                        </a14:backgroundRemoval>
                      </a14:imgEffect>
                    </a14:imgLayer>
                  </a14:imgProps>
                </a:ext>
                <a:ext uri="{28A0092B-C50C-407E-A947-70E740481C1C}">
                  <a14:useLocalDpi xmlns:a14="http://schemas.microsoft.com/office/drawing/2010/main"/>
                </a:ext>
              </a:extLst>
            </a:blip>
            <a:srcRect l="37773" t="34176" r="11434" b="9203"/>
            <a:stretch>
              <a:fillRect/>
            </a:stretch>
          </p:blipFill>
          <p:spPr bwMode="auto">
            <a:xfrm>
              <a:off x="5999028" y="2808787"/>
              <a:ext cx="562162" cy="776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56" name="&quot;Not Allowed&quot; Symbol 55">
            <a:extLst>
              <a:ext uri="{FF2B5EF4-FFF2-40B4-BE49-F238E27FC236}">
                <a16:creationId xmlns:a16="http://schemas.microsoft.com/office/drawing/2014/main" id="{7364BE05-8900-9E4A-D712-C91138172752}"/>
              </a:ext>
            </a:extLst>
          </p:cNvPr>
          <p:cNvSpPr/>
          <p:nvPr/>
        </p:nvSpPr>
        <p:spPr>
          <a:xfrm>
            <a:off x="9553170" y="292185"/>
            <a:ext cx="2210199" cy="2022131"/>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quot;Not Allowed&quot; Symbol 56">
            <a:extLst>
              <a:ext uri="{FF2B5EF4-FFF2-40B4-BE49-F238E27FC236}">
                <a16:creationId xmlns:a16="http://schemas.microsoft.com/office/drawing/2014/main" id="{6D1175B0-9E5A-C917-238F-5339EEF9BFA1}"/>
              </a:ext>
            </a:extLst>
          </p:cNvPr>
          <p:cNvSpPr/>
          <p:nvPr/>
        </p:nvSpPr>
        <p:spPr>
          <a:xfrm>
            <a:off x="244280" y="1151428"/>
            <a:ext cx="2268652" cy="2074622"/>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quot;Not Allowed&quot; Symbol 57">
            <a:extLst>
              <a:ext uri="{FF2B5EF4-FFF2-40B4-BE49-F238E27FC236}">
                <a16:creationId xmlns:a16="http://schemas.microsoft.com/office/drawing/2014/main" id="{53378206-D5FE-D4AD-97B5-34D0864DF4E4}"/>
              </a:ext>
            </a:extLst>
          </p:cNvPr>
          <p:cNvSpPr/>
          <p:nvPr/>
        </p:nvSpPr>
        <p:spPr>
          <a:xfrm>
            <a:off x="9918700" y="3226050"/>
            <a:ext cx="2198433" cy="2205395"/>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quot;Not Allowed&quot; Symbol 58">
            <a:extLst>
              <a:ext uri="{FF2B5EF4-FFF2-40B4-BE49-F238E27FC236}">
                <a16:creationId xmlns:a16="http://schemas.microsoft.com/office/drawing/2014/main" id="{695901D0-93BA-1CD6-7768-6511C7391627}"/>
              </a:ext>
            </a:extLst>
          </p:cNvPr>
          <p:cNvSpPr/>
          <p:nvPr/>
        </p:nvSpPr>
        <p:spPr>
          <a:xfrm>
            <a:off x="1676820" y="3444151"/>
            <a:ext cx="2160874" cy="2228976"/>
          </a:xfrm>
          <a:prstGeom prst="noSmoking">
            <a:avLst>
              <a:gd name="adj" fmla="val 526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5" name="Picture 24">
            <a:extLst>
              <a:ext uri="{FF2B5EF4-FFF2-40B4-BE49-F238E27FC236}">
                <a16:creationId xmlns:a16="http://schemas.microsoft.com/office/drawing/2014/main" id="{56422F04-5417-E913-98F1-61F9A577601C}"/>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6957" b="96812" l="8676" r="91781">
                        <a14:foregroundMark x1="52055" y1="7246" x2="52055" y2="7246"/>
                        <a14:foregroundMark x1="34247" y1="95072" x2="70776" y2="96812"/>
                        <a14:foregroundMark x1="91781" y1="57391" x2="91781" y2="57391"/>
                      </a14:backgroundRemoval>
                    </a14:imgEffect>
                  </a14:imgLayer>
                </a14:imgProps>
              </a:ext>
            </a:extLst>
          </a:blip>
          <a:stretch>
            <a:fillRect/>
          </a:stretch>
        </p:blipFill>
        <p:spPr>
          <a:xfrm>
            <a:off x="5096616" y="2376935"/>
            <a:ext cx="2884207" cy="4543615"/>
          </a:xfrm>
          <a:prstGeom prst="rect">
            <a:avLst/>
          </a:prstGeom>
          <a:ln>
            <a:noFill/>
          </a:ln>
          <a:effectLst>
            <a:outerShdw blurRad="292100" dist="139700" dir="2700000" algn="tl" rotWithShape="0">
              <a:srgbClr val="333333">
                <a:alpha val="65000"/>
              </a:srgbClr>
            </a:outerShdw>
          </a:effectLst>
        </p:spPr>
      </p:pic>
      <p:grpSp>
        <p:nvGrpSpPr>
          <p:cNvPr id="34" name="Group 33">
            <a:extLst>
              <a:ext uri="{FF2B5EF4-FFF2-40B4-BE49-F238E27FC236}">
                <a16:creationId xmlns:a16="http://schemas.microsoft.com/office/drawing/2014/main" id="{0E388C53-2F71-D6C1-056B-28232CAA9277}"/>
              </a:ext>
            </a:extLst>
          </p:cNvPr>
          <p:cNvGrpSpPr/>
          <p:nvPr/>
        </p:nvGrpSpPr>
        <p:grpSpPr>
          <a:xfrm>
            <a:off x="6400" y="742955"/>
            <a:ext cx="5864397" cy="2822294"/>
            <a:chOff x="98096" y="725357"/>
            <a:chExt cx="5585910" cy="2822294"/>
          </a:xfrm>
        </p:grpSpPr>
        <p:sp>
          <p:nvSpPr>
            <p:cNvPr id="27" name="Speech Bubble: Rectangle with Corners Rounded 26">
              <a:extLst>
                <a:ext uri="{FF2B5EF4-FFF2-40B4-BE49-F238E27FC236}">
                  <a16:creationId xmlns:a16="http://schemas.microsoft.com/office/drawing/2014/main" id="{A35C4E18-3429-83DE-EF48-ADAB36942F2A}"/>
                </a:ext>
              </a:extLst>
            </p:cNvPr>
            <p:cNvSpPr/>
            <p:nvPr/>
          </p:nvSpPr>
          <p:spPr>
            <a:xfrm>
              <a:off x="239721" y="725357"/>
              <a:ext cx="5279764" cy="2822294"/>
            </a:xfrm>
            <a:prstGeom prst="wedgeRoundRectCallout">
              <a:avLst>
                <a:gd name="adj1" fmla="val 44114"/>
                <a:gd name="adj2" fmla="val 60082"/>
                <a:gd name="adj3" fmla="val 16667"/>
              </a:avLst>
            </a:prstGeom>
            <a:solidFill>
              <a:schemeClr val="tx2">
                <a:lumMod val="25000"/>
                <a:lumOff val="75000"/>
                <a:alpha val="8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00ADBD5-A783-ECD4-DBFC-FDFA153B67A2}"/>
                </a:ext>
              </a:extLst>
            </p:cNvPr>
            <p:cNvSpPr txBox="1"/>
            <p:nvPr/>
          </p:nvSpPr>
          <p:spPr>
            <a:xfrm>
              <a:off x="98096" y="809890"/>
              <a:ext cx="5585910" cy="2215991"/>
            </a:xfrm>
            <a:prstGeom prst="rect">
              <a:avLst/>
            </a:prstGeom>
            <a:noFill/>
          </p:spPr>
          <p:txBody>
            <a:bodyPr wrap="square" rtlCol="0">
              <a:spAutoFit/>
            </a:bodyPr>
            <a:lstStyle/>
            <a:p>
              <a:pPr algn="ctr"/>
              <a:r>
                <a:rPr lang="en-GB" sz="2400" b="1">
                  <a:solidFill>
                    <a:srgbClr val="FF0000"/>
                  </a:solidFill>
                </a:rPr>
                <a:t>DO NOT</a:t>
              </a:r>
            </a:p>
            <a:p>
              <a:pPr algn="ctr">
                <a:lnSpc>
                  <a:spcPct val="150000"/>
                </a:lnSpc>
              </a:pPr>
              <a:r>
                <a:rPr lang="en-GB" sz="2000"/>
                <a:t>Dispose  of Mediation Improperly,   it can:</a:t>
              </a:r>
            </a:p>
            <a:p>
              <a:pPr marL="342900" indent="-342900" algn="ctr">
                <a:buFont typeface="Wingdings" panose="05000000000000000000" pitchFamily="2" charset="2"/>
                <a:buChar char="§"/>
              </a:pPr>
              <a:r>
                <a:rPr lang="en-GB" sz="2000"/>
                <a:t> pollute water, </a:t>
              </a:r>
            </a:p>
            <a:p>
              <a:pPr marL="342900" indent="-342900" algn="ctr">
                <a:buFont typeface="Wingdings" panose="05000000000000000000" pitchFamily="2" charset="2"/>
                <a:buChar char="§"/>
              </a:pPr>
              <a:r>
                <a:rPr lang="en-GB" sz="2000"/>
                <a:t>harm wildlife</a:t>
              </a:r>
            </a:p>
            <a:p>
              <a:pPr marL="342900" indent="-342900" algn="ctr">
                <a:buFont typeface="Wingdings" panose="05000000000000000000" pitchFamily="2" charset="2"/>
                <a:buChar char="§"/>
              </a:pPr>
              <a:r>
                <a:rPr lang="en-GB" sz="2000"/>
                <a:t>contaminate soil. </a:t>
              </a:r>
            </a:p>
            <a:p>
              <a:pPr algn="ctr"/>
              <a:r>
                <a:rPr lang="en-GB" sz="2000"/>
                <a:t>It’s bad for the environment – and may be </a:t>
              </a:r>
              <a:r>
                <a:rPr lang="en-GB" sz="2000" b="1"/>
                <a:t>illegal </a:t>
              </a:r>
              <a:r>
                <a:rPr lang="en-GB" sz="2400" b="1"/>
                <a:t>!</a:t>
              </a:r>
            </a:p>
          </p:txBody>
        </p:sp>
      </p:grpSp>
      <p:pic>
        <p:nvPicPr>
          <p:cNvPr id="31" name="Picture 12" descr="Pharmaceutical pollution gravely affecting rivers worldwide: Study ...">
            <a:extLst>
              <a:ext uri="{FF2B5EF4-FFF2-40B4-BE49-F238E27FC236}">
                <a16:creationId xmlns:a16="http://schemas.microsoft.com/office/drawing/2014/main" id="{5B4218D3-17AC-CFDD-B479-4EFEAC375F95}"/>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6977" t="17179"/>
          <a:stretch>
            <a:fillRect/>
          </a:stretch>
        </p:blipFill>
        <p:spPr bwMode="auto">
          <a:xfrm>
            <a:off x="7540268" y="685730"/>
            <a:ext cx="3414595" cy="29556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20" descr="Dead Bird Png Stock Single 4589 By Annamae22 Pluspng - Dead Bird No ...">
            <a:extLst>
              <a:ext uri="{FF2B5EF4-FFF2-40B4-BE49-F238E27FC236}">
                <a16:creationId xmlns:a16="http://schemas.microsoft.com/office/drawing/2014/main" id="{3B3BF051-0EDF-26EA-54E6-78B36749C3C3}"/>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9710396" y="2005243"/>
            <a:ext cx="3087515" cy="98239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Download Dead Fish No Background Png Gtp | Wallpapers.com">
            <a:extLst>
              <a:ext uri="{FF2B5EF4-FFF2-40B4-BE49-F238E27FC236}">
                <a16:creationId xmlns:a16="http://schemas.microsoft.com/office/drawing/2014/main" id="{F76F1F17-4F7A-ED09-F16D-84069BE4AC75}"/>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rot="2105814">
            <a:off x="6681791" y="635882"/>
            <a:ext cx="1834388" cy="1834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1,300+ Fat Mouse Stock Photos, Pictures &amp; Royalty-Free Images - iStock |  Obesity, Mice, Rats">
            <a:extLst>
              <a:ext uri="{FF2B5EF4-FFF2-40B4-BE49-F238E27FC236}">
                <a16:creationId xmlns:a16="http://schemas.microsoft.com/office/drawing/2014/main" id="{C3DBE760-C64A-0B2D-50C9-7E02F89DDDDD}"/>
              </a:ext>
            </a:extLst>
          </p:cNvPr>
          <p:cNvPicPr>
            <a:picLocks noChangeAspect="1" noChangeArrowheads="1"/>
          </p:cNvPicPr>
          <p:nvPr/>
        </p:nvPicPr>
        <p:blipFill>
          <a:blip r:embed="rId31" cstate="email">
            <a:extLst>
              <a:ext uri="{BEBA8EAE-BF5A-486C-A8C5-ECC9F3942E4B}">
                <a14:imgProps xmlns:a14="http://schemas.microsoft.com/office/drawing/2010/main">
                  <a14:imgLayer r:embed="rId32">
                    <a14:imgEffect>
                      <a14:backgroundRemoval t="9777" b="91061" l="3268" r="98203">
                        <a14:foregroundMark x1="90850" y1="67039" x2="90850" y2="67039"/>
                        <a14:foregroundMark x1="94771" y1="68715" x2="94771" y2="68715"/>
                        <a14:foregroundMark x1="98366" y1="69274" x2="98366" y2="69274"/>
                        <a14:foregroundMark x1="54248" y1="90223" x2="54248" y2="90223"/>
                        <a14:foregroundMark x1="8497" y1="70670" x2="8497" y2="70670"/>
                        <a14:foregroundMark x1="3268" y1="68436" x2="3268" y2="68436"/>
                        <a14:foregroundMark x1="32026" y1="91061" x2="32026" y2="91061"/>
                        <a14:backgroundMark x1="46405" y1="88827" x2="46405" y2="88827"/>
                        <a14:backgroundMark x1="45752" y1="79609" x2="45752" y2="79609"/>
                      </a14:backgroundRemoval>
                    </a14:imgEffect>
                  </a14:imgLayer>
                </a14:imgProps>
              </a:ext>
              <a:ext uri="{28A0092B-C50C-407E-A947-70E740481C1C}">
                <a14:useLocalDpi xmlns:a14="http://schemas.microsoft.com/office/drawing/2010/main"/>
              </a:ext>
            </a:extLst>
          </a:blip>
          <a:srcRect/>
          <a:stretch>
            <a:fillRect/>
          </a:stretch>
        </p:blipFill>
        <p:spPr bwMode="auto">
          <a:xfrm>
            <a:off x="8819990" y="2350060"/>
            <a:ext cx="2991539" cy="17499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proper Disposal of Drugs and Personal Care Products Impa… | Flickr">
            <a:extLst>
              <a:ext uri="{FF2B5EF4-FFF2-40B4-BE49-F238E27FC236}">
                <a16:creationId xmlns:a16="http://schemas.microsoft.com/office/drawing/2014/main" id="{BF1A9AAC-DC22-F885-DBD5-B0E63ADCB7AB}"/>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7591451" y="3731574"/>
            <a:ext cx="2942710" cy="2804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Dirty Drinking Water Images – Browse 36,320 Stock Photos, Vectors, and  Video | Adobe Stock">
            <a:extLst>
              <a:ext uri="{FF2B5EF4-FFF2-40B4-BE49-F238E27FC236}">
                <a16:creationId xmlns:a16="http://schemas.microsoft.com/office/drawing/2014/main" id="{D3F4B69C-7392-C20B-52B4-9C2490691858}"/>
              </a:ext>
            </a:extLst>
          </p:cNvPr>
          <p:cNvPicPr>
            <a:picLocks noChangeAspect="1" noChangeArrowheads="1"/>
          </p:cNvPicPr>
          <p:nvPr/>
        </p:nvPicPr>
        <p:blipFill>
          <a:blip r:embed="rId34" cstate="email">
            <a:extLst>
              <a:ext uri="{BEBA8EAE-BF5A-486C-A8C5-ECC9F3942E4B}">
                <a14:imgProps xmlns:a14="http://schemas.microsoft.com/office/drawing/2010/main">
                  <a14:imgLayer r:embed="rId35">
                    <a14:imgEffect>
                      <a14:backgroundRemoval t="1667" b="98889" l="10000" r="97455">
                        <a14:foregroundMark x1="96909" y1="46944" x2="94000" y2="53056"/>
                        <a14:foregroundMark x1="90364" y1="28611" x2="89818" y2="36111"/>
                        <a14:foregroundMark x1="55273" y1="11667" x2="84727" y2="16667"/>
                        <a14:foregroundMark x1="84727" y1="16667" x2="86000" y2="16111"/>
                        <a14:foregroundMark x1="50909" y1="7778" x2="74000" y2="8611"/>
                        <a14:foregroundMark x1="74000" y1="8611" x2="88182" y2="8333"/>
                        <a14:foregroundMark x1="88182" y1="8333" x2="93636" y2="8333"/>
                        <a14:foregroundMark x1="48182" y1="5556" x2="48182" y2="5556"/>
                        <a14:foregroundMark x1="46182" y1="6111" x2="46182" y2="6111"/>
                        <a14:foregroundMark x1="45636" y1="4722" x2="45636" y2="4722"/>
                        <a14:foregroundMark x1="46727" y1="1944" x2="46727" y2="1944"/>
                        <a14:foregroundMark x1="94182" y1="16667" x2="94182" y2="16667"/>
                        <a14:foregroundMark x1="97091" y1="12778" x2="92727" y2="33611"/>
                        <a14:foregroundMark x1="92727" y1="33611" x2="92727" y2="33889"/>
                        <a14:foregroundMark x1="82909" y1="98056" x2="96727" y2="98611"/>
                        <a14:foregroundMark x1="96727" y1="98611" x2="97636" y2="96667"/>
                        <a14:foregroundMark x1="44545" y1="98889" x2="49636" y2="89167"/>
                        <a14:foregroundMark x1="36545" y1="43889" x2="43273" y2="53056"/>
                        <a14:foregroundMark x1="37818" y1="41944" x2="46182" y2="53056"/>
                        <a14:foregroundMark x1="36545" y1="38056" x2="39273" y2="44167"/>
                        <a14:foregroundMark x1="41273" y1="43333" x2="42727" y2="43333"/>
                        <a14:foregroundMark x1="39455" y1="40278" x2="39455" y2="40278"/>
                        <a14:foregroundMark x1="40182" y1="39722" x2="40182" y2="39722"/>
                        <a14:foregroundMark x1="32909" y1="50833" x2="32909" y2="50833"/>
                        <a14:foregroundMark x1="31636" y1="48333" x2="35091" y2="53889"/>
                        <a14:foregroundMark x1="32545" y1="49444" x2="36545" y2="45000"/>
                        <a14:foregroundMark x1="20545" y1="58889" x2="20545" y2="58889"/>
                        <a14:foregroundMark x1="36545" y1="38889" x2="40727" y2="42500"/>
                        <a14:foregroundMark x1="38000" y1="39722" x2="39273" y2="39722"/>
                        <a14:foregroundMark x1="32909" y1="36111" x2="32909" y2="36111"/>
                        <a14:foregroundMark x1="38364" y1="38056" x2="38364" y2="38056"/>
                        <a14:foregroundMark x1="36909" y1="37500" x2="36909" y2="37500"/>
                      </a14:backgroundRemoval>
                    </a14:imgEffect>
                  </a14:imgLayer>
                </a14:imgProps>
              </a:ext>
              <a:ext uri="{28A0092B-C50C-407E-A947-70E740481C1C}">
                <a14:useLocalDpi xmlns:a14="http://schemas.microsoft.com/office/drawing/2010/main"/>
              </a:ext>
            </a:extLst>
          </a:blip>
          <a:srcRect/>
          <a:stretch>
            <a:fillRect/>
          </a:stretch>
        </p:blipFill>
        <p:spPr bwMode="auto">
          <a:xfrm>
            <a:off x="9449430" y="5057756"/>
            <a:ext cx="2714054" cy="1776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68A5AA8-8FD7-C6B0-52BC-DE2A00E72A26}"/>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5556" b="96914" l="6909" r="92000">
                        <a14:foregroundMark x1="49455" y1="93519" x2="69818" y2="93210"/>
                        <a14:foregroundMark x1="69818" y1="93210" x2="71636" y2="93210"/>
                        <a14:foregroundMark x1="40364" y1="99383" x2="58909" y2="96914"/>
                        <a14:foregroundMark x1="58909" y1="96914" x2="73818" y2="97222"/>
                        <a14:foregroundMark x1="58909" y1="49074" x2="61818" y2="57716"/>
                        <a14:foregroundMark x1="92000" y1="59568" x2="92000" y2="60802"/>
                        <a14:foregroundMark x1="54545" y1="9259" x2="59273" y2="19444"/>
                        <a14:foregroundMark x1="56000" y1="5556" x2="56000" y2="5556"/>
                        <a14:foregroundMark x1="12000" y1="42284" x2="12000" y2="42284"/>
                        <a14:foregroundMark x1="22545" y1="43210" x2="22545" y2="43210"/>
                        <a14:foregroundMark x1="22909" y1="42284" x2="22909" y2="42284"/>
                        <a14:foregroundMark x1="21818" y1="44753" x2="21818" y2="44753"/>
                        <a14:foregroundMark x1="8000" y1="38889" x2="8364" y2="38889"/>
                        <a14:foregroundMark x1="7636" y1="38580" x2="7636" y2="38580"/>
                        <a14:foregroundMark x1="6909" y1="38889" x2="6909" y2="38889"/>
                        <a14:foregroundMark x1="6909" y1="38889" x2="6909" y2="38889"/>
                        <a14:foregroundMark x1="7273" y1="39198" x2="7273" y2="39198"/>
                        <a14:foregroundMark x1="7273" y1="38889" x2="7273" y2="39506"/>
                        <a14:foregroundMark x1="6909" y1="39198" x2="6909" y2="39198"/>
                        <a14:foregroundMark x1="6909" y1="38889" x2="7273" y2="38889"/>
                        <a14:foregroundMark x1="8000" y1="38889" x2="8000" y2="38889"/>
                        <a14:backgroundMark x1="27273" y1="65741" x2="27273" y2="65741"/>
                        <a14:backgroundMark x1="6857" y1="38580" x2="7961" y2="37487"/>
                        <a14:backgroundMark x1="6545" y1="38889" x2="6857" y2="38580"/>
                        <a14:backgroundMark x1="8909" y1="38162" x2="9818" y2="38272"/>
                        <a14:backgroundMark x1="7909" y1="38040" x2="8576" y2="38121"/>
                        <a14:backgroundMark x1="7273" y1="37963" x2="7576" y2="38000"/>
                      </a14:backgroundRemoval>
                    </a14:imgEffect>
                  </a14:imgLayer>
                </a14:imgProps>
              </a:ext>
            </a:extLst>
          </a:blip>
          <a:stretch>
            <a:fillRect/>
          </a:stretch>
        </p:blipFill>
        <p:spPr>
          <a:xfrm>
            <a:off x="4446222" y="2324942"/>
            <a:ext cx="3852680" cy="453915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F29431D-6077-79AF-8F16-7C89E5C8FD61}"/>
              </a:ext>
            </a:extLst>
          </p:cNvPr>
          <p:cNvPicPr>
            <a:picLocks noChangeAspect="1"/>
          </p:cNvPicPr>
          <p:nvPr/>
        </p:nvPicPr>
        <p:blipFill>
          <a:blip r:embed="rId38">
            <a:extLst>
              <a:ext uri="{BEBA8EAE-BF5A-486C-A8C5-ECC9F3942E4B}">
                <a14:imgProps xmlns:a14="http://schemas.microsoft.com/office/drawing/2010/main">
                  <a14:imgLayer r:embed="rId39">
                    <a14:imgEffect>
                      <a14:backgroundRemoval t="9832" b="94245" l="9904" r="89936">
                        <a14:foregroundMark x1="50000" y1="50360" x2="51278" y2="53957"/>
                        <a14:foregroundMark x1="42652" y1="93765" x2="50958" y2="94245"/>
                        <a14:foregroundMark x1="50958" y1="94245" x2="59904" y2="94245"/>
                      </a14:backgroundRemoval>
                    </a14:imgEffect>
                  </a14:imgLayer>
                </a14:imgProps>
              </a:ext>
            </a:extLst>
          </a:blip>
          <a:srcRect l="21855" t="9085" r="22120" b="-451"/>
          <a:stretch>
            <a:fillRect/>
          </a:stretch>
        </p:blipFill>
        <p:spPr>
          <a:xfrm>
            <a:off x="5527415" y="2681113"/>
            <a:ext cx="4012460" cy="4358884"/>
          </a:xfrm>
          <a:prstGeom prst="rect">
            <a:avLst/>
          </a:prstGeom>
          <a:ln>
            <a:noFill/>
          </a:ln>
          <a:effectLst>
            <a:outerShdw blurRad="292100" dist="139700" dir="2700000" algn="tl" rotWithShape="0">
              <a:srgbClr val="333333">
                <a:alpha val="65000"/>
              </a:srgbClr>
            </a:outerShdw>
          </a:effectLst>
        </p:spPr>
      </p:pic>
      <p:grpSp>
        <p:nvGrpSpPr>
          <p:cNvPr id="63" name="Group 62">
            <a:extLst>
              <a:ext uri="{FF2B5EF4-FFF2-40B4-BE49-F238E27FC236}">
                <a16:creationId xmlns:a16="http://schemas.microsoft.com/office/drawing/2014/main" id="{DF20E3C1-A801-B90C-0AFA-7D5053A18E17}"/>
              </a:ext>
            </a:extLst>
          </p:cNvPr>
          <p:cNvGrpSpPr/>
          <p:nvPr/>
        </p:nvGrpSpPr>
        <p:grpSpPr>
          <a:xfrm>
            <a:off x="7657424" y="702677"/>
            <a:ext cx="4374400" cy="3319341"/>
            <a:chOff x="7657637" y="701056"/>
            <a:chExt cx="4374400" cy="3319341"/>
          </a:xfrm>
        </p:grpSpPr>
        <p:pic>
          <p:nvPicPr>
            <p:cNvPr id="36" name="Picture 35">
              <a:extLst>
                <a:ext uri="{FF2B5EF4-FFF2-40B4-BE49-F238E27FC236}">
                  <a16:creationId xmlns:a16="http://schemas.microsoft.com/office/drawing/2014/main" id="{B0C23266-2F8E-90E4-07EA-4629C2A7D32B}"/>
                </a:ext>
              </a:extLst>
            </p:cNvPr>
            <p:cNvPicPr>
              <a:picLocks noChangeAspect="1"/>
            </p:cNvPicPr>
            <p:nvPr/>
          </p:nvPicPr>
          <p:blipFill>
            <a:blip r:embed="rId40" cstate="email">
              <a:extLst>
                <a:ext uri="{BEBA8EAE-BF5A-486C-A8C5-ECC9F3942E4B}">
                  <a14:imgProps xmlns:a14="http://schemas.microsoft.com/office/drawing/2010/main">
                    <a14:imgLayer r:embed="rId41">
                      <a14:imgEffect>
                        <a14:backgroundRemoval t="9961" b="98926" l="3711" r="98177">
                          <a14:foregroundMark x1="22135" y1="19922" x2="22135" y2="19922"/>
                          <a14:foregroundMark x1="30208" y1="25488" x2="30143" y2="36328"/>
                          <a14:foregroundMark x1="33919" y1="21289" x2="32943" y2="35059"/>
                          <a14:foregroundMark x1="32943" y1="35059" x2="33268" y2="37598"/>
                          <a14:foregroundMark x1="7617" y1="54004" x2="6966" y2="58398"/>
                          <a14:foregroundMark x1="3711" y1="75098" x2="8919" y2="75684"/>
                          <a14:foregroundMark x1="8919" y1="75684" x2="9310" y2="75488"/>
                          <a14:foregroundMark x1="5143" y1="72070" x2="10612" y2="71484"/>
                          <a14:foregroundMark x1="10612" y1="71484" x2="11133" y2="71582"/>
                          <a14:foregroundMark x1="41797" y1="86426" x2="42513" y2="81543"/>
                          <a14:foregroundMark x1="35156" y1="40137" x2="35156" y2="40137"/>
                          <a14:foregroundMark x1="43490" y1="92676" x2="43750" y2="91602"/>
                          <a14:foregroundMark x1="39583" y1="70410" x2="43164" y2="65625"/>
                          <a14:foregroundMark x1="41732" y1="64941" x2="42969" y2="72363"/>
                          <a14:foregroundMark x1="43945" y1="65332" x2="43945" y2="65332"/>
                          <a14:foregroundMark x1="44076" y1="64941" x2="43620" y2="64258"/>
                          <a14:foregroundMark x1="76497" y1="20410" x2="80078" y2="70020"/>
                          <a14:foregroundMark x1="82096" y1="19043" x2="85482" y2="33203"/>
                          <a14:foregroundMark x1="70833" y1="33887" x2="72982" y2="27344"/>
                          <a14:foregroundMark x1="72982" y1="27344" x2="72982" y2="27344"/>
                          <a14:foregroundMark x1="69596" y1="28320" x2="70052" y2="28711"/>
                          <a14:foregroundMark x1="69271" y1="27051" x2="69271" y2="27051"/>
                          <a14:foregroundMark x1="88086" y1="20801" x2="90885" y2="48145"/>
                          <a14:foregroundMark x1="90885" y1="48145" x2="90885" y2="48145"/>
                          <a14:foregroundMark x1="80078" y1="58594" x2="84831" y2="79004"/>
                          <a14:foregroundMark x1="83464" y1="48242" x2="95508" y2="80762"/>
                          <a14:foregroundMark x1="95508" y1="80762" x2="95833" y2="82910"/>
                          <a14:foregroundMark x1="76823" y1="92871" x2="85612" y2="88965"/>
                          <a14:foregroundMark x1="62956" y1="92285" x2="77799" y2="90430"/>
                          <a14:foregroundMark x1="73438" y1="96387" x2="89844" y2="90723"/>
                          <a14:foregroundMark x1="89844" y1="90723" x2="90234" y2="90137"/>
                          <a14:foregroundMark x1="93164" y1="54980" x2="94792" y2="74121"/>
                          <a14:foregroundMark x1="81966" y1="47461" x2="80208" y2="56543"/>
                          <a14:foregroundMark x1="74935" y1="51270" x2="74935" y2="67188"/>
                          <a14:foregroundMark x1="68034" y1="59082" x2="74089" y2="79980"/>
                          <a14:foregroundMark x1="68620" y1="51465" x2="68620" y2="51465"/>
                          <a14:foregroundMark x1="58789" y1="89258" x2="66471" y2="73242"/>
                          <a14:foregroundMark x1="56771" y1="87891" x2="59180" y2="91797"/>
                          <a14:foregroundMark x1="57227" y1="80859" x2="59831" y2="88574"/>
                          <a14:foregroundMark x1="57487" y1="77637" x2="57487" y2="77637"/>
                          <a14:foregroundMark x1="56120" y1="84570" x2="56120" y2="84570"/>
                          <a14:foregroundMark x1="55339" y1="83496" x2="55339" y2="83496"/>
                          <a14:foregroundMark x1="71615" y1="39453" x2="72656" y2="37305"/>
                          <a14:foregroundMark x1="71419" y1="26465" x2="71419" y2="26465"/>
                          <a14:foregroundMark x1="69857" y1="26660" x2="69857" y2="26660"/>
                          <a14:foregroundMark x1="69922" y1="30859" x2="69922" y2="30859"/>
                          <a14:foregroundMark x1="5794" y1="92969" x2="5794" y2="92969"/>
                          <a14:foregroundMark x1="21810" y1="98926" x2="38802" y2="98047"/>
                          <a14:foregroundMark x1="18164" y1="98926" x2="21810" y2="96582"/>
                          <a14:foregroundMark x1="48438" y1="84082" x2="59701" y2="95703"/>
                          <a14:foregroundMark x1="59701" y1="95703" x2="60742" y2="97852"/>
                          <a14:foregroundMark x1="68945" y1="96191" x2="68945" y2="96191"/>
                          <a14:foregroundMark x1="68945" y1="96387" x2="69857" y2="95313"/>
                          <a14:foregroundMark x1="88737" y1="97559" x2="96615" y2="97168"/>
                          <a14:foregroundMark x1="96615" y1="97168" x2="98177" y2="97559"/>
                          <a14:foregroundMark x1="48828" y1="81543" x2="48828" y2="81543"/>
                          <a14:foregroundMark x1="16276" y1="98242" x2="16276" y2="98242"/>
                          <a14:backgroundMark x1="38346" y1="77344" x2="38346" y2="77344"/>
                          <a14:backgroundMark x1="36523" y1="79785" x2="36523" y2="79785"/>
                          <a14:backgroundMark x1="34961" y1="82910" x2="36003" y2="82227"/>
                          <a14:backgroundMark x1="34375" y1="83496" x2="34375" y2="83496"/>
                          <a14:backgroundMark x1="68359" y1="84570" x2="68359" y2="84570"/>
                          <a14:backgroundMark x1="68620" y1="83496" x2="68620" y2="85938"/>
                          <a14:backgroundMark x1="68945" y1="79297" x2="69141" y2="81348"/>
                          <a14:backgroundMark x1="70182" y1="95703" x2="70182" y2="95703"/>
                          <a14:backgroundMark x1="68620" y1="95898" x2="69271" y2="95020"/>
                          <a14:backgroundMark x1="98763" y1="56738" x2="98763" y2="56738"/>
                          <a14:backgroundMark x1="98893" y1="57227" x2="98893" y2="57227"/>
                          <a14:backgroundMark x1="98893" y1="58594" x2="98893" y2="58594"/>
                          <a14:backgroundMark x1="98633" y1="75098" x2="98893" y2="74609"/>
                          <a14:backgroundMark x1="98763" y1="73730" x2="98763" y2="73242"/>
                        </a14:backgroundRemoval>
                      </a14:imgEffect>
                    </a14:imgLayer>
                  </a14:imgProps>
                </a:ext>
                <a:ext uri="{28A0092B-C50C-407E-A947-70E740481C1C}">
                  <a14:useLocalDpi xmlns:a14="http://schemas.microsoft.com/office/drawing/2010/main"/>
                </a:ext>
              </a:extLst>
            </a:blip>
            <a:stretch>
              <a:fillRect/>
            </a:stretch>
          </p:blipFill>
          <p:spPr>
            <a:xfrm>
              <a:off x="7657637" y="701056"/>
              <a:ext cx="4250311" cy="2833540"/>
            </a:xfrm>
            <a:prstGeom prst="rect">
              <a:avLst/>
            </a:prstGeom>
            <a:ln>
              <a:noFill/>
            </a:ln>
            <a:effectLst>
              <a:outerShdw blurRad="292100" dist="139700" dir="2700000" algn="tl" rotWithShape="0">
                <a:srgbClr val="333333">
                  <a:alpha val="65000"/>
                </a:srgbClr>
              </a:outerShdw>
            </a:effectLst>
          </p:spPr>
        </p:pic>
        <p:grpSp>
          <p:nvGrpSpPr>
            <p:cNvPr id="49" name="Group 48">
              <a:extLst>
                <a:ext uri="{FF2B5EF4-FFF2-40B4-BE49-F238E27FC236}">
                  <a16:creationId xmlns:a16="http://schemas.microsoft.com/office/drawing/2014/main" id="{F52C5113-B2F8-A7B7-CB2B-6A8C2A68C491}"/>
                </a:ext>
              </a:extLst>
            </p:cNvPr>
            <p:cNvGrpSpPr/>
            <p:nvPr/>
          </p:nvGrpSpPr>
          <p:grpSpPr>
            <a:xfrm>
              <a:off x="7772701" y="3497177"/>
              <a:ext cx="4259336" cy="523220"/>
              <a:chOff x="-7292093" y="3981742"/>
              <a:chExt cx="4259336" cy="523220"/>
            </a:xfrm>
          </p:grpSpPr>
          <p:sp>
            <p:nvSpPr>
              <p:cNvPr id="41" name="Rectangle 40">
                <a:extLst>
                  <a:ext uri="{FF2B5EF4-FFF2-40B4-BE49-F238E27FC236}">
                    <a16:creationId xmlns:a16="http://schemas.microsoft.com/office/drawing/2014/main" id="{9690F561-512F-9299-D017-89070336D739}"/>
                  </a:ext>
                </a:extLst>
              </p:cNvPr>
              <p:cNvSpPr/>
              <p:nvPr/>
            </p:nvSpPr>
            <p:spPr>
              <a:xfrm>
                <a:off x="-7292093" y="4019161"/>
                <a:ext cx="4259336" cy="485801"/>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83C0DC97-6489-F54E-9CC8-0448100519BD}"/>
                  </a:ext>
                </a:extLst>
              </p:cNvPr>
              <p:cNvSpPr txBox="1"/>
              <p:nvPr/>
            </p:nvSpPr>
            <p:spPr>
              <a:xfrm>
                <a:off x="-6941051" y="3981742"/>
                <a:ext cx="3630900" cy="523220"/>
              </a:xfrm>
              <a:prstGeom prst="rect">
                <a:avLst/>
              </a:prstGeom>
              <a:noFill/>
            </p:spPr>
            <p:txBody>
              <a:bodyPr wrap="square" rtlCol="0">
                <a:spAutoFit/>
              </a:bodyPr>
              <a:lstStyle/>
              <a:p>
                <a:r>
                  <a:rPr lang="en-GB" sz="2800" b="1"/>
                  <a:t>Return to pharmacy</a:t>
                </a:r>
              </a:p>
            </p:txBody>
          </p:sp>
        </p:grpSp>
      </p:grpSp>
      <p:grpSp>
        <p:nvGrpSpPr>
          <p:cNvPr id="62" name="Group 61">
            <a:extLst>
              <a:ext uri="{FF2B5EF4-FFF2-40B4-BE49-F238E27FC236}">
                <a16:creationId xmlns:a16="http://schemas.microsoft.com/office/drawing/2014/main" id="{7583A610-EE2A-2240-33B9-844F1D0D2148}"/>
              </a:ext>
            </a:extLst>
          </p:cNvPr>
          <p:cNvGrpSpPr/>
          <p:nvPr/>
        </p:nvGrpSpPr>
        <p:grpSpPr>
          <a:xfrm>
            <a:off x="312547" y="72988"/>
            <a:ext cx="5279764" cy="3785134"/>
            <a:chOff x="234889" y="96082"/>
            <a:chExt cx="5279764" cy="3785134"/>
          </a:xfrm>
        </p:grpSpPr>
        <p:pic>
          <p:nvPicPr>
            <p:cNvPr id="7170" name="Picture 2" descr="Doctor explaining medication to senior patient and answering her questions. Doctor explaining medication to senior patient and answering her questions about diagnosis. care worker blue uniform talking to client  stock pictures, royalty-free photos &amp; images">
              <a:extLst>
                <a:ext uri="{FF2B5EF4-FFF2-40B4-BE49-F238E27FC236}">
                  <a16:creationId xmlns:a16="http://schemas.microsoft.com/office/drawing/2014/main" id="{E59EBDE9-072B-7742-B671-8315C221A5BC}"/>
                </a:ext>
              </a:extLst>
            </p:cNvPr>
            <p:cNvPicPr>
              <a:picLocks noChangeAspect="1" noChangeArrowheads="1"/>
            </p:cNvPicPr>
            <p:nvPr/>
          </p:nvPicPr>
          <p:blipFill rotWithShape="1">
            <a:blip r:embed="rId42" cstate="email">
              <a:extLst>
                <a:ext uri="{BEBA8EAE-BF5A-486C-A8C5-ECC9F3942E4B}">
                  <a14:imgProps xmlns:a14="http://schemas.microsoft.com/office/drawing/2010/main">
                    <a14:imgLayer r:embed="rId43">
                      <a14:imgEffect>
                        <a14:backgroundRemoval t="9804" b="99265" l="9804" r="97386">
                          <a14:foregroundMark x1="89542" y1="31127" x2="93627" y2="63480"/>
                          <a14:foregroundMark x1="86438" y1="28186" x2="88399" y2="26961"/>
                          <a14:foregroundMark x1="95261" y1="29902" x2="95261" y2="35539"/>
                          <a14:foregroundMark x1="96242" y1="61275" x2="97386" y2="82843"/>
                          <a14:foregroundMark x1="91013" y1="66912" x2="87255" y2="91912"/>
                          <a14:foregroundMark x1="71242" y1="96569" x2="89052" y2="99265"/>
                          <a14:foregroundMark x1="26961" y1="63971" x2="27288" y2="84559"/>
                          <a14:foregroundMark x1="26144" y1="94118" x2="30392" y2="98284"/>
                          <a14:foregroundMark x1="58333" y1="87990" x2="68627" y2="91422"/>
                        </a14:backgroundRemoval>
                      </a14:imgEffect>
                    </a14:imgLayer>
                  </a14:imgProps>
                </a:ext>
                <a:ext uri="{28A0092B-C50C-407E-A947-70E740481C1C}">
                  <a14:useLocalDpi xmlns:a14="http://schemas.microsoft.com/office/drawing/2010/main"/>
                </a:ext>
              </a:extLst>
            </a:blip>
            <a:srcRect l="19929"/>
            <a:stretch>
              <a:fillRect/>
            </a:stretch>
          </p:blipFill>
          <p:spPr bwMode="auto">
            <a:xfrm flipH="1">
              <a:off x="494452" y="96082"/>
              <a:ext cx="4534198" cy="3775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9B00D0FA-583C-63E9-FB33-64DA309BB169}"/>
                </a:ext>
              </a:extLst>
            </p:cNvPr>
            <p:cNvGrpSpPr/>
            <p:nvPr/>
          </p:nvGrpSpPr>
          <p:grpSpPr>
            <a:xfrm>
              <a:off x="234889" y="3312736"/>
              <a:ext cx="5279764" cy="568480"/>
              <a:chOff x="-7245210" y="5985536"/>
              <a:chExt cx="5279764" cy="568480"/>
            </a:xfrm>
          </p:grpSpPr>
          <p:sp>
            <p:nvSpPr>
              <p:cNvPr id="43" name="Rectangle 42">
                <a:extLst>
                  <a:ext uri="{FF2B5EF4-FFF2-40B4-BE49-F238E27FC236}">
                    <a16:creationId xmlns:a16="http://schemas.microsoft.com/office/drawing/2014/main" id="{C5C32C5B-C2CC-C989-BC66-0841D313B337}"/>
                  </a:ext>
                </a:extLst>
              </p:cNvPr>
              <p:cNvSpPr/>
              <p:nvPr/>
            </p:nvSpPr>
            <p:spPr>
              <a:xfrm>
                <a:off x="-7191463" y="5985536"/>
                <a:ext cx="4984694" cy="568480"/>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011E6C44-2030-9898-F806-FFAB4FDC299B}"/>
                  </a:ext>
                </a:extLst>
              </p:cNvPr>
              <p:cNvSpPr txBox="1"/>
              <p:nvPr/>
            </p:nvSpPr>
            <p:spPr>
              <a:xfrm>
                <a:off x="-7245210" y="6085297"/>
                <a:ext cx="5279764" cy="461665"/>
              </a:xfrm>
              <a:prstGeom prst="rect">
                <a:avLst/>
              </a:prstGeom>
              <a:noFill/>
            </p:spPr>
            <p:txBody>
              <a:bodyPr wrap="square" rtlCol="0">
                <a:spAutoFit/>
              </a:bodyPr>
              <a:lstStyle/>
              <a:p>
                <a:r>
                  <a:rPr lang="en-GB" sz="2400" b="1"/>
                  <a:t>Gain consent  from client to remove</a:t>
                </a:r>
              </a:p>
            </p:txBody>
          </p:sp>
        </p:grpSp>
      </p:grpSp>
      <p:grpSp>
        <p:nvGrpSpPr>
          <p:cNvPr id="7169" name="Group 7168">
            <a:extLst>
              <a:ext uri="{FF2B5EF4-FFF2-40B4-BE49-F238E27FC236}">
                <a16:creationId xmlns:a16="http://schemas.microsoft.com/office/drawing/2014/main" id="{EDB05BC8-4E37-E00C-22F0-B021697B3E0B}"/>
              </a:ext>
            </a:extLst>
          </p:cNvPr>
          <p:cNvGrpSpPr/>
          <p:nvPr/>
        </p:nvGrpSpPr>
        <p:grpSpPr>
          <a:xfrm>
            <a:off x="525018" y="3872121"/>
            <a:ext cx="4902772" cy="2977113"/>
            <a:chOff x="525018" y="3872121"/>
            <a:chExt cx="4902772" cy="2977113"/>
          </a:xfrm>
        </p:grpSpPr>
        <p:grpSp>
          <p:nvGrpSpPr>
            <p:cNvPr id="50" name="Group 49">
              <a:extLst>
                <a:ext uri="{FF2B5EF4-FFF2-40B4-BE49-F238E27FC236}">
                  <a16:creationId xmlns:a16="http://schemas.microsoft.com/office/drawing/2014/main" id="{092CBB06-7C30-C0F0-3593-A6C45606A5E4}"/>
                </a:ext>
              </a:extLst>
            </p:cNvPr>
            <p:cNvGrpSpPr/>
            <p:nvPr/>
          </p:nvGrpSpPr>
          <p:grpSpPr>
            <a:xfrm>
              <a:off x="2170473" y="6188589"/>
              <a:ext cx="3257317" cy="539205"/>
              <a:chOff x="-7257018" y="5070211"/>
              <a:chExt cx="4984694" cy="539205"/>
            </a:xfrm>
          </p:grpSpPr>
          <p:sp>
            <p:nvSpPr>
              <p:cNvPr id="42" name="Rectangle 41">
                <a:extLst>
                  <a:ext uri="{FF2B5EF4-FFF2-40B4-BE49-F238E27FC236}">
                    <a16:creationId xmlns:a16="http://schemas.microsoft.com/office/drawing/2014/main" id="{09043001-57F5-EB9A-3239-D0851FEE66BF}"/>
                  </a:ext>
                </a:extLst>
              </p:cNvPr>
              <p:cNvSpPr/>
              <p:nvPr/>
            </p:nvSpPr>
            <p:spPr>
              <a:xfrm>
                <a:off x="-7257018" y="5073576"/>
                <a:ext cx="4984694" cy="535840"/>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1453FAAB-68EF-BB3C-19AF-2ED2EAC7BD93}"/>
                  </a:ext>
                </a:extLst>
              </p:cNvPr>
              <p:cNvSpPr txBox="1"/>
              <p:nvPr/>
            </p:nvSpPr>
            <p:spPr>
              <a:xfrm>
                <a:off x="-6654897" y="5070211"/>
                <a:ext cx="3731889" cy="523220"/>
              </a:xfrm>
              <a:prstGeom prst="rect">
                <a:avLst/>
              </a:prstGeom>
              <a:noFill/>
            </p:spPr>
            <p:txBody>
              <a:bodyPr wrap="square" rtlCol="0">
                <a:spAutoFit/>
              </a:bodyPr>
              <a:lstStyle/>
              <a:p>
                <a:r>
                  <a:rPr lang="en-GB" sz="2800" b="1"/>
                  <a:t>Inform Office</a:t>
                </a:r>
              </a:p>
            </p:txBody>
          </p:sp>
        </p:grpSp>
        <p:grpSp>
          <p:nvGrpSpPr>
            <p:cNvPr id="7168" name="Group 7167">
              <a:extLst>
                <a:ext uri="{FF2B5EF4-FFF2-40B4-BE49-F238E27FC236}">
                  <a16:creationId xmlns:a16="http://schemas.microsoft.com/office/drawing/2014/main" id="{6BE038BB-9A8B-D745-90EA-49B0833D2A22}"/>
                </a:ext>
              </a:extLst>
            </p:cNvPr>
            <p:cNvGrpSpPr/>
            <p:nvPr/>
          </p:nvGrpSpPr>
          <p:grpSpPr>
            <a:xfrm>
              <a:off x="525018" y="3872121"/>
              <a:ext cx="3709736" cy="2977113"/>
              <a:chOff x="10109286" y="5986307"/>
              <a:chExt cx="4650311" cy="3621467"/>
            </a:xfrm>
          </p:grpSpPr>
          <p:pic>
            <p:nvPicPr>
              <p:cNvPr id="7174" name="Picture 6" descr="businessman talking on cell phone Happy businessman communicating over mobile phone and working on laptop while being at work. office answering the phone  stock pictures, royalty-free photos &amp; images">
                <a:extLst>
                  <a:ext uri="{FF2B5EF4-FFF2-40B4-BE49-F238E27FC236}">
                    <a16:creationId xmlns:a16="http://schemas.microsoft.com/office/drawing/2014/main" id="{5A9F14B8-88F5-F042-3492-FA3E8FA5ED42}"/>
                  </a:ext>
                </a:extLst>
              </p:cNvPr>
              <p:cNvPicPr>
                <a:picLocks noChangeAspect="1" noChangeArrowheads="1"/>
              </p:cNvPicPr>
              <p:nvPr/>
            </p:nvPicPr>
            <p:blipFill rotWithShape="1">
              <a:blip r:embed="rId44" cstate="email">
                <a:extLst>
                  <a:ext uri="{BEBA8EAE-BF5A-486C-A8C5-ECC9F3942E4B}">
                    <a14:imgProps xmlns:a14="http://schemas.microsoft.com/office/drawing/2010/main">
                      <a14:imgLayer r:embed="rId45">
                        <a14:imgEffect>
                          <a14:backgroundRemoval t="9804" b="97304" l="1471" r="89706">
                            <a14:foregroundMark x1="18627" y1="72549" x2="18627" y2="72549"/>
                            <a14:foregroundMark x1="12745" y1="65931" x2="17974" y2="77206"/>
                            <a14:foregroundMark x1="17974" y1="77206" x2="18137" y2="77206"/>
                            <a14:foregroundMark x1="6373" y1="62990" x2="6373" y2="62990"/>
                            <a14:foregroundMark x1="13889" y1="61765" x2="13889" y2="61765"/>
                            <a14:foregroundMark x1="13072" y1="61029" x2="13072" y2="61029"/>
                            <a14:foregroundMark x1="34150" y1="86029" x2="39869" y2="85049"/>
                            <a14:foregroundMark x1="59804" y1="51961" x2="61765" y2="57108"/>
                            <a14:foregroundMark x1="11275" y1="88725" x2="16503" y2="92892"/>
                            <a14:foregroundMark x1="3922" y1="87990" x2="14052" y2="96078"/>
                            <a14:foregroundMark x1="24673" y1="94363" x2="58660" y2="97549"/>
                            <a14:foregroundMark x1="72549" y1="87500" x2="85458" y2="90441"/>
                            <a14:foregroundMark x1="84150" y1="85784" x2="89542" y2="95588"/>
                            <a14:foregroundMark x1="3758" y1="73039" x2="1961" y2="63235"/>
                            <a14:foregroundMark x1="8007" y1="70588" x2="1961" y2="61765"/>
                            <a14:foregroundMark x1="1961" y1="61765" x2="1961" y2="61275"/>
                            <a14:foregroundMark x1="2614" y1="63971" x2="1471" y2="58824"/>
                            <a14:backgroundMark x1="9967" y1="19853" x2="9967" y2="19853"/>
                            <a14:backgroundMark x1="9314" y1="25980" x2="17647" y2="33578"/>
                          </a14:backgroundRemoval>
                        </a14:imgEffect>
                      </a14:imgLayer>
                    </a14:imgProps>
                  </a:ext>
                  <a:ext uri="{28A0092B-C50C-407E-A947-70E740481C1C}">
                    <a14:useLocalDpi xmlns:a14="http://schemas.microsoft.com/office/drawing/2010/main"/>
                  </a:ext>
                </a:extLst>
              </a:blip>
              <a:srcRect r="15983"/>
              <a:stretch>
                <a:fillRect/>
              </a:stretch>
            </p:blipFill>
            <p:spPr bwMode="auto">
              <a:xfrm>
                <a:off x="12312059" y="6337533"/>
                <a:ext cx="2447538" cy="1942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Woman in medical scrubs talking on phone Woman in medical scrubs talking on smart phone while sitting on table after work at home. care worker in blue uniform on the phone stock pictures, royalty-free photos &amp; images">
                <a:extLst>
                  <a:ext uri="{FF2B5EF4-FFF2-40B4-BE49-F238E27FC236}">
                    <a16:creationId xmlns:a16="http://schemas.microsoft.com/office/drawing/2014/main" id="{CF05C9CF-7B01-B468-1657-3FEC5DDA7344}"/>
                  </a:ext>
                </a:extLst>
              </p:cNvPr>
              <p:cNvPicPr>
                <a:picLocks noChangeAspect="1" noChangeArrowheads="1"/>
              </p:cNvPicPr>
              <p:nvPr/>
            </p:nvPicPr>
            <p:blipFill rotWithShape="1">
              <a:blip r:embed="rId46">
                <a:extLst>
                  <a:ext uri="{BEBA8EAE-BF5A-486C-A8C5-ECC9F3942E4B}">
                    <a14:imgProps xmlns:a14="http://schemas.microsoft.com/office/drawing/2010/main">
                      <a14:imgLayer r:embed="rId47">
                        <a14:imgEffect>
                          <a14:backgroundRemoval t="4167" b="89951" l="9804" r="89706">
                            <a14:foregroundMark x1="42484" y1="9069" x2="42484" y2="9069"/>
                            <a14:foregroundMark x1="39706" y1="4167" x2="39706" y2="4167"/>
                            <a14:backgroundMark x1="23693" y1="10294" x2="23693" y2="10294"/>
                          </a14:backgroundRemoval>
                        </a14:imgEffect>
                      </a14:imgLayer>
                    </a14:imgProps>
                  </a:ext>
                  <a:ext uri="{28A0092B-C50C-407E-A947-70E740481C1C}">
                    <a14:useLocalDpi xmlns:a14="http://schemas.microsoft.com/office/drawing/2010/main"/>
                  </a:ext>
                </a:extLst>
              </a:blip>
              <a:srcRect l="23029" r="38250" b="25166"/>
              <a:stretch>
                <a:fillRect/>
              </a:stretch>
            </p:blipFill>
            <p:spPr bwMode="auto">
              <a:xfrm>
                <a:off x="10109286" y="5986307"/>
                <a:ext cx="2810721" cy="3621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7173" name="Group 7172">
            <a:extLst>
              <a:ext uri="{FF2B5EF4-FFF2-40B4-BE49-F238E27FC236}">
                <a16:creationId xmlns:a16="http://schemas.microsoft.com/office/drawing/2014/main" id="{2F8BDA15-080E-CC22-970C-551A7EFC2435}"/>
              </a:ext>
            </a:extLst>
          </p:cNvPr>
          <p:cNvGrpSpPr/>
          <p:nvPr/>
        </p:nvGrpSpPr>
        <p:grpSpPr>
          <a:xfrm>
            <a:off x="8183750" y="4048171"/>
            <a:ext cx="4278363" cy="2745262"/>
            <a:chOff x="7997619" y="3831211"/>
            <a:chExt cx="4278363" cy="2745262"/>
          </a:xfrm>
        </p:grpSpPr>
        <p:pic>
          <p:nvPicPr>
            <p:cNvPr id="5130" name="Picture 10" descr="happy care visit senior man with care worker at home care worker writing notes stock pictures, royalty-free photos &amp; images">
              <a:extLst>
                <a:ext uri="{FF2B5EF4-FFF2-40B4-BE49-F238E27FC236}">
                  <a16:creationId xmlns:a16="http://schemas.microsoft.com/office/drawing/2014/main" id="{08338635-B93F-E6B9-99A8-536717404743}"/>
                </a:ext>
              </a:extLst>
            </p:cNvPr>
            <p:cNvPicPr>
              <a:picLocks noChangeAspect="1" noChangeArrowheads="1"/>
            </p:cNvPicPr>
            <p:nvPr/>
          </p:nvPicPr>
          <p:blipFill rotWithShape="1">
            <a:blip r:embed="rId48" cstate="email">
              <a:extLst>
                <a:ext uri="{BEBA8EAE-BF5A-486C-A8C5-ECC9F3942E4B}">
                  <a14:imgProps xmlns:a14="http://schemas.microsoft.com/office/drawing/2010/main">
                    <a14:imgLayer r:embed="rId49">
                      <a14:imgEffect>
                        <a14:backgroundRemoval t="9804" b="93873" l="9967" r="89869">
                          <a14:foregroundMark x1="52451" y1="54412" x2="52451" y2="53431"/>
                          <a14:foregroundMark x1="37908" y1="88971" x2="37908" y2="88971"/>
                          <a14:foregroundMark x1="41830" y1="88235" x2="41830" y2="88235"/>
                          <a14:foregroundMark x1="47712" y1="83578" x2="47712" y2="83578"/>
                          <a14:foregroundMark x1="43954" y1="84069" x2="56373" y2="83333"/>
                          <a14:foregroundMark x1="54575" y1="89216" x2="54575" y2="89951"/>
                          <a14:foregroundMark x1="43464" y1="88971" x2="57516" y2="93873"/>
                          <a14:foregroundMark x1="72059" y1="72794" x2="72059" y2="72794"/>
                          <a14:foregroundMark x1="74837" y1="72794" x2="74837" y2="72794"/>
                          <a14:foregroundMark x1="77941" y1="71078" x2="74020" y2="72059"/>
                          <a14:foregroundMark x1="59150" y1="35049" x2="59150" y2="35049"/>
                          <a14:foregroundMark x1="32026" y1="64461" x2="32026" y2="64461"/>
                          <a14:foregroundMark x1="31863" y1="62010" x2="32516" y2="62010"/>
                          <a14:foregroundMark x1="59804" y1="34804" x2="59804" y2="34804"/>
                          <a14:backgroundMark x1="66176" y1="67157" x2="66176" y2="67157"/>
                          <a14:backgroundMark x1="26961" y1="60539" x2="24346" y2="57598"/>
                          <a14:backgroundMark x1="24183" y1="78431" x2="24183" y2="78431"/>
                          <a14:backgroundMark x1="29412" y1="81127" x2="29248" y2="71814"/>
                          <a14:backgroundMark x1="66667" y1="37990" x2="66667" y2="37990"/>
                          <a14:backgroundMark x1="67647" y1="36520" x2="67647" y2="36520"/>
                          <a14:backgroundMark x1="32026" y1="51225" x2="32026" y2="51225"/>
                          <a14:backgroundMark x1="32516" y1="49510" x2="31863" y2="53431"/>
                          <a14:backgroundMark x1="31373" y1="61029" x2="31111" y2="63781"/>
                          <a14:backgroundMark x1="65523" y1="74020" x2="66013" y2="73284"/>
                          <a14:backgroundMark x1="63072" y1="36765" x2="63399" y2="39706"/>
                          <a14:backgroundMark x1="85458" y1="69363" x2="85458" y2="69363"/>
                        </a14:backgroundRemoval>
                      </a14:imgEffect>
                    </a14:imgLayer>
                  </a14:imgProps>
                </a:ext>
                <a:ext uri="{28A0092B-C50C-407E-A947-70E740481C1C}">
                  <a14:useLocalDpi xmlns:a14="http://schemas.microsoft.com/office/drawing/2010/main"/>
                </a:ext>
              </a:extLst>
            </a:blip>
            <a:srcRect l="30444" t="14569" r="24445"/>
            <a:stretch>
              <a:fillRect/>
            </a:stretch>
          </p:blipFill>
          <p:spPr bwMode="auto">
            <a:xfrm>
              <a:off x="8116013" y="3831211"/>
              <a:ext cx="2012154" cy="2540452"/>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3CFB7507-E787-5254-02B7-02C9D1FA4537}"/>
                </a:ext>
              </a:extLst>
            </p:cNvPr>
            <p:cNvGrpSpPr/>
            <p:nvPr/>
          </p:nvGrpSpPr>
          <p:grpSpPr>
            <a:xfrm>
              <a:off x="7997619" y="6027100"/>
              <a:ext cx="4278363" cy="549373"/>
              <a:chOff x="-7224705" y="6813133"/>
              <a:chExt cx="5652297" cy="549373"/>
            </a:xfrm>
          </p:grpSpPr>
          <p:sp>
            <p:nvSpPr>
              <p:cNvPr id="44" name="Rectangle 43">
                <a:extLst>
                  <a:ext uri="{FF2B5EF4-FFF2-40B4-BE49-F238E27FC236}">
                    <a16:creationId xmlns:a16="http://schemas.microsoft.com/office/drawing/2014/main" id="{0A0BFB1F-35C9-1867-B074-466B97EE44DD}"/>
                  </a:ext>
                </a:extLst>
              </p:cNvPr>
              <p:cNvSpPr/>
              <p:nvPr/>
            </p:nvSpPr>
            <p:spPr>
              <a:xfrm>
                <a:off x="-7224705" y="6839286"/>
                <a:ext cx="4984693" cy="523220"/>
              </a:xfrm>
              <a:prstGeom prst="rect">
                <a:avLst/>
              </a:prstGeom>
              <a:solidFill>
                <a:schemeClr val="bg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23217369-0F78-2294-9D6F-CCAFBFC99E29}"/>
                  </a:ext>
                </a:extLst>
              </p:cNvPr>
              <p:cNvSpPr txBox="1"/>
              <p:nvPr/>
            </p:nvSpPr>
            <p:spPr>
              <a:xfrm>
                <a:off x="-7066359" y="6813133"/>
                <a:ext cx="5493951" cy="523220"/>
              </a:xfrm>
              <a:prstGeom prst="rect">
                <a:avLst/>
              </a:prstGeom>
              <a:noFill/>
            </p:spPr>
            <p:txBody>
              <a:bodyPr wrap="square" rtlCol="0">
                <a:spAutoFit/>
              </a:bodyPr>
              <a:lstStyle/>
              <a:p>
                <a:r>
                  <a:rPr lang="en-GB" sz="2800" b="1"/>
                  <a:t>Record  in care  notes </a:t>
                </a:r>
              </a:p>
            </p:txBody>
          </p:sp>
        </p:grpSp>
        <p:grpSp>
          <p:nvGrpSpPr>
            <p:cNvPr id="7171" name="Group 7170">
              <a:extLst>
                <a:ext uri="{FF2B5EF4-FFF2-40B4-BE49-F238E27FC236}">
                  <a16:creationId xmlns:a16="http://schemas.microsoft.com/office/drawing/2014/main" id="{7A5FE449-F42B-3A47-B982-5D87630EE35F}"/>
                </a:ext>
              </a:extLst>
            </p:cNvPr>
            <p:cNvGrpSpPr/>
            <p:nvPr/>
          </p:nvGrpSpPr>
          <p:grpSpPr>
            <a:xfrm>
              <a:off x="9991795" y="3928091"/>
              <a:ext cx="1780323" cy="2205396"/>
              <a:chOff x="12507585" y="2357381"/>
              <a:chExt cx="3357287" cy="3762375"/>
            </a:xfrm>
          </p:grpSpPr>
          <p:pic>
            <p:nvPicPr>
              <p:cNvPr id="5132" name="Picture 12" descr="Male hands in blue medical gloves hold smartphone with white blank screen on blue background. Protecting Health During a Pandemic coronavirus 2019-nCoV Hands medical worker volunteer doctor with phone Male hands in blue medical gloves hold smartphone with white blank screen on blue background. Protecting Health During a Pandemic coronavirus 2019-nCoV Hands medical worker volunteer doctor with phone. care worker  blue uniform holding the phone stock pictures, royalty-free photos &amp; images">
                <a:extLst>
                  <a:ext uri="{FF2B5EF4-FFF2-40B4-BE49-F238E27FC236}">
                    <a16:creationId xmlns:a16="http://schemas.microsoft.com/office/drawing/2014/main" id="{BE5E3EC8-59E3-0BF9-D5CE-0D5FE8C1F060}"/>
                  </a:ext>
                </a:extLst>
              </p:cNvPr>
              <p:cNvPicPr>
                <a:picLocks noChangeAspect="1" noChangeArrowheads="1"/>
              </p:cNvPicPr>
              <p:nvPr/>
            </p:nvPicPr>
            <p:blipFill rotWithShape="1">
              <a:blip r:embed="rId50" cstate="email">
                <a:extLst>
                  <a:ext uri="{BEBA8EAE-BF5A-486C-A8C5-ECC9F3942E4B}">
                    <a14:imgProps xmlns:a14="http://schemas.microsoft.com/office/drawing/2010/main">
                      <a14:imgLayer r:embed="rId51">
                        <a14:imgEffect>
                          <a14:backgroundRemoval t="9620" b="99241" l="9804" r="89706">
                            <a14:foregroundMark x1="21405" y1="77975" x2="21405" y2="77975"/>
                            <a14:foregroundMark x1="16830" y1="63291" x2="20588" y2="84810"/>
                            <a14:foregroundMark x1="11438" y1="98987" x2="20752" y2="98987"/>
                            <a14:foregroundMark x1="53105" y1="99241" x2="44118" y2="97722"/>
                            <a14:foregroundMark x1="9967" y1="91392" x2="11111" y2="91392"/>
                            <a14:backgroundMark x1="36438" y1="83038" x2="36438" y2="83038"/>
                            <a14:backgroundMark x1="36928" y1="83797" x2="36928" y2="83797"/>
                            <a14:backgroundMark x1="36928" y1="84051" x2="39216" y2="82532"/>
                            <a14:backgroundMark x1="30392" y1="98228" x2="33170" y2="95696"/>
                          </a14:backgroundRemoval>
                        </a14:imgEffect>
                      </a14:imgLayer>
                    </a14:imgProps>
                  </a:ext>
                  <a:ext uri="{28A0092B-C50C-407E-A947-70E740481C1C}">
                    <a14:useLocalDpi xmlns:a14="http://schemas.microsoft.com/office/drawing/2010/main"/>
                  </a:ext>
                </a:extLst>
              </a:blip>
              <a:srcRect r="42407"/>
              <a:stretch>
                <a:fillRect/>
              </a:stretch>
            </p:blipFill>
            <p:spPr bwMode="auto">
              <a:xfrm>
                <a:off x="12507585" y="2357381"/>
                <a:ext cx="3357287" cy="37623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Electronic MAR (eMAR) charts | Log my Care">
                <a:extLst>
                  <a:ext uri="{FF2B5EF4-FFF2-40B4-BE49-F238E27FC236}">
                    <a16:creationId xmlns:a16="http://schemas.microsoft.com/office/drawing/2014/main" id="{E7D6B221-EEF3-5149-7568-6529A068E6F2}"/>
                  </a:ext>
                </a:extLst>
              </p:cNvPr>
              <p:cNvPicPr>
                <a:picLocks noChangeAspect="1" noChangeArrowheads="1"/>
              </p:cNvPicPr>
              <p:nvPr/>
            </p:nvPicPr>
            <p:blipFill>
              <a:blip r:embed="rId52" cstate="email">
                <a:clrChange>
                  <a:clrFrom>
                    <a:srgbClr val="010101"/>
                  </a:clrFrom>
                  <a:clrTo>
                    <a:srgbClr val="010101">
                      <a:alpha val="0"/>
                    </a:srgbClr>
                  </a:clrTo>
                </a:clrChange>
                <a:extLst>
                  <a:ext uri="{28A0092B-C50C-407E-A947-70E740481C1C}">
                    <a14:useLocalDpi xmlns:a14="http://schemas.microsoft.com/office/drawing/2010/main"/>
                  </a:ext>
                </a:extLst>
              </a:blip>
              <a:srcRect/>
              <a:stretch>
                <a:fillRect/>
              </a:stretch>
            </p:blipFill>
            <p:spPr bwMode="auto">
              <a:xfrm>
                <a:off x="12967081" y="2742104"/>
                <a:ext cx="2837502" cy="2837502"/>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135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3102"/>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up)">
                                      <p:cBhvr>
                                        <p:cTn id="14" dur="10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99"/>
                                          </p:stCondLst>
                                        </p:cTn>
                                        <p:tgtEl>
                                          <p:spTgt spid="38"/>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99"/>
                                          </p:stCondLst>
                                        </p:cTn>
                                        <p:tgtEl>
                                          <p:spTgt spid="39"/>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up)">
                                      <p:cBhvr>
                                        <p:cTn id="29" dur="10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0"/>
                            </p:stCondLst>
                            <p:childTnLst>
                              <p:par>
                                <p:cTn id="35" presetID="22" presetClass="entr" presetSubtype="1"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128"/>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9"/>
                                          </p:stCondLst>
                                        </p:cTn>
                                        <p:tgtEl>
                                          <p:spTgt spid="25"/>
                                        </p:tgtEl>
                                        <p:attrNameLst>
                                          <p:attrName>style.visibility</p:attrName>
                                        </p:attrNameLst>
                                      </p:cBhvr>
                                      <p:to>
                                        <p:strVal val="visible"/>
                                      </p:to>
                                    </p:set>
                                  </p:childTnLst>
                                </p:cTn>
                              </p:par>
                            </p:childTnLst>
                          </p:cTn>
                        </p:par>
                        <p:par>
                          <p:cTn id="44" fill="hold">
                            <p:stCondLst>
                              <p:cond delay="10"/>
                            </p:stCondLst>
                            <p:childTnLst>
                              <p:par>
                                <p:cTn id="45" presetID="1"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par>
                          <p:cTn id="47" fill="hold">
                            <p:stCondLst>
                              <p:cond delay="10"/>
                            </p:stCondLst>
                            <p:childTnLst>
                              <p:par>
                                <p:cTn id="48" presetID="26" presetClass="emph" presetSubtype="0" fill="hold" grpId="1" nodeType="afterEffect">
                                  <p:stCondLst>
                                    <p:cond delay="0"/>
                                  </p:stCondLst>
                                  <p:childTnLst>
                                    <p:animEffect transition="out" filter="fade">
                                      <p:cBhvr>
                                        <p:cTn id="49" dur="1250" tmFilter="0, 0; .2, .5; .8, .5; 1, 0"/>
                                        <p:tgtEl>
                                          <p:spTgt spid="57"/>
                                        </p:tgtEl>
                                      </p:cBhvr>
                                    </p:animEffect>
                                    <p:animScale>
                                      <p:cBhvr>
                                        <p:cTn id="50" dur="625" autoRev="1" fill="hold"/>
                                        <p:tgtEl>
                                          <p:spTgt spid="57"/>
                                        </p:tgtEl>
                                      </p:cBhvr>
                                      <p:by x="105000" y="105000"/>
                                    </p:animScale>
                                  </p:childTnLst>
                                </p:cTn>
                              </p:par>
                            </p:childTnLst>
                          </p:cTn>
                        </p:par>
                        <p:par>
                          <p:cTn id="51" fill="hold">
                            <p:stCondLst>
                              <p:cond delay="1260"/>
                            </p:stCondLst>
                            <p:childTnLst>
                              <p:par>
                                <p:cTn id="52" presetID="1" presetClass="entr" presetSubtype="0"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par>
                          <p:cTn id="54" fill="hold">
                            <p:stCondLst>
                              <p:cond delay="1260"/>
                            </p:stCondLst>
                            <p:childTnLst>
                              <p:par>
                                <p:cTn id="55" presetID="26" presetClass="emph" presetSubtype="0" fill="hold" grpId="1" nodeType="afterEffect">
                                  <p:stCondLst>
                                    <p:cond delay="0"/>
                                  </p:stCondLst>
                                  <p:childTnLst>
                                    <p:animEffect transition="out" filter="fade">
                                      <p:cBhvr>
                                        <p:cTn id="56" dur="1250" tmFilter="0, 0; .2, .5; .8, .5; 1, 0"/>
                                        <p:tgtEl>
                                          <p:spTgt spid="56"/>
                                        </p:tgtEl>
                                      </p:cBhvr>
                                    </p:animEffect>
                                    <p:animScale>
                                      <p:cBhvr>
                                        <p:cTn id="57" dur="625" autoRev="1" fill="hold"/>
                                        <p:tgtEl>
                                          <p:spTgt spid="56"/>
                                        </p:tgtEl>
                                      </p:cBhvr>
                                      <p:by x="105000" y="105000"/>
                                    </p:animScale>
                                  </p:childTnLst>
                                </p:cTn>
                              </p:par>
                            </p:childTnLst>
                          </p:cTn>
                        </p:par>
                        <p:par>
                          <p:cTn id="58" fill="hold">
                            <p:stCondLst>
                              <p:cond delay="2510"/>
                            </p:stCondLst>
                            <p:childTnLst>
                              <p:par>
                                <p:cTn id="59" presetID="1" presetClass="entr" presetSubtype="0"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par>
                          <p:cTn id="61" fill="hold">
                            <p:stCondLst>
                              <p:cond delay="2510"/>
                            </p:stCondLst>
                            <p:childTnLst>
                              <p:par>
                                <p:cTn id="62" presetID="26" presetClass="emph" presetSubtype="0" fill="hold" grpId="1" nodeType="afterEffect">
                                  <p:stCondLst>
                                    <p:cond delay="0"/>
                                  </p:stCondLst>
                                  <p:childTnLst>
                                    <p:animEffect transition="out" filter="fade">
                                      <p:cBhvr>
                                        <p:cTn id="63" dur="1250" tmFilter="0, 0; .2, .5; .8, .5; 1, 0"/>
                                        <p:tgtEl>
                                          <p:spTgt spid="59"/>
                                        </p:tgtEl>
                                      </p:cBhvr>
                                    </p:animEffect>
                                    <p:animScale>
                                      <p:cBhvr>
                                        <p:cTn id="64" dur="625" autoRev="1" fill="hold"/>
                                        <p:tgtEl>
                                          <p:spTgt spid="59"/>
                                        </p:tgtEl>
                                      </p:cBhvr>
                                      <p:by x="105000" y="105000"/>
                                    </p:animScale>
                                  </p:childTnLst>
                                </p:cTn>
                              </p:par>
                            </p:childTnLst>
                          </p:cTn>
                        </p:par>
                        <p:par>
                          <p:cTn id="65" fill="hold">
                            <p:stCondLst>
                              <p:cond delay="3760"/>
                            </p:stCondLst>
                            <p:childTnLst>
                              <p:par>
                                <p:cTn id="66" presetID="1" presetClass="entr" presetSubtype="0" fill="hold" grpId="0" nodeType="afterEffect">
                                  <p:stCondLst>
                                    <p:cond delay="0"/>
                                  </p:stCondLst>
                                  <p:childTnLst>
                                    <p:set>
                                      <p:cBhvr>
                                        <p:cTn id="67" dur="1" fill="hold">
                                          <p:stCondLst>
                                            <p:cond delay="0"/>
                                          </p:stCondLst>
                                        </p:cTn>
                                        <p:tgtEl>
                                          <p:spTgt spid="58"/>
                                        </p:tgtEl>
                                        <p:attrNameLst>
                                          <p:attrName>style.visibility</p:attrName>
                                        </p:attrNameLst>
                                      </p:cBhvr>
                                      <p:to>
                                        <p:strVal val="visible"/>
                                      </p:to>
                                    </p:set>
                                  </p:childTnLst>
                                </p:cTn>
                              </p:par>
                            </p:childTnLst>
                          </p:cTn>
                        </p:par>
                        <p:par>
                          <p:cTn id="68" fill="hold">
                            <p:stCondLst>
                              <p:cond delay="3760"/>
                            </p:stCondLst>
                            <p:childTnLst>
                              <p:par>
                                <p:cTn id="69" presetID="26" presetClass="emph" presetSubtype="0" fill="hold" grpId="1" nodeType="afterEffect">
                                  <p:stCondLst>
                                    <p:cond delay="0"/>
                                  </p:stCondLst>
                                  <p:childTnLst>
                                    <p:animEffect transition="out" filter="fade">
                                      <p:cBhvr>
                                        <p:cTn id="70" dur="1250" tmFilter="0, 0; .2, .5; .8, .5; 1, 0"/>
                                        <p:tgtEl>
                                          <p:spTgt spid="58"/>
                                        </p:tgtEl>
                                      </p:cBhvr>
                                    </p:animEffect>
                                    <p:animScale>
                                      <p:cBhvr>
                                        <p:cTn id="71" dur="625" autoRev="1" fill="hold"/>
                                        <p:tgtEl>
                                          <p:spTgt spid="5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2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10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52"/>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9"/>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53"/>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6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57"/>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56"/>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59"/>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58"/>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par>
                          <p:cTn id="104" fill="hold">
                            <p:stCondLst>
                              <p:cond delay="0"/>
                            </p:stCondLst>
                            <p:childTnLst>
                              <p:par>
                                <p:cTn id="105" presetID="1" presetClass="entr" presetSubtype="0" fill="hold" nodeType="after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par>
                          <p:cTn id="111" fill="hold">
                            <p:stCondLst>
                              <p:cond delay="0"/>
                            </p:stCondLst>
                            <p:childTnLst>
                              <p:par>
                                <p:cTn id="112" presetID="1" presetClass="entr" presetSubtype="0" fill="hold" nodeType="afterEffect">
                                  <p:stCondLst>
                                    <p:cond delay="0"/>
                                  </p:stCondLst>
                                  <p:childTnLst>
                                    <p:set>
                                      <p:cBhvr>
                                        <p:cTn id="113" dur="1" fill="hold">
                                          <p:stCondLst>
                                            <p:cond delay="999"/>
                                          </p:stCondLst>
                                        </p:cTn>
                                        <p:tgtEl>
                                          <p:spTgt spid="33"/>
                                        </p:tgtEl>
                                        <p:attrNameLst>
                                          <p:attrName>style.visibility</p:attrName>
                                        </p:attrNameLst>
                                      </p:cBhvr>
                                      <p:to>
                                        <p:strVal val="visible"/>
                                      </p:to>
                                    </p:set>
                                  </p:childTnLst>
                                </p:cTn>
                              </p:par>
                            </p:childTnLst>
                          </p:cTn>
                        </p:par>
                        <p:par>
                          <p:cTn id="114" fill="hold">
                            <p:stCondLst>
                              <p:cond delay="1000"/>
                            </p:stCondLst>
                            <p:childTnLst>
                              <p:par>
                                <p:cTn id="115" presetID="1" presetClass="entr" presetSubtype="0" fill="hold" nodeType="afterEffect">
                                  <p:stCondLst>
                                    <p:cond delay="0"/>
                                  </p:stCondLst>
                                  <p:childTnLst>
                                    <p:set>
                                      <p:cBhvr>
                                        <p:cTn id="116" dur="1" fill="hold">
                                          <p:stCondLst>
                                            <p:cond delay="999"/>
                                          </p:stCondLst>
                                        </p:cTn>
                                        <p:tgtEl>
                                          <p:spTgt spid="5122"/>
                                        </p:tgtEl>
                                        <p:attrNameLst>
                                          <p:attrName>style.visibility</p:attrName>
                                        </p:attrNameLst>
                                      </p:cBhvr>
                                      <p:to>
                                        <p:strVal val="visible"/>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999"/>
                                          </p:stCondLst>
                                        </p:cTn>
                                        <p:tgtEl>
                                          <p:spTgt spid="3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999"/>
                                          </p:stCondLst>
                                        </p:cTn>
                                        <p:tgtEl>
                                          <p:spTgt spid="35"/>
                                        </p:tgtEl>
                                        <p:attrNameLst>
                                          <p:attrName>style.visibility</p:attrName>
                                        </p:attrNameLst>
                                      </p:cBhvr>
                                      <p:to>
                                        <p:strVal val="visible"/>
                                      </p:to>
                                    </p:set>
                                  </p:childTnLst>
                                </p:cTn>
                              </p:par>
                            </p:childTnLst>
                          </p:cTn>
                        </p:par>
                        <p:par>
                          <p:cTn id="124" fill="hold">
                            <p:stCondLst>
                              <p:cond delay="1000"/>
                            </p:stCondLst>
                            <p:childTnLst>
                              <p:par>
                                <p:cTn id="125" presetID="1" presetClass="entr" presetSubtype="0" fill="hold" nodeType="afterEffect">
                                  <p:stCondLst>
                                    <p:cond delay="0"/>
                                  </p:stCondLst>
                                  <p:childTnLst>
                                    <p:set>
                                      <p:cBhvr>
                                        <p:cTn id="126" dur="1" fill="hold">
                                          <p:stCondLst>
                                            <p:cond delay="999"/>
                                          </p:stCondLst>
                                        </p:cTn>
                                        <p:tgtEl>
                                          <p:spTgt spid="512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23"/>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34"/>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31"/>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33"/>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512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5"/>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4"/>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62"/>
                                        </p:tgtEl>
                                        <p:attrNameLst>
                                          <p:attrName>style.visibility</p:attrName>
                                        </p:attrNameLst>
                                      </p:cBhvr>
                                      <p:to>
                                        <p:strVal val="visible"/>
                                      </p:to>
                                    </p:set>
                                  </p:childTnLst>
                                </p:cTn>
                              </p:par>
                            </p:childTnLst>
                          </p:cTn>
                        </p:par>
                        <p:par>
                          <p:cTn id="151" fill="hold">
                            <p:stCondLst>
                              <p:cond delay="0"/>
                            </p:stCondLst>
                            <p:childTnLst>
                              <p:par>
                                <p:cTn id="152" presetID="1" presetClass="entr" presetSubtype="0" fill="hold" nodeType="afterEffect">
                                  <p:stCondLst>
                                    <p:cond delay="0"/>
                                  </p:stCondLst>
                                  <p:childTnLst>
                                    <p:set>
                                      <p:cBhvr>
                                        <p:cTn id="153" dur="1" fill="hold">
                                          <p:stCondLst>
                                            <p:cond delay="1499"/>
                                          </p:stCondLst>
                                        </p:cTn>
                                        <p:tgtEl>
                                          <p:spTgt spid="7169"/>
                                        </p:tgtEl>
                                        <p:attrNameLst>
                                          <p:attrName>style.visibility</p:attrName>
                                        </p:attrNameLst>
                                      </p:cBhvr>
                                      <p:to>
                                        <p:strVal val="visible"/>
                                      </p:to>
                                    </p:set>
                                  </p:childTnLst>
                                </p:cTn>
                              </p:par>
                            </p:childTnLst>
                          </p:cTn>
                        </p:par>
                        <p:par>
                          <p:cTn id="154" fill="hold">
                            <p:stCondLst>
                              <p:cond delay="1500"/>
                            </p:stCondLst>
                            <p:childTnLst>
                              <p:par>
                                <p:cTn id="155" presetID="1" presetClass="entr" presetSubtype="0" fill="hold" nodeType="afterEffect">
                                  <p:stCondLst>
                                    <p:cond delay="0"/>
                                  </p:stCondLst>
                                  <p:childTnLst>
                                    <p:set>
                                      <p:cBhvr>
                                        <p:cTn id="156" dur="1" fill="hold">
                                          <p:stCondLst>
                                            <p:cond delay="1499"/>
                                          </p:stCondLst>
                                        </p:cTn>
                                        <p:tgtEl>
                                          <p:spTgt spid="63"/>
                                        </p:tgtEl>
                                        <p:attrNameLst>
                                          <p:attrName>style.visibility</p:attrName>
                                        </p:attrNameLst>
                                      </p:cBhvr>
                                      <p:to>
                                        <p:strVal val="visible"/>
                                      </p:to>
                                    </p:set>
                                  </p:childTnLst>
                                </p:cTn>
                              </p:par>
                            </p:childTnLst>
                          </p:cTn>
                        </p:par>
                        <p:par>
                          <p:cTn id="157" fill="hold">
                            <p:stCondLst>
                              <p:cond delay="3000"/>
                            </p:stCondLst>
                            <p:childTnLst>
                              <p:par>
                                <p:cTn id="158" presetID="1" presetClass="entr" presetSubtype="0" fill="hold" nodeType="afterEffect">
                                  <p:stCondLst>
                                    <p:cond delay="0"/>
                                  </p:stCondLst>
                                  <p:childTnLst>
                                    <p:set>
                                      <p:cBhvr>
                                        <p:cTn id="159" dur="1" fill="hold">
                                          <p:stCondLst>
                                            <p:cond delay="1499"/>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C105A8-1FD1-C84E-932C-1238417BDC5E}"/>
              </a:ext>
            </a:extLst>
          </p:cNvPr>
          <p:cNvSpPr txBox="1"/>
          <p:nvPr/>
        </p:nvSpPr>
        <p:spPr>
          <a:xfrm>
            <a:off x="2947706" y="2433406"/>
            <a:ext cx="7218705" cy="4093428"/>
          </a:xfrm>
          <a:prstGeom prst="rect">
            <a:avLst/>
          </a:prstGeom>
          <a:noFill/>
        </p:spPr>
        <p:txBody>
          <a:bodyPr wrap="square" rtlCol="0">
            <a:spAutoFit/>
          </a:bodyPr>
          <a:lstStyle/>
          <a:p>
            <a:pPr marL="285750" indent="-285750">
              <a:buFont typeface="Wingdings" panose="05000000000000000000" pitchFamily="2" charset="2"/>
              <a:buChar char="ü"/>
            </a:pPr>
            <a:endParaRPr lang="en-GB" sz="2000"/>
          </a:p>
          <a:p>
            <a:pPr marL="285750" indent="-285750">
              <a:buFont typeface="Wingdings" panose="05000000000000000000" pitchFamily="2" charset="2"/>
              <a:buChar char="ü"/>
            </a:pPr>
            <a:r>
              <a:rPr lang="en-GB" sz="2000"/>
              <a:t>Changes such as new medication/ completed course of medication/ missing medication ( e.g. </a:t>
            </a:r>
            <a:r>
              <a:rPr lang="en-GB" sz="2000" i="1"/>
              <a:t>family gave medication) </a:t>
            </a:r>
          </a:p>
          <a:p>
            <a:pPr marL="285750" indent="-285750">
              <a:buFont typeface="Wingdings" panose="05000000000000000000" pitchFamily="2" charset="2"/>
              <a:buChar char="ü"/>
            </a:pPr>
            <a:r>
              <a:rPr lang="en-GB" sz="2000"/>
              <a:t>Refusal and action taken</a:t>
            </a:r>
          </a:p>
          <a:p>
            <a:pPr marL="285750" indent="-285750">
              <a:buFont typeface="Wingdings" panose="05000000000000000000" pitchFamily="2" charset="2"/>
              <a:buChar char="ü"/>
            </a:pPr>
            <a:r>
              <a:rPr lang="en-GB" sz="2000"/>
              <a:t>Any concerns/ issues/ side effects</a:t>
            </a:r>
          </a:p>
          <a:p>
            <a:pPr marL="285750" indent="-285750">
              <a:buFont typeface="Wingdings" panose="05000000000000000000" pitchFamily="2" charset="2"/>
              <a:buChar char="ü"/>
            </a:pPr>
            <a:r>
              <a:rPr lang="en-GB" sz="2000"/>
              <a:t>Call or visit from DN or GP whilst there including </a:t>
            </a:r>
          </a:p>
          <a:p>
            <a:r>
              <a:rPr lang="en-GB" sz="2000"/>
              <a:t>      new cream/ advice given </a:t>
            </a:r>
          </a:p>
          <a:p>
            <a:pPr marL="285750" indent="-285750">
              <a:buFont typeface="Wingdings" panose="05000000000000000000" pitchFamily="2" charset="2"/>
              <a:buChar char="ü"/>
            </a:pPr>
            <a:r>
              <a:rPr lang="en-GB" sz="2000"/>
              <a:t>Error on MAR chart</a:t>
            </a:r>
          </a:p>
          <a:p>
            <a:pPr marL="285750" indent="-285750">
              <a:buFont typeface="Wingdings" panose="05000000000000000000" pitchFamily="2" charset="2"/>
              <a:buChar char="ü"/>
            </a:pPr>
            <a:r>
              <a:rPr lang="en-GB" sz="2000"/>
              <a:t>Actions taken e.g. calling  111/ pharmacy</a:t>
            </a:r>
          </a:p>
          <a:p>
            <a:pPr marL="285750" indent="-285750">
              <a:buFont typeface="Wingdings" panose="05000000000000000000" pitchFamily="2" charset="2"/>
              <a:buChar char="ü"/>
            </a:pPr>
            <a:r>
              <a:rPr lang="en-GB" sz="2000"/>
              <a:t>Medication orders</a:t>
            </a:r>
          </a:p>
          <a:p>
            <a:pPr marL="285750" indent="-285750">
              <a:buFont typeface="Wingdings" panose="05000000000000000000" pitchFamily="2" charset="2"/>
              <a:buChar char="ü"/>
            </a:pPr>
            <a:r>
              <a:rPr lang="en-GB" sz="2000"/>
              <a:t>Returns of unwanted or out of date medicines</a:t>
            </a:r>
          </a:p>
          <a:p>
            <a:pPr marL="285750" indent="-285750">
              <a:buFont typeface="Wingdings" panose="05000000000000000000" pitchFamily="2" charset="2"/>
              <a:buChar char="ü"/>
            </a:pPr>
            <a:r>
              <a:rPr lang="en-GB" sz="2000"/>
              <a:t>Time of administration</a:t>
            </a:r>
          </a:p>
          <a:p>
            <a:pPr marL="285750" indent="-285750">
              <a:buFont typeface="Wingdings" panose="05000000000000000000" pitchFamily="2" charset="2"/>
              <a:buChar char="ü"/>
            </a:pPr>
            <a:r>
              <a:rPr lang="en-GB" sz="2000"/>
              <a:t>PRN</a:t>
            </a:r>
          </a:p>
        </p:txBody>
      </p:sp>
      <p:pic>
        <p:nvPicPr>
          <p:cNvPr id="8194" name="Picture 2" descr="Senior Woman At Home Using Walking Stick Greeting Female Nurse Or Care Worker In Uniform At Door Home Caregiver Stock Photo">
            <a:extLst>
              <a:ext uri="{FF2B5EF4-FFF2-40B4-BE49-F238E27FC236}">
                <a16:creationId xmlns:a16="http://schemas.microsoft.com/office/drawing/2014/main" id="{BAA3A0FB-763F-A41E-B290-1FF2B647F581}"/>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l="3914" t="10435" r="39690" b="36522"/>
          <a:stretch>
            <a:fillRect/>
          </a:stretch>
        </p:blipFill>
        <p:spPr bwMode="auto">
          <a:xfrm flipH="1">
            <a:off x="9244293" y="2172788"/>
            <a:ext cx="3332019" cy="4702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4584CF-0199-944F-19C1-E6F80F25150F}"/>
              </a:ext>
            </a:extLst>
          </p:cNvPr>
          <p:cNvSpPr txBox="1"/>
          <p:nvPr/>
        </p:nvSpPr>
        <p:spPr>
          <a:xfrm>
            <a:off x="3522311" y="99853"/>
            <a:ext cx="6387548" cy="646331"/>
          </a:xfrm>
          <a:prstGeom prst="rect">
            <a:avLst/>
          </a:prstGeom>
          <a:noFill/>
        </p:spPr>
        <p:txBody>
          <a:bodyPr wrap="square">
            <a:spAutoFit/>
          </a:bodyPr>
          <a:lstStyle/>
          <a:p>
            <a:r>
              <a:rPr lang="en-GB" sz="3600" b="1"/>
              <a:t>Recording and reporting</a:t>
            </a:r>
          </a:p>
        </p:txBody>
      </p:sp>
      <p:pic>
        <p:nvPicPr>
          <p:cNvPr id="8196" name="Picture 4" descr="Hamelin EOS">
            <a:extLst>
              <a:ext uri="{FF2B5EF4-FFF2-40B4-BE49-F238E27FC236}">
                <a16:creationId xmlns:a16="http://schemas.microsoft.com/office/drawing/2014/main" id="{7051CA89-6D7B-B465-DFCE-F45556779B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6701" y="224667"/>
            <a:ext cx="2488072" cy="2488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6C176FD-F74E-A9DD-8BBB-2D3DC540B8A3}"/>
              </a:ext>
            </a:extLst>
          </p:cNvPr>
          <p:cNvGrpSpPr/>
          <p:nvPr/>
        </p:nvGrpSpPr>
        <p:grpSpPr>
          <a:xfrm>
            <a:off x="702722" y="2275240"/>
            <a:ext cx="1144700" cy="2045206"/>
            <a:chOff x="8487892" y="2818337"/>
            <a:chExt cx="1289675" cy="2512961"/>
          </a:xfrm>
        </p:grpSpPr>
        <p:pic>
          <p:nvPicPr>
            <p:cNvPr id="6" name="Picture 5" descr="A screenshot of a phone&#10;&#10;AI-generated content may be incorrect.">
              <a:extLst>
                <a:ext uri="{FF2B5EF4-FFF2-40B4-BE49-F238E27FC236}">
                  <a16:creationId xmlns:a16="http://schemas.microsoft.com/office/drawing/2014/main" id="{448F0BC0-3A0A-1674-0279-2550BA4AF6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62213" y="3094194"/>
              <a:ext cx="1141035" cy="2237104"/>
            </a:xfrm>
            <a:prstGeom prst="roundRect">
              <a:avLst/>
            </a:prstGeom>
          </p:spPr>
        </p:pic>
        <p:pic>
          <p:nvPicPr>
            <p:cNvPr id="5" name="Picture 2" descr="Mobile Phones PNG Transparent Images Free Download | Vector Files | Pngtree">
              <a:extLst>
                <a:ext uri="{FF2B5EF4-FFF2-40B4-BE49-F238E27FC236}">
                  <a16:creationId xmlns:a16="http://schemas.microsoft.com/office/drawing/2014/main" id="{4A75F694-C409-6C71-AE13-1151B2C894C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778" b="91111" l="9778" r="89778">
                          <a14:foregroundMark x1="52889" y1="12889" x2="52889" y2="12889"/>
                          <a14:foregroundMark x1="33333" y1="10222" x2="32889" y2="10222"/>
                          <a14:foregroundMark x1="44889" y1="91111" x2="44889" y2="91111"/>
                        </a14:backgroundRemoval>
                      </a14:imgEffect>
                    </a14:imgLayer>
                  </a14:imgProps>
                </a:ext>
                <a:ext uri="{28A0092B-C50C-407E-A947-70E740481C1C}">
                  <a14:useLocalDpi xmlns:a14="http://schemas.microsoft.com/office/drawing/2010/main"/>
                </a:ext>
              </a:extLst>
            </a:blip>
            <a:srcRect l="28171" r="25436" b="8314"/>
            <a:stretch>
              <a:fillRect/>
            </a:stretch>
          </p:blipFill>
          <p:spPr bwMode="auto">
            <a:xfrm>
              <a:off x="8487892" y="2818337"/>
              <a:ext cx="1289675" cy="2509576"/>
            </a:xfrm>
            <a:prstGeom prst="rect">
              <a:avLst/>
            </a:prstGeom>
            <a:noFill/>
            <a:extLst>
              <a:ext uri="{909E8E84-426E-40DD-AFC4-6F175D3DCCD1}">
                <a14:hiddenFill xmlns:a14="http://schemas.microsoft.com/office/drawing/2010/main">
                  <a:solidFill>
                    <a:srgbClr val="FFFFFF"/>
                  </a:solidFill>
                </a14:hiddenFill>
              </a:ext>
            </a:extLst>
          </p:spPr>
        </p:pic>
      </p:grpSp>
      <p:pic>
        <p:nvPicPr>
          <p:cNvPr id="8198" name="Picture 6" descr="Smiles in the Office A medium-wide shot of a stylish older woman with silver hair and a bright-coloured blouse talks on the phone by a window, exuding confidence and warmth. Perfect for themes of senior professionals and workplace positivity.&#10;&#10;Videos are available similar to this scenario. office person on the phone  stock pictures, royalty-free photos &amp; images">
            <a:extLst>
              <a:ext uri="{FF2B5EF4-FFF2-40B4-BE49-F238E27FC236}">
                <a16:creationId xmlns:a16="http://schemas.microsoft.com/office/drawing/2014/main" id="{A6924B4A-01DC-1A2A-357A-AE459FD05775}"/>
              </a:ext>
            </a:extLst>
          </p:cNvPr>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9804" b="99755" l="327" r="89706">
                        <a14:foregroundMark x1="5392" y1="45343" x2="4902" y2="63971"/>
                        <a14:foregroundMark x1="8660" y1="39216" x2="7190" y2="69363"/>
                        <a14:foregroundMark x1="7190" y1="69363" x2="7190" y2="69363"/>
                        <a14:foregroundMark x1="4248" y1="35294" x2="4248" y2="35294"/>
                        <a14:foregroundMark x1="1307" y1="35784" x2="1307" y2="35784"/>
                        <a14:foregroundMark x1="327" y1="75735" x2="13072" y2="77696"/>
                        <a14:foregroundMark x1="2614" y1="85784" x2="2614" y2="89216"/>
                        <a14:foregroundMark x1="327" y1="95833" x2="12908" y2="93627"/>
                        <a14:foregroundMark x1="12908" y1="93627" x2="13072" y2="93627"/>
                        <a14:foregroundMark x1="12255" y1="44608" x2="12745" y2="72304"/>
                        <a14:foregroundMark x1="14216" y1="94118" x2="23529" y2="89216"/>
                        <a14:foregroundMark x1="20261" y1="95833" x2="32026" y2="99755"/>
                        <a14:foregroundMark x1="57026" y1="92402" x2="46569" y2="91912"/>
                        <a14:foregroundMark x1="42647" y1="35784" x2="42647" y2="35784"/>
                        <a14:foregroundMark x1="46078" y1="31373" x2="46078" y2="31373"/>
                        <a14:foregroundMark x1="39542" y1="30882" x2="39542" y2="30882"/>
                        <a14:foregroundMark x1="39542" y1="26471" x2="38399" y2="28922"/>
                        <a14:foregroundMark x1="42810" y1="21814" x2="42647" y2="23529"/>
                        <a14:foregroundMark x1="43791" y1="21078" x2="44281" y2="23039"/>
                        <a14:foregroundMark x1="49346" y1="24510" x2="49346" y2="24510"/>
                        <a14:foregroundMark x1="65196" y1="69608" x2="65686" y2="69118"/>
                        <a14:foregroundMark x1="63562" y1="74020" x2="63562" y2="74020"/>
                        <a14:foregroundMark x1="63889" y1="74020" x2="64869" y2="71814"/>
                        <a14:backgroundMark x1="21242" y1="62745" x2="22876" y2="70833"/>
                        <a14:backgroundMark x1="21078" y1="79657" x2="24510" y2="81373"/>
                        <a14:backgroundMark x1="76307" y1="67157" x2="72712" y2="63725"/>
                        <a14:backgroundMark x1="49673" y1="19608" x2="49673" y2="19608"/>
                        <a14:backgroundMark x1="50327" y1="19853" x2="50327" y2="19853"/>
                        <a14:backgroundMark x1="44118" y1="18627" x2="44118" y2="18627"/>
                        <a14:backgroundMark x1="34804" y1="26225" x2="36928" y2="23039"/>
                        <a14:backgroundMark x1="51144" y1="23284" x2="51144" y2="20588"/>
                        <a14:backgroundMark x1="28268" y1="58088" x2="28268" y2="58088"/>
                        <a14:backgroundMark x1="23529" y1="82843" x2="23856" y2="73284"/>
                      </a14:backgroundRemoval>
                    </a14:imgEffect>
                  </a14:imgLayer>
                </a14:imgProps>
              </a:ext>
              <a:ext uri="{28A0092B-C50C-407E-A947-70E740481C1C}">
                <a14:useLocalDpi xmlns:a14="http://schemas.microsoft.com/office/drawing/2010/main"/>
              </a:ext>
            </a:extLst>
          </a:blip>
          <a:srcRect r="14982"/>
          <a:stretch>
            <a:fillRect/>
          </a:stretch>
        </p:blipFill>
        <p:spPr bwMode="auto">
          <a:xfrm>
            <a:off x="0" y="4322417"/>
            <a:ext cx="3233530" cy="2535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96B1366-9BB9-2CB4-776F-E181439B57EF}"/>
              </a:ext>
            </a:extLst>
          </p:cNvPr>
          <p:cNvSpPr txBox="1"/>
          <p:nvPr/>
        </p:nvSpPr>
        <p:spPr>
          <a:xfrm>
            <a:off x="37176" y="743524"/>
            <a:ext cx="12192000" cy="954107"/>
          </a:xfrm>
          <a:prstGeom prst="rect">
            <a:avLst/>
          </a:prstGeom>
          <a:noFill/>
        </p:spPr>
        <p:txBody>
          <a:bodyPr wrap="square">
            <a:spAutoFit/>
          </a:bodyPr>
          <a:lstStyle/>
          <a:p>
            <a:pPr algn="ctr"/>
            <a:r>
              <a:rPr lang="en-US" sz="2800" b="1">
                <a:highlight>
                  <a:srgbClr val="FFFF00"/>
                </a:highlight>
              </a:rPr>
              <a:t>According to Code of Conduct:</a:t>
            </a:r>
            <a:r>
              <a:rPr lang="en-US" sz="2800" b="1"/>
              <a:t>  As a Healthcare Support Worker or Adult Social Care Worker in England you must:</a:t>
            </a:r>
            <a:endParaRPr lang="en-GB" sz="2800" b="1"/>
          </a:p>
        </p:txBody>
      </p:sp>
      <p:sp>
        <p:nvSpPr>
          <p:cNvPr id="11" name="TextBox 10">
            <a:extLst>
              <a:ext uri="{FF2B5EF4-FFF2-40B4-BE49-F238E27FC236}">
                <a16:creationId xmlns:a16="http://schemas.microsoft.com/office/drawing/2014/main" id="{AAB3C18C-362E-2FEA-BAE4-8852CC9C47E1}"/>
              </a:ext>
            </a:extLst>
          </p:cNvPr>
          <p:cNvSpPr txBox="1"/>
          <p:nvPr/>
        </p:nvSpPr>
        <p:spPr>
          <a:xfrm>
            <a:off x="1394047" y="1804198"/>
            <a:ext cx="10644076" cy="830997"/>
          </a:xfrm>
          <a:prstGeom prst="rect">
            <a:avLst/>
          </a:prstGeom>
          <a:noFill/>
        </p:spPr>
        <p:txBody>
          <a:bodyPr wrap="square">
            <a:spAutoFit/>
          </a:bodyPr>
          <a:lstStyle/>
          <a:p>
            <a:pPr algn="ctr"/>
            <a:r>
              <a:rPr lang="en-US" sz="2400">
                <a:solidFill>
                  <a:srgbClr val="C00000"/>
                </a:solidFill>
              </a:rPr>
              <a:t>Communicate in an </a:t>
            </a:r>
            <a:r>
              <a:rPr lang="en-US" sz="2400" b="1">
                <a:solidFill>
                  <a:srgbClr val="C00000"/>
                </a:solidFill>
              </a:rPr>
              <a:t>open</a:t>
            </a:r>
            <a:r>
              <a:rPr lang="en-US" sz="2400">
                <a:solidFill>
                  <a:srgbClr val="C00000"/>
                </a:solidFill>
              </a:rPr>
              <a:t>, and </a:t>
            </a:r>
            <a:r>
              <a:rPr lang="en-US" sz="2400" b="1">
                <a:solidFill>
                  <a:srgbClr val="C00000"/>
                </a:solidFill>
              </a:rPr>
              <a:t>effective</a:t>
            </a:r>
            <a:r>
              <a:rPr lang="en-US" sz="2400">
                <a:solidFill>
                  <a:srgbClr val="C00000"/>
                </a:solidFill>
              </a:rPr>
              <a:t> way to promote the health, safety and wellbeing of people who use health and care services and their carers </a:t>
            </a:r>
            <a:endParaRPr lang="en-GB" sz="2400">
              <a:solidFill>
                <a:srgbClr val="C00000"/>
              </a:solidFill>
            </a:endParaRPr>
          </a:p>
        </p:txBody>
      </p:sp>
      <p:sp>
        <p:nvSpPr>
          <p:cNvPr id="14" name="Speech Bubble: Rectangle with Corners Rounded 13">
            <a:extLst>
              <a:ext uri="{FF2B5EF4-FFF2-40B4-BE49-F238E27FC236}">
                <a16:creationId xmlns:a16="http://schemas.microsoft.com/office/drawing/2014/main" id="{03C513AE-0885-69C2-44A3-0C8284AE8763}"/>
              </a:ext>
            </a:extLst>
          </p:cNvPr>
          <p:cNvSpPr/>
          <p:nvPr/>
        </p:nvSpPr>
        <p:spPr>
          <a:xfrm>
            <a:off x="4002218" y="2433406"/>
            <a:ext cx="4678018" cy="1974573"/>
          </a:xfrm>
          <a:prstGeom prst="wedgeRoundRectCallout">
            <a:avLst>
              <a:gd name="adj1" fmla="val 80818"/>
              <a:gd name="adj2" fmla="val 16238"/>
              <a:gd name="adj3" fmla="val 16667"/>
            </a:avLst>
          </a:prstGeo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FF6A245-0C30-2482-CCBD-DB22AF1711CC}"/>
              </a:ext>
            </a:extLst>
          </p:cNvPr>
          <p:cNvSpPr txBox="1"/>
          <p:nvPr/>
        </p:nvSpPr>
        <p:spPr>
          <a:xfrm>
            <a:off x="1394047" y="1800989"/>
            <a:ext cx="10644076" cy="830997"/>
          </a:xfrm>
          <a:prstGeom prst="rect">
            <a:avLst/>
          </a:prstGeom>
          <a:noFill/>
        </p:spPr>
        <p:txBody>
          <a:bodyPr wrap="square">
            <a:spAutoFit/>
          </a:bodyPr>
          <a:lstStyle/>
          <a:p>
            <a:pPr algn="ctr"/>
            <a:r>
              <a:rPr lang="en-US" sz="2400">
                <a:solidFill>
                  <a:srgbClr val="C00000"/>
                </a:solidFill>
              </a:rPr>
              <a:t>Communicate in an </a:t>
            </a:r>
            <a:r>
              <a:rPr lang="en-US" sz="2400" b="1">
                <a:solidFill>
                  <a:srgbClr val="C00000"/>
                </a:solidFill>
              </a:rPr>
              <a:t>open</a:t>
            </a:r>
            <a:r>
              <a:rPr lang="en-US" sz="2400">
                <a:solidFill>
                  <a:srgbClr val="C00000"/>
                </a:solidFill>
              </a:rPr>
              <a:t>, and </a:t>
            </a:r>
            <a:r>
              <a:rPr lang="en-US" sz="2400" b="1">
                <a:solidFill>
                  <a:srgbClr val="C00000"/>
                </a:solidFill>
              </a:rPr>
              <a:t>effective</a:t>
            </a:r>
            <a:r>
              <a:rPr lang="en-US" sz="2400">
                <a:solidFill>
                  <a:srgbClr val="C00000"/>
                </a:solidFill>
              </a:rPr>
              <a:t> way to promote the health, safety and wellbeing of people who use health and care services and their carers </a:t>
            </a:r>
            <a:endParaRPr lang="en-GB" sz="2400">
              <a:solidFill>
                <a:srgbClr val="C00000"/>
              </a:solidFill>
            </a:endParaRPr>
          </a:p>
        </p:txBody>
      </p:sp>
      <p:sp>
        <p:nvSpPr>
          <p:cNvPr id="8" name="TextBox 7">
            <a:extLst>
              <a:ext uri="{FF2B5EF4-FFF2-40B4-BE49-F238E27FC236}">
                <a16:creationId xmlns:a16="http://schemas.microsoft.com/office/drawing/2014/main" id="{ACD4E4DA-11E5-07E9-BE66-3F5C685E896C}"/>
              </a:ext>
            </a:extLst>
          </p:cNvPr>
          <p:cNvSpPr txBox="1"/>
          <p:nvPr/>
        </p:nvSpPr>
        <p:spPr>
          <a:xfrm>
            <a:off x="4016133" y="2084943"/>
            <a:ext cx="4678018" cy="2308324"/>
          </a:xfrm>
          <a:prstGeom prst="rect">
            <a:avLst/>
          </a:prstGeom>
          <a:noFill/>
        </p:spPr>
        <p:txBody>
          <a:bodyPr wrap="square">
            <a:spAutoFit/>
          </a:bodyPr>
          <a:lstStyle/>
          <a:p>
            <a:pPr algn="ctr"/>
            <a:endParaRPr lang="en-GB" sz="2400" b="1"/>
          </a:p>
          <a:p>
            <a:pPr algn="ctr"/>
            <a:r>
              <a:rPr lang="en-GB" sz="2400" b="1">
                <a:solidFill>
                  <a:srgbClr val="C00000"/>
                </a:solidFill>
              </a:rPr>
              <a:t>Remember </a:t>
            </a:r>
            <a:r>
              <a:rPr lang="en-GB" sz="2400" b="1"/>
              <a:t> </a:t>
            </a:r>
          </a:p>
          <a:p>
            <a:pPr algn="ctr"/>
            <a:r>
              <a:rPr lang="en-GB" sz="2400" b="1"/>
              <a:t>Call as many times as needed and  </a:t>
            </a:r>
          </a:p>
          <a:p>
            <a:pPr algn="ctr"/>
            <a:r>
              <a:rPr lang="en-GB" sz="2400" b="1"/>
              <a:t>Record in as much detail as possible</a:t>
            </a:r>
            <a:endParaRPr lang="en-GB" sz="2400"/>
          </a:p>
        </p:txBody>
      </p:sp>
    </p:spTree>
    <p:extLst>
      <p:ext uri="{BB962C8B-B14F-4D97-AF65-F5344CB8AC3E}">
        <p14:creationId xmlns:p14="http://schemas.microsoft.com/office/powerpoint/2010/main" val="13514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anim calcmode="lin" valueType="num">
                                      <p:cBhvr additive="base">
                                        <p:cTn id="6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anim calcmode="lin" valueType="num">
                                      <p:cBhvr additive="base">
                                        <p:cTn id="7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
                                            <p:txEl>
                                              <p:pRg st="11" end="11"/>
                                            </p:txEl>
                                          </p:spTgt>
                                        </p:tgtEl>
                                        <p:attrNameLst>
                                          <p:attrName>style.visibility</p:attrName>
                                        </p:attrNameLst>
                                      </p:cBhvr>
                                      <p:to>
                                        <p:strVal val="visible"/>
                                      </p:to>
                                    </p:set>
                                    <p:anim calcmode="lin" valueType="num">
                                      <p:cBhvr additive="base">
                                        <p:cTn id="7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animBg="1"/>
      <p:bldP spid="2"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4365486-6B0B-D71B-B970-98EF16996015}"/>
              </a:ext>
            </a:extLst>
          </p:cNvPr>
          <p:cNvGrpSpPr/>
          <p:nvPr/>
        </p:nvGrpSpPr>
        <p:grpSpPr>
          <a:xfrm>
            <a:off x="10373193" y="897300"/>
            <a:ext cx="1818807" cy="646331"/>
            <a:chOff x="10373192" y="102454"/>
            <a:chExt cx="1818807" cy="646331"/>
          </a:xfrm>
        </p:grpSpPr>
        <p:sp>
          <p:nvSpPr>
            <p:cNvPr id="8" name="Arrow: Pentagon 7">
              <a:extLst>
                <a:ext uri="{FF2B5EF4-FFF2-40B4-BE49-F238E27FC236}">
                  <a16:creationId xmlns:a16="http://schemas.microsoft.com/office/drawing/2014/main" id="{6048ED61-3275-19ED-0598-80F7F1D15D7F}"/>
                </a:ext>
              </a:extLst>
            </p:cNvPr>
            <p:cNvSpPr/>
            <p:nvPr/>
          </p:nvSpPr>
          <p:spPr>
            <a:xfrm rot="10800000">
              <a:off x="10373192" y="143838"/>
              <a:ext cx="1818807" cy="563566"/>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69D58B2-71CE-06CF-70F5-13B602EABE4D}"/>
                </a:ext>
              </a:extLst>
            </p:cNvPr>
            <p:cNvSpPr txBox="1"/>
            <p:nvPr/>
          </p:nvSpPr>
          <p:spPr>
            <a:xfrm>
              <a:off x="10655279" y="102454"/>
              <a:ext cx="1536720" cy="646331"/>
            </a:xfrm>
            <a:prstGeom prst="rect">
              <a:avLst/>
            </a:prstGeom>
            <a:noFill/>
          </p:spPr>
          <p:txBody>
            <a:bodyPr wrap="square" rtlCol="0">
              <a:spAutoFit/>
            </a:bodyPr>
            <a:lstStyle/>
            <a:p>
              <a:pPr algn="ctr"/>
              <a:r>
                <a:rPr lang="en-GB">
                  <a:solidFill>
                    <a:schemeClr val="bg1"/>
                  </a:solidFill>
                </a:rPr>
                <a:t>Activity 7</a:t>
              </a:r>
            </a:p>
            <a:p>
              <a:pPr algn="ctr"/>
              <a:r>
                <a:rPr lang="en-GB">
                  <a:solidFill>
                    <a:schemeClr val="bg1"/>
                  </a:solidFill>
                </a:rPr>
                <a:t>Independent</a:t>
              </a:r>
            </a:p>
          </p:txBody>
        </p:sp>
      </p:grpSp>
      <p:sp>
        <p:nvSpPr>
          <p:cNvPr id="4" name="TextBox 3">
            <a:extLst>
              <a:ext uri="{FF2B5EF4-FFF2-40B4-BE49-F238E27FC236}">
                <a16:creationId xmlns:a16="http://schemas.microsoft.com/office/drawing/2014/main" id="{25E18ABB-A9A7-4189-3D77-7C14EAD8FE0C}"/>
              </a:ext>
            </a:extLst>
          </p:cNvPr>
          <p:cNvSpPr txBox="1"/>
          <p:nvPr/>
        </p:nvSpPr>
        <p:spPr>
          <a:xfrm>
            <a:off x="134471" y="6581001"/>
            <a:ext cx="6121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Aptos" panose="02110004020202020204"/>
                <a:ea typeface="+mn-ea"/>
                <a:cs typeface="+mn-cs"/>
                <a:hlinkClick r:id="rId3"/>
              </a:rPr>
              <a:t>https://youtu.be/_Y9XDa7fS1E</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How not to Administer Medication </a:t>
            </a:r>
          </a:p>
        </p:txBody>
      </p:sp>
    </p:spTree>
    <p:extLst>
      <p:ext uri="{BB962C8B-B14F-4D97-AF65-F5344CB8AC3E}">
        <p14:creationId xmlns:p14="http://schemas.microsoft.com/office/powerpoint/2010/main" val="257557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14B9B00-A607-71BA-952A-07D89E3A1648}"/>
              </a:ext>
            </a:extLst>
          </p:cNvPr>
          <p:cNvGraphicFramePr>
            <a:graphicFrameLocks noGrp="1"/>
          </p:cNvGraphicFramePr>
          <p:nvPr>
            <p:extLst>
              <p:ext uri="{D42A27DB-BD31-4B8C-83A1-F6EECF244321}">
                <p14:modId xmlns:p14="http://schemas.microsoft.com/office/powerpoint/2010/main" val="991556922"/>
              </p:ext>
            </p:extLst>
          </p:nvPr>
        </p:nvGraphicFramePr>
        <p:xfrm>
          <a:off x="287147" y="765606"/>
          <a:ext cx="11783962" cy="5943600"/>
        </p:xfrm>
        <a:graphic>
          <a:graphicData uri="http://schemas.openxmlformats.org/drawingml/2006/table">
            <a:tbl>
              <a:tblPr bandCol="1">
                <a:tableStyleId>{7DF18680-E054-41AD-8BC1-D1AEF772440D}</a:tableStyleId>
              </a:tblPr>
              <a:tblGrid>
                <a:gridCol w="4949872">
                  <a:extLst>
                    <a:ext uri="{9D8B030D-6E8A-4147-A177-3AD203B41FA5}">
                      <a16:colId xmlns:a16="http://schemas.microsoft.com/office/drawing/2014/main" val="545470463"/>
                    </a:ext>
                  </a:extLst>
                </a:gridCol>
                <a:gridCol w="1136072">
                  <a:extLst>
                    <a:ext uri="{9D8B030D-6E8A-4147-A177-3AD203B41FA5}">
                      <a16:colId xmlns:a16="http://schemas.microsoft.com/office/drawing/2014/main" val="1520986554"/>
                    </a:ext>
                  </a:extLst>
                </a:gridCol>
                <a:gridCol w="5698018">
                  <a:extLst>
                    <a:ext uri="{9D8B030D-6E8A-4147-A177-3AD203B41FA5}">
                      <a16:colId xmlns:a16="http://schemas.microsoft.com/office/drawing/2014/main" val="1757061952"/>
                    </a:ext>
                  </a:extLst>
                </a:gridCol>
              </a:tblGrid>
              <a:tr h="370840">
                <a:tc>
                  <a:txBody>
                    <a:bodyPr/>
                    <a:lstStyle/>
                    <a:p>
                      <a:pPr marL="0" indent="0">
                        <a:buNone/>
                      </a:pPr>
                      <a:r>
                        <a:rPr lang="en-GB" sz="1800" b="0" kern="1200">
                          <a:solidFill>
                            <a:schemeClr val="dk1"/>
                          </a:solidFill>
                          <a:effectLst/>
                          <a:latin typeface="+mn-lt"/>
                          <a:ea typeface="+mn-ea"/>
                          <a:cs typeface="+mn-cs"/>
                        </a:rPr>
                        <a:t>1. Did the carer demonstrate hand hygiene prior to preparing the medication?</a:t>
                      </a:r>
                    </a:p>
                    <a:p>
                      <a:pPr marL="0" indent="0">
                        <a:buNone/>
                      </a:pPr>
                      <a:endParaRPr lang="en-GB" sz="1800" b="0" kern="1200">
                        <a:solidFill>
                          <a:schemeClr val="dk1"/>
                        </a:solidFill>
                        <a:effectLst/>
                        <a:latin typeface="+mn-lt"/>
                        <a:ea typeface="+mn-ea"/>
                        <a:cs typeface="+mn-cs"/>
                      </a:endParaRPr>
                    </a:p>
                    <a:p>
                      <a:pPr marL="0" indent="0">
                        <a:buNone/>
                      </a:pPr>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5572107"/>
                  </a:ext>
                </a:extLst>
              </a:tr>
              <a:tr h="370840">
                <a:tc>
                  <a:txBody>
                    <a:bodyPr/>
                    <a:lstStyle/>
                    <a:p>
                      <a:r>
                        <a:rPr lang="en-GB" sz="1800" b="0" kern="1200">
                          <a:solidFill>
                            <a:schemeClr val="dk1"/>
                          </a:solidFill>
                          <a:effectLst/>
                          <a:latin typeface="+mn-lt"/>
                          <a:ea typeface="+mn-ea"/>
                          <a:cs typeface="+mn-cs"/>
                        </a:rPr>
                        <a:t>2. Did the carer obtain client consent prior to the administration?</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6949975"/>
                  </a:ext>
                </a:extLst>
              </a:tr>
              <a:tr h="370840">
                <a:tc>
                  <a:txBody>
                    <a:bodyPr/>
                    <a:lstStyle/>
                    <a:p>
                      <a:r>
                        <a:rPr lang="en-GB" sz="1800" b="0" kern="1200">
                          <a:solidFill>
                            <a:schemeClr val="dk1"/>
                          </a:solidFill>
                          <a:effectLst/>
                          <a:latin typeface="+mn-lt"/>
                          <a:ea typeface="+mn-ea"/>
                          <a:cs typeface="+mn-cs"/>
                        </a:rPr>
                        <a:t>3. Were the 6 rights of administration checked : Right Person, Right Medication, Right Time, Right route, Right dose, Right to refuse? </a:t>
                      </a: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5010236"/>
                  </a:ext>
                </a:extLst>
              </a:tr>
              <a:tr h="370840">
                <a:tc>
                  <a:txBody>
                    <a:bodyPr/>
                    <a:lstStyle/>
                    <a:p>
                      <a:r>
                        <a:rPr lang="en-GB" sz="1800" b="0" kern="1200">
                          <a:solidFill>
                            <a:schemeClr val="dk1"/>
                          </a:solidFill>
                          <a:effectLst/>
                          <a:latin typeface="+mn-lt"/>
                          <a:ea typeface="+mn-ea"/>
                          <a:cs typeface="+mn-cs"/>
                        </a:rPr>
                        <a:t>4. Did the carer follow any special instructions on the MAR chart/ Pharmacy label?</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615134"/>
                  </a:ext>
                </a:extLst>
              </a:tr>
              <a:tr h="370840">
                <a:tc>
                  <a:txBody>
                    <a:bodyPr/>
                    <a:lstStyle/>
                    <a:p>
                      <a:r>
                        <a:rPr lang="en-GB" sz="1800" b="0" kern="1200">
                          <a:solidFill>
                            <a:schemeClr val="dk1"/>
                          </a:solidFill>
                          <a:effectLst/>
                          <a:latin typeface="+mn-lt"/>
                          <a:ea typeface="+mn-ea"/>
                          <a:cs typeface="+mn-cs"/>
                        </a:rPr>
                        <a:t>5. Has carer followed the MAR chart to ensure creams were applied in the correct way?</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9736616"/>
                  </a:ext>
                </a:extLst>
              </a:tr>
            </a:tbl>
          </a:graphicData>
        </a:graphic>
      </p:graphicFrame>
      <p:sp>
        <p:nvSpPr>
          <p:cNvPr id="9" name="TextBox 8">
            <a:extLst>
              <a:ext uri="{FF2B5EF4-FFF2-40B4-BE49-F238E27FC236}">
                <a16:creationId xmlns:a16="http://schemas.microsoft.com/office/drawing/2014/main" id="{C78BED24-8D39-F204-A1A2-A93C8C05C95C}"/>
              </a:ext>
            </a:extLst>
          </p:cNvPr>
          <p:cNvSpPr txBox="1"/>
          <p:nvPr/>
        </p:nvSpPr>
        <p:spPr>
          <a:xfrm>
            <a:off x="0" y="148794"/>
            <a:ext cx="12192000" cy="738664"/>
          </a:xfrm>
          <a:prstGeom prst="rect">
            <a:avLst/>
          </a:prstGeom>
          <a:noFill/>
        </p:spPr>
        <p:txBody>
          <a:bodyPr wrap="square" rtlCol="0">
            <a:spAutoFit/>
          </a:bodyPr>
          <a:lstStyle/>
          <a:p>
            <a:pPr lvl="1" algn="ctr" fontAlgn="base"/>
            <a:r>
              <a:rPr lang="en-GB" sz="2400" dirty="0"/>
              <a:t>Assessment of Competency in the Administration of Medication</a:t>
            </a:r>
          </a:p>
          <a:p>
            <a:endParaRPr lang="en-GB" dirty="0"/>
          </a:p>
        </p:txBody>
      </p:sp>
      <p:sp>
        <p:nvSpPr>
          <p:cNvPr id="3" name="Oval 2">
            <a:extLst>
              <a:ext uri="{FF2B5EF4-FFF2-40B4-BE49-F238E27FC236}">
                <a16:creationId xmlns:a16="http://schemas.microsoft.com/office/drawing/2014/main" id="{2AEB222E-C88C-9643-FE3B-7798228603B4}"/>
              </a:ext>
            </a:extLst>
          </p:cNvPr>
          <p:cNvSpPr/>
          <p:nvPr/>
        </p:nvSpPr>
        <p:spPr>
          <a:xfrm>
            <a:off x="5850058" y="799508"/>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D761ACF-A991-6E49-637D-B3D5F190D27C}"/>
              </a:ext>
            </a:extLst>
          </p:cNvPr>
          <p:cNvSpPr/>
          <p:nvPr/>
        </p:nvSpPr>
        <p:spPr>
          <a:xfrm>
            <a:off x="5850058" y="1983360"/>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89A1180-1EAB-F0A0-B2C4-59D39046799D}"/>
              </a:ext>
            </a:extLst>
          </p:cNvPr>
          <p:cNvSpPr/>
          <p:nvPr/>
        </p:nvSpPr>
        <p:spPr>
          <a:xfrm>
            <a:off x="5833433" y="3177622"/>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BA47780-A403-3975-F94D-11B4D3D9017E}"/>
              </a:ext>
            </a:extLst>
          </p:cNvPr>
          <p:cNvSpPr/>
          <p:nvPr/>
        </p:nvSpPr>
        <p:spPr>
          <a:xfrm>
            <a:off x="5850058" y="4416014"/>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3D96E5E3-3E66-E663-DA3B-B8C3F5F6708A}"/>
              </a:ext>
            </a:extLst>
          </p:cNvPr>
          <p:cNvSpPr/>
          <p:nvPr/>
        </p:nvSpPr>
        <p:spPr>
          <a:xfrm>
            <a:off x="5850058" y="5555736"/>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EC003FB-7D50-0466-1B39-22986321FC25}"/>
              </a:ext>
            </a:extLst>
          </p:cNvPr>
          <p:cNvSpPr txBox="1"/>
          <p:nvPr/>
        </p:nvSpPr>
        <p:spPr>
          <a:xfrm>
            <a:off x="6370820" y="765606"/>
            <a:ext cx="5700289" cy="1061829"/>
          </a:xfrm>
          <a:prstGeom prst="rect">
            <a:avLst/>
          </a:prstGeom>
          <a:noFill/>
        </p:spPr>
        <p:txBody>
          <a:bodyPr wrap="square" rtlCol="0">
            <a:spAutoFit/>
          </a:bodyPr>
          <a:lstStyle/>
          <a:p>
            <a:r>
              <a:rPr lang="en-GB" sz="1500" i="1">
                <a:solidFill>
                  <a:schemeClr val="dk1"/>
                </a:solidFill>
              </a:rPr>
              <a:t>Care worker did not perform hand hygiene or wear gloves before, during, or after administering medication. There was no use of hand sanitiser or mention of hygiene protocols throughout the visit.</a:t>
            </a:r>
            <a:endParaRPr lang="en-GB" sz="1500"/>
          </a:p>
          <a:p>
            <a:endParaRPr lang="en-GB"/>
          </a:p>
        </p:txBody>
      </p:sp>
      <p:sp>
        <p:nvSpPr>
          <p:cNvPr id="11" name="TextBox 10">
            <a:extLst>
              <a:ext uri="{FF2B5EF4-FFF2-40B4-BE49-F238E27FC236}">
                <a16:creationId xmlns:a16="http://schemas.microsoft.com/office/drawing/2014/main" id="{B5F694BD-599F-8D17-D133-5752DC7843CA}"/>
              </a:ext>
            </a:extLst>
          </p:cNvPr>
          <p:cNvSpPr txBox="1"/>
          <p:nvPr/>
        </p:nvSpPr>
        <p:spPr>
          <a:xfrm>
            <a:off x="6370821" y="1954999"/>
            <a:ext cx="5700288" cy="1061829"/>
          </a:xfrm>
          <a:prstGeom prst="rect">
            <a:avLst/>
          </a:prstGeom>
          <a:noFill/>
        </p:spPr>
        <p:txBody>
          <a:bodyPr wrap="square" rtlCol="0">
            <a:spAutoFit/>
          </a:bodyPr>
          <a:lstStyle/>
          <a:p>
            <a:r>
              <a:rPr lang="en-GB" sz="1500" i="1">
                <a:solidFill>
                  <a:schemeClr val="dk1"/>
                </a:solidFill>
              </a:rPr>
              <a:t>Care worker did not obtain consent before administering medication. They did not ask if the client was ready or willing, and assumed medication was required without confirmation.</a:t>
            </a:r>
            <a:endParaRPr lang="en-GB" sz="1500" i="1"/>
          </a:p>
          <a:p>
            <a:endParaRPr lang="en-GB"/>
          </a:p>
        </p:txBody>
      </p:sp>
      <p:sp>
        <p:nvSpPr>
          <p:cNvPr id="12" name="TextBox 11">
            <a:extLst>
              <a:ext uri="{FF2B5EF4-FFF2-40B4-BE49-F238E27FC236}">
                <a16:creationId xmlns:a16="http://schemas.microsoft.com/office/drawing/2014/main" id="{7ECBDC3B-7967-A51C-F0E4-B35C11130FD8}"/>
              </a:ext>
            </a:extLst>
          </p:cNvPr>
          <p:cNvSpPr txBox="1"/>
          <p:nvPr/>
        </p:nvSpPr>
        <p:spPr>
          <a:xfrm>
            <a:off x="6370820" y="3144391"/>
            <a:ext cx="5617161" cy="1292662"/>
          </a:xfrm>
          <a:prstGeom prst="rect">
            <a:avLst/>
          </a:prstGeom>
          <a:noFill/>
        </p:spPr>
        <p:txBody>
          <a:bodyPr wrap="square" rtlCol="0">
            <a:spAutoFit/>
          </a:bodyPr>
          <a:lstStyle/>
          <a:p>
            <a:r>
              <a:rPr lang="en-GB" sz="1500" i="1">
                <a:solidFill>
                  <a:schemeClr val="dk1"/>
                </a:solidFill>
              </a:rPr>
              <a:t>The care worker did not check any of the six rights. They failed to review the MAR chart or pharmacy labels, and the lead carer referred to the client by the wrong name twice. No verification was carried out before giving the medication.</a:t>
            </a:r>
            <a:endParaRPr lang="en-GB" sz="1500"/>
          </a:p>
          <a:p>
            <a:endParaRPr lang="en-GB"/>
          </a:p>
        </p:txBody>
      </p:sp>
      <p:sp>
        <p:nvSpPr>
          <p:cNvPr id="13" name="TextBox 12">
            <a:extLst>
              <a:ext uri="{FF2B5EF4-FFF2-40B4-BE49-F238E27FC236}">
                <a16:creationId xmlns:a16="http://schemas.microsoft.com/office/drawing/2014/main" id="{03C1BDC8-6620-8A49-F4F3-C6A026744EE5}"/>
              </a:ext>
            </a:extLst>
          </p:cNvPr>
          <p:cNvSpPr txBox="1"/>
          <p:nvPr/>
        </p:nvSpPr>
        <p:spPr>
          <a:xfrm>
            <a:off x="6431265" y="4356533"/>
            <a:ext cx="5617161" cy="1292662"/>
          </a:xfrm>
          <a:prstGeom prst="rect">
            <a:avLst/>
          </a:prstGeom>
          <a:noFill/>
        </p:spPr>
        <p:txBody>
          <a:bodyPr wrap="square" rtlCol="0">
            <a:spAutoFit/>
          </a:bodyPr>
          <a:lstStyle/>
          <a:p>
            <a:r>
              <a:rPr lang="en-GB" sz="1500" i="1">
                <a:solidFill>
                  <a:schemeClr val="dk1"/>
                </a:solidFill>
              </a:rPr>
              <a:t>The MAR chart and pharmacy labels were not checked for special instructions. The care worker relied solely on verbal advice from a colleague regarding what and how to administer. The carer also broke tablets without confirming if this was appropriate.</a:t>
            </a:r>
            <a:endParaRPr lang="en-GB" sz="1500"/>
          </a:p>
          <a:p>
            <a:endParaRPr lang="en-GB"/>
          </a:p>
        </p:txBody>
      </p:sp>
      <p:sp>
        <p:nvSpPr>
          <p:cNvPr id="14" name="TextBox 13">
            <a:extLst>
              <a:ext uri="{FF2B5EF4-FFF2-40B4-BE49-F238E27FC236}">
                <a16:creationId xmlns:a16="http://schemas.microsoft.com/office/drawing/2014/main" id="{94FBEBA7-E318-990F-F19E-4910FD8860B7}"/>
              </a:ext>
            </a:extLst>
          </p:cNvPr>
          <p:cNvSpPr txBox="1"/>
          <p:nvPr/>
        </p:nvSpPr>
        <p:spPr>
          <a:xfrm>
            <a:off x="6370820" y="5565338"/>
            <a:ext cx="5700289" cy="1061829"/>
          </a:xfrm>
          <a:prstGeom prst="rect">
            <a:avLst/>
          </a:prstGeom>
          <a:noFill/>
        </p:spPr>
        <p:txBody>
          <a:bodyPr wrap="square" rtlCol="0">
            <a:spAutoFit/>
          </a:bodyPr>
          <a:lstStyle/>
          <a:p>
            <a:r>
              <a:rPr lang="en-GB" sz="1500" i="1">
                <a:solidFill>
                  <a:schemeClr val="dk1"/>
                </a:solidFill>
              </a:rPr>
              <a:t>N/A. No creams were administered (or required) during this visit. (This was confirmed upon me checking) as the care worker had not reviewed the MAR chart for any required creams.</a:t>
            </a:r>
            <a:endParaRPr lang="en-GB" sz="1500"/>
          </a:p>
          <a:p>
            <a:endParaRPr lang="en-GB"/>
          </a:p>
        </p:txBody>
      </p:sp>
    </p:spTree>
    <p:extLst>
      <p:ext uri="{BB962C8B-B14F-4D97-AF65-F5344CB8AC3E}">
        <p14:creationId xmlns:p14="http://schemas.microsoft.com/office/powerpoint/2010/main" val="26880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 grpId="0" animBg="1"/>
      <p:bldP spid="10" grpId="0"/>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483B618-74B6-E7DB-AD52-E8C2A40EEA06}"/>
              </a:ext>
            </a:extLst>
          </p:cNvPr>
          <p:cNvGraphicFramePr>
            <a:graphicFrameLocks noGrp="1"/>
          </p:cNvGraphicFramePr>
          <p:nvPr>
            <p:extLst>
              <p:ext uri="{D42A27DB-BD31-4B8C-83A1-F6EECF244321}">
                <p14:modId xmlns:p14="http://schemas.microsoft.com/office/powerpoint/2010/main" val="595173704"/>
              </p:ext>
            </p:extLst>
          </p:nvPr>
        </p:nvGraphicFramePr>
        <p:xfrm>
          <a:off x="104931" y="193135"/>
          <a:ext cx="11797259" cy="6076633"/>
        </p:xfrm>
        <a:graphic>
          <a:graphicData uri="http://schemas.openxmlformats.org/drawingml/2006/table">
            <a:tbl>
              <a:tblPr bandCol="1">
                <a:tableStyleId>{7DF18680-E054-41AD-8BC1-D1AEF772440D}</a:tableStyleId>
              </a:tblPr>
              <a:tblGrid>
                <a:gridCol w="4901784">
                  <a:extLst>
                    <a:ext uri="{9D8B030D-6E8A-4147-A177-3AD203B41FA5}">
                      <a16:colId xmlns:a16="http://schemas.microsoft.com/office/drawing/2014/main" val="402164674"/>
                    </a:ext>
                  </a:extLst>
                </a:gridCol>
                <a:gridCol w="989351">
                  <a:extLst>
                    <a:ext uri="{9D8B030D-6E8A-4147-A177-3AD203B41FA5}">
                      <a16:colId xmlns:a16="http://schemas.microsoft.com/office/drawing/2014/main" val="3290294236"/>
                    </a:ext>
                  </a:extLst>
                </a:gridCol>
                <a:gridCol w="5906124">
                  <a:extLst>
                    <a:ext uri="{9D8B030D-6E8A-4147-A177-3AD203B41FA5}">
                      <a16:colId xmlns:a16="http://schemas.microsoft.com/office/drawing/2014/main" val="3324360632"/>
                    </a:ext>
                  </a:extLst>
                </a:gridCol>
              </a:tblGrid>
              <a:tr h="370840">
                <a:tc>
                  <a:txBody>
                    <a:bodyPr/>
                    <a:lstStyle/>
                    <a:p>
                      <a:pPr>
                        <a:lnSpc>
                          <a:spcPct val="107000"/>
                        </a:lnSpc>
                        <a:spcAft>
                          <a:spcPts val="800"/>
                        </a:spcAft>
                        <a:buNone/>
                      </a:pPr>
                      <a:r>
                        <a:rPr lang="en-GB" sz="1800" b="0" kern="1200">
                          <a:solidFill>
                            <a:schemeClr val="dk1"/>
                          </a:solidFill>
                          <a:effectLst/>
                          <a:latin typeface="+mn-lt"/>
                          <a:ea typeface="+mn-ea"/>
                          <a:cs typeface="+mn-cs"/>
                        </a:rPr>
                        <a:t>6.Was the carer aware of any relevant risk assessments for any of the prescribed medication?</a:t>
                      </a:r>
                    </a:p>
                    <a:p>
                      <a:pPr>
                        <a:lnSpc>
                          <a:spcPct val="107000"/>
                        </a:lnSpc>
                        <a:spcAft>
                          <a:spcPts val="800"/>
                        </a:spcAft>
                        <a:buNone/>
                      </a:pPr>
                      <a:endParaRPr lang="en-GB" sz="1100" b="0" kern="100">
                        <a:solidFill>
                          <a:srgbClr val="000000"/>
                        </a:solidFill>
                        <a:effectLst/>
                        <a:latin typeface="Calibri" panose="020F0502020204030204" pitchFamily="34" charset="0"/>
                        <a:ea typeface="Calibri" panose="020F0502020204030204" pitchFamily="34" charset="0"/>
                      </a:endParaRPr>
                    </a:p>
                  </a:txBody>
                  <a:tcPr marL="69215" marR="71755" marT="1079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9400642"/>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kern="1200">
                          <a:solidFill>
                            <a:schemeClr val="dk1"/>
                          </a:solidFill>
                          <a:effectLst/>
                          <a:latin typeface="+mn-lt"/>
                          <a:ea typeface="+mn-ea"/>
                          <a:cs typeface="+mn-cs"/>
                        </a:rPr>
                        <a:t>7. Did the carer prepare the medication appropriately using the non-touch method?</a:t>
                      </a:r>
                      <a:endParaRPr lang="en-GB" sz="1800" b="0" kern="10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buNone/>
                      </a:pPr>
                      <a:endParaRPr lang="en-GB" sz="1100" b="0" kern="100">
                        <a:solidFill>
                          <a:srgbClr val="000000"/>
                        </a:solidFill>
                        <a:effectLst/>
                        <a:latin typeface="Calibri" panose="020F0502020204030204" pitchFamily="34" charset="0"/>
                        <a:ea typeface="Calibri" panose="020F0502020204030204" pitchFamily="34" charset="0"/>
                      </a:endParaRPr>
                    </a:p>
                    <a:p>
                      <a:pPr>
                        <a:lnSpc>
                          <a:spcPct val="107000"/>
                        </a:lnSpc>
                        <a:spcAft>
                          <a:spcPts val="800"/>
                        </a:spcAft>
                        <a:buNone/>
                      </a:pPr>
                      <a:endParaRPr lang="en-GB" sz="1100" b="0" kern="100">
                        <a:solidFill>
                          <a:srgbClr val="000000"/>
                        </a:solidFill>
                        <a:effectLst/>
                        <a:latin typeface="Calibri" panose="020F0502020204030204" pitchFamily="34" charset="0"/>
                        <a:ea typeface="Calibri" panose="020F0502020204030204" pitchFamily="34" charset="0"/>
                      </a:endParaRPr>
                    </a:p>
                  </a:txBody>
                  <a:tcPr marL="69215" marR="71755" marT="1079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9289907"/>
                  </a:ext>
                </a:extLst>
              </a:tr>
              <a:tr h="370840">
                <a:tc>
                  <a:txBody>
                    <a:bodyPr/>
                    <a:lstStyle/>
                    <a:p>
                      <a:r>
                        <a:rPr lang="en-GB" sz="1800" b="0" kern="1200">
                          <a:solidFill>
                            <a:schemeClr val="dk1"/>
                          </a:solidFill>
                          <a:effectLst/>
                          <a:latin typeface="+mn-lt"/>
                          <a:ea typeface="+mn-ea"/>
                          <a:cs typeface="+mn-cs"/>
                        </a:rPr>
                        <a:t>8. Was liquid Medication prepared using oral syringe or pharmacy measured cup or spoon?</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p>
                      <a:endParaRPr lang="en-GB"/>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958720"/>
                  </a:ext>
                </a:extLst>
              </a:tr>
              <a:tr h="370840">
                <a:tc>
                  <a:txBody>
                    <a:bodyPr/>
                    <a:lstStyle/>
                    <a:p>
                      <a:r>
                        <a:rPr lang="en-GB" sz="1800" b="0" kern="1200">
                          <a:solidFill>
                            <a:schemeClr val="dk1"/>
                          </a:solidFill>
                          <a:effectLst/>
                          <a:latin typeface="+mn-lt"/>
                          <a:ea typeface="+mn-ea"/>
                          <a:cs typeface="+mn-cs"/>
                        </a:rPr>
                        <a:t>9. Were soluble/ dispersible or effervescent tablets prepared correctly?</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6970010"/>
                  </a:ext>
                </a:extLst>
              </a:tr>
              <a:tr h="370840">
                <a:tc>
                  <a:txBody>
                    <a:bodyPr/>
                    <a:lstStyle/>
                    <a:p>
                      <a:r>
                        <a:rPr lang="en-GB" sz="1800" b="0" kern="1200">
                          <a:solidFill>
                            <a:schemeClr val="dk1"/>
                          </a:solidFill>
                          <a:effectLst/>
                          <a:latin typeface="+mn-lt"/>
                          <a:ea typeface="+mn-ea"/>
                          <a:cs typeface="+mn-cs"/>
                        </a:rPr>
                        <a:t>10. Were eye/ear drops or nasal sprays or inhalers administered correctly according to the MAR chart and the pharmacy label?</a:t>
                      </a: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632281"/>
                  </a:ext>
                </a:extLst>
              </a:tr>
            </a:tbl>
          </a:graphicData>
        </a:graphic>
      </p:graphicFrame>
      <p:sp>
        <p:nvSpPr>
          <p:cNvPr id="3" name="Oval 2">
            <a:extLst>
              <a:ext uri="{FF2B5EF4-FFF2-40B4-BE49-F238E27FC236}">
                <a16:creationId xmlns:a16="http://schemas.microsoft.com/office/drawing/2014/main" id="{C9AC62F0-0DCF-42E3-F03E-76B109A840C7}"/>
              </a:ext>
            </a:extLst>
          </p:cNvPr>
          <p:cNvSpPr/>
          <p:nvPr/>
        </p:nvSpPr>
        <p:spPr>
          <a:xfrm>
            <a:off x="5555354" y="193135"/>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5BCDC50-8859-B090-EC9B-ADB50F5F67EA}"/>
              </a:ext>
            </a:extLst>
          </p:cNvPr>
          <p:cNvSpPr/>
          <p:nvPr/>
        </p:nvSpPr>
        <p:spPr>
          <a:xfrm>
            <a:off x="5555354" y="1501622"/>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547219E-04A5-404F-4598-0452BB083F08}"/>
              </a:ext>
            </a:extLst>
          </p:cNvPr>
          <p:cNvSpPr/>
          <p:nvPr/>
        </p:nvSpPr>
        <p:spPr>
          <a:xfrm>
            <a:off x="5555354" y="2730161"/>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1D69821-7AB4-39B3-D3EF-48CE8B95F5CA}"/>
              </a:ext>
            </a:extLst>
          </p:cNvPr>
          <p:cNvSpPr/>
          <p:nvPr/>
        </p:nvSpPr>
        <p:spPr>
          <a:xfrm>
            <a:off x="5555354" y="3896267"/>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2EB75BF-3722-E009-41A6-29D854B31700}"/>
              </a:ext>
            </a:extLst>
          </p:cNvPr>
          <p:cNvSpPr/>
          <p:nvPr/>
        </p:nvSpPr>
        <p:spPr>
          <a:xfrm>
            <a:off x="5555354" y="5083017"/>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EAAC181-9F69-91C6-65F5-228D06E927D4}"/>
              </a:ext>
            </a:extLst>
          </p:cNvPr>
          <p:cNvSpPr txBox="1"/>
          <p:nvPr/>
        </p:nvSpPr>
        <p:spPr>
          <a:xfrm>
            <a:off x="6078509" y="247153"/>
            <a:ext cx="5823679" cy="784830"/>
          </a:xfrm>
          <a:prstGeom prst="rect">
            <a:avLst/>
          </a:prstGeom>
          <a:noFill/>
        </p:spPr>
        <p:txBody>
          <a:bodyPr wrap="square" rtlCol="0">
            <a:spAutoFit/>
          </a:bodyPr>
          <a:lstStyle/>
          <a:p>
            <a:r>
              <a:rPr lang="en-GB" sz="1500" i="1"/>
              <a:t>The care workers appeared unaware of specific risk assessments and did not consult the MAR chart or care plan to identify any risks. Labels were not checked.</a:t>
            </a:r>
            <a:endParaRPr lang="en-GB" sz="1500"/>
          </a:p>
        </p:txBody>
      </p:sp>
      <p:sp>
        <p:nvSpPr>
          <p:cNvPr id="9" name="TextBox 8">
            <a:extLst>
              <a:ext uri="{FF2B5EF4-FFF2-40B4-BE49-F238E27FC236}">
                <a16:creationId xmlns:a16="http://schemas.microsoft.com/office/drawing/2014/main" id="{55781C0C-73F6-7F34-EE44-AAB15760B3FB}"/>
              </a:ext>
            </a:extLst>
          </p:cNvPr>
          <p:cNvSpPr txBox="1"/>
          <p:nvPr/>
        </p:nvSpPr>
        <p:spPr>
          <a:xfrm>
            <a:off x="6078509" y="1496228"/>
            <a:ext cx="5823680" cy="1015663"/>
          </a:xfrm>
          <a:prstGeom prst="rect">
            <a:avLst/>
          </a:prstGeom>
          <a:noFill/>
        </p:spPr>
        <p:txBody>
          <a:bodyPr wrap="square" rtlCol="0">
            <a:spAutoFit/>
          </a:bodyPr>
          <a:lstStyle/>
          <a:p>
            <a:r>
              <a:rPr lang="en-GB" sz="1500" i="1"/>
              <a:t>The care workers did not use a non-touch technique when handling medications. A dirty plate with crumbs was used, and medication was physically handled during dispensing and when breaking tablets (at the client’s request).</a:t>
            </a:r>
            <a:endParaRPr lang="en-GB" sz="1500"/>
          </a:p>
        </p:txBody>
      </p:sp>
      <p:sp>
        <p:nvSpPr>
          <p:cNvPr id="10" name="TextBox 9">
            <a:extLst>
              <a:ext uri="{FF2B5EF4-FFF2-40B4-BE49-F238E27FC236}">
                <a16:creationId xmlns:a16="http://schemas.microsoft.com/office/drawing/2014/main" id="{96581894-6F01-D615-9B4F-068CBA8879FD}"/>
              </a:ext>
            </a:extLst>
          </p:cNvPr>
          <p:cNvSpPr txBox="1"/>
          <p:nvPr/>
        </p:nvSpPr>
        <p:spPr>
          <a:xfrm>
            <a:off x="6096000" y="2688361"/>
            <a:ext cx="5823679" cy="1246495"/>
          </a:xfrm>
          <a:prstGeom prst="rect">
            <a:avLst/>
          </a:prstGeom>
          <a:noFill/>
        </p:spPr>
        <p:txBody>
          <a:bodyPr wrap="square" rtlCol="0">
            <a:spAutoFit/>
          </a:bodyPr>
          <a:lstStyle/>
          <a:p>
            <a:r>
              <a:rPr lang="en-GB" sz="1500" i="1"/>
              <a:t>The correct equipment was not used to administer the liquid medication. The care workers were unsure of the dosage and advised the client to drink directly from a dirty, unshaken bottle. Resulting in an inaccurate dose. One carer stated this method “saves washing up.”</a:t>
            </a:r>
            <a:endParaRPr lang="en-GB" sz="1500"/>
          </a:p>
        </p:txBody>
      </p:sp>
      <p:sp>
        <p:nvSpPr>
          <p:cNvPr id="11" name="TextBox 10">
            <a:extLst>
              <a:ext uri="{FF2B5EF4-FFF2-40B4-BE49-F238E27FC236}">
                <a16:creationId xmlns:a16="http://schemas.microsoft.com/office/drawing/2014/main" id="{75362081-7A70-A305-78D3-E97D895EE059}"/>
              </a:ext>
            </a:extLst>
          </p:cNvPr>
          <p:cNvSpPr txBox="1"/>
          <p:nvPr/>
        </p:nvSpPr>
        <p:spPr>
          <a:xfrm>
            <a:off x="6078508" y="3979844"/>
            <a:ext cx="5823679" cy="1015663"/>
          </a:xfrm>
          <a:prstGeom prst="rect">
            <a:avLst/>
          </a:prstGeom>
          <a:noFill/>
        </p:spPr>
        <p:txBody>
          <a:bodyPr wrap="square" rtlCol="0">
            <a:spAutoFit/>
          </a:bodyPr>
          <a:lstStyle/>
          <a:p>
            <a:r>
              <a:rPr lang="en-GB" sz="1500" i="1"/>
              <a:t>No medication was prepared using dispersible methods. The care workers did not check the MAR chart or medication labels to see if this was required  and broke tablets without confirming whether this was advisable. </a:t>
            </a:r>
            <a:endParaRPr lang="en-GB" sz="1500"/>
          </a:p>
        </p:txBody>
      </p:sp>
      <p:sp>
        <p:nvSpPr>
          <p:cNvPr id="12" name="TextBox 11">
            <a:extLst>
              <a:ext uri="{FF2B5EF4-FFF2-40B4-BE49-F238E27FC236}">
                <a16:creationId xmlns:a16="http://schemas.microsoft.com/office/drawing/2014/main" id="{66B1239D-87D1-9F38-0564-395916BE7813}"/>
              </a:ext>
            </a:extLst>
          </p:cNvPr>
          <p:cNvSpPr txBox="1"/>
          <p:nvPr/>
        </p:nvSpPr>
        <p:spPr>
          <a:xfrm>
            <a:off x="6078508" y="5124806"/>
            <a:ext cx="5823678" cy="1015663"/>
          </a:xfrm>
          <a:prstGeom prst="rect">
            <a:avLst/>
          </a:prstGeom>
          <a:noFill/>
        </p:spPr>
        <p:txBody>
          <a:bodyPr wrap="square" rtlCol="0">
            <a:spAutoFit/>
          </a:bodyPr>
          <a:lstStyle/>
          <a:p>
            <a:r>
              <a:rPr lang="en-GB" sz="1500" i="1"/>
              <a:t>The inhaler was found to be empty, no follow-up action was taken, leaving the client without one overnight. Lead care worker  mentioned it would be sorted the next day, but the carer did not check for a replacement or escalate the issue.</a:t>
            </a:r>
            <a:endParaRPr lang="en-GB" sz="1500"/>
          </a:p>
        </p:txBody>
      </p:sp>
    </p:spTree>
    <p:extLst>
      <p:ext uri="{BB962C8B-B14F-4D97-AF65-F5344CB8AC3E}">
        <p14:creationId xmlns:p14="http://schemas.microsoft.com/office/powerpoint/2010/main" val="12899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D271BE-02BD-5CDD-9199-E7ABF90A3BFC}"/>
              </a:ext>
            </a:extLst>
          </p:cNvPr>
          <p:cNvGraphicFramePr>
            <a:graphicFrameLocks noGrp="1"/>
          </p:cNvGraphicFramePr>
          <p:nvPr>
            <p:extLst>
              <p:ext uri="{D42A27DB-BD31-4B8C-83A1-F6EECF244321}">
                <p14:modId xmlns:p14="http://schemas.microsoft.com/office/powerpoint/2010/main" val="2403717365"/>
              </p:ext>
            </p:extLst>
          </p:nvPr>
        </p:nvGraphicFramePr>
        <p:xfrm>
          <a:off x="419723" y="745269"/>
          <a:ext cx="11073862" cy="4754880"/>
        </p:xfrm>
        <a:graphic>
          <a:graphicData uri="http://schemas.openxmlformats.org/drawingml/2006/table">
            <a:tbl>
              <a:tblPr bandCol="1">
                <a:tableStyleId>{7DF18680-E054-41AD-8BC1-D1AEF772440D}</a:tableStyleId>
              </a:tblPr>
              <a:tblGrid>
                <a:gridCol w="5021704">
                  <a:extLst>
                    <a:ext uri="{9D8B030D-6E8A-4147-A177-3AD203B41FA5}">
                      <a16:colId xmlns:a16="http://schemas.microsoft.com/office/drawing/2014/main" val="321488209"/>
                    </a:ext>
                  </a:extLst>
                </a:gridCol>
                <a:gridCol w="974361">
                  <a:extLst>
                    <a:ext uri="{9D8B030D-6E8A-4147-A177-3AD203B41FA5}">
                      <a16:colId xmlns:a16="http://schemas.microsoft.com/office/drawing/2014/main" val="4115298354"/>
                    </a:ext>
                  </a:extLst>
                </a:gridCol>
                <a:gridCol w="5077797">
                  <a:extLst>
                    <a:ext uri="{9D8B030D-6E8A-4147-A177-3AD203B41FA5}">
                      <a16:colId xmlns:a16="http://schemas.microsoft.com/office/drawing/2014/main" val="92414234"/>
                    </a:ext>
                  </a:extLst>
                </a:gridCol>
              </a:tblGrid>
              <a:tr h="370840">
                <a:tc>
                  <a:txBody>
                    <a:bodyPr/>
                    <a:lstStyle/>
                    <a:p>
                      <a:r>
                        <a:rPr lang="en-GB" sz="1800" b="0" kern="1200">
                          <a:solidFill>
                            <a:schemeClr val="dk1"/>
                          </a:solidFill>
                          <a:effectLst/>
                          <a:latin typeface="+mn-lt"/>
                          <a:ea typeface="+mn-ea"/>
                          <a:cs typeface="+mn-cs"/>
                        </a:rPr>
                        <a:t>11. Did the carer record all medication administration correctly?</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4294161"/>
                  </a:ext>
                </a:extLst>
              </a:tr>
              <a:tr h="370840">
                <a:tc>
                  <a:txBody>
                    <a:bodyPr/>
                    <a:lstStyle/>
                    <a:p>
                      <a:r>
                        <a:rPr lang="en-GB" sz="1800" b="0" kern="1200">
                          <a:solidFill>
                            <a:schemeClr val="dk1"/>
                          </a:solidFill>
                          <a:effectLst/>
                          <a:latin typeface="+mn-lt"/>
                          <a:ea typeface="+mn-ea"/>
                          <a:cs typeface="+mn-cs"/>
                        </a:rPr>
                        <a:t>12. Was all PRN medication administered? If not, has the reason and correct code been recorded?</a:t>
                      </a:r>
                    </a:p>
                    <a:p>
                      <a:endParaRPr lang="en-GB" b="0"/>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0569252"/>
                  </a:ext>
                </a:extLst>
              </a:tr>
              <a:tr h="370840">
                <a:tc>
                  <a:txBody>
                    <a:bodyPr/>
                    <a:lstStyle/>
                    <a:p>
                      <a:r>
                        <a:rPr lang="en-GB" sz="1800" b="0" kern="1200">
                          <a:solidFill>
                            <a:schemeClr val="dk1"/>
                          </a:solidFill>
                          <a:effectLst/>
                          <a:latin typeface="+mn-lt"/>
                          <a:ea typeface="+mn-ea"/>
                          <a:cs typeface="+mn-cs"/>
                        </a:rPr>
                        <a:t>13. Was the carer aware of any PRN protocols in place?</a:t>
                      </a:r>
                    </a:p>
                    <a:p>
                      <a:endParaRPr lang="en-GB" sz="1800" b="0" kern="1200">
                        <a:solidFill>
                          <a:schemeClr val="dk1"/>
                        </a:solidFill>
                        <a:effectLst/>
                        <a:latin typeface="+mn-lt"/>
                        <a:ea typeface="+mn-ea"/>
                        <a:cs typeface="+mn-cs"/>
                      </a:endParaRPr>
                    </a:p>
                    <a:p>
                      <a:endParaRPr lang="en-GB"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433750"/>
                  </a:ext>
                </a:extLst>
              </a:tr>
              <a:tr h="370840">
                <a:tc>
                  <a:txBody>
                    <a:bodyPr/>
                    <a:lstStyle/>
                    <a:p>
                      <a:r>
                        <a:rPr lang="en-GB" sz="1800" b="0" kern="1200">
                          <a:solidFill>
                            <a:schemeClr val="dk1"/>
                          </a:solidFill>
                          <a:effectLst/>
                          <a:latin typeface="+mn-lt"/>
                          <a:ea typeface="+mn-ea"/>
                          <a:cs typeface="+mn-cs"/>
                        </a:rPr>
                        <a:t>14. Was a four-hour gap left between administration of medication (if applicable)?</a:t>
                      </a:r>
                    </a:p>
                    <a:p>
                      <a:endParaRPr lang="en-GB" sz="1800" b="0" kern="1200">
                        <a:solidFill>
                          <a:schemeClr val="dk1"/>
                        </a:solidFill>
                        <a:effectLst/>
                        <a:latin typeface="+mn-lt"/>
                        <a:ea typeface="+mn-ea"/>
                        <a:cs typeface="+mn-cs"/>
                      </a:endParaRPr>
                    </a:p>
                    <a:p>
                      <a:endParaRPr lang="en-GB" sz="1800" b="0" kern="120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Yes/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endParaRPr lang="en-GB" sz="12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7534472"/>
                  </a:ext>
                </a:extLst>
              </a:tr>
            </a:tbl>
          </a:graphicData>
        </a:graphic>
      </p:graphicFrame>
      <p:sp>
        <p:nvSpPr>
          <p:cNvPr id="2" name="Oval 1">
            <a:extLst>
              <a:ext uri="{FF2B5EF4-FFF2-40B4-BE49-F238E27FC236}">
                <a16:creationId xmlns:a16="http://schemas.microsoft.com/office/drawing/2014/main" id="{971B7F84-0A5D-9E6F-A424-68E65793234B}"/>
              </a:ext>
            </a:extLst>
          </p:cNvPr>
          <p:cNvSpPr/>
          <p:nvPr/>
        </p:nvSpPr>
        <p:spPr>
          <a:xfrm>
            <a:off x="5963956" y="4293913"/>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FD458215-EB33-615D-F0EC-84AF2546DFBA}"/>
              </a:ext>
            </a:extLst>
          </p:cNvPr>
          <p:cNvSpPr/>
          <p:nvPr/>
        </p:nvSpPr>
        <p:spPr>
          <a:xfrm>
            <a:off x="5963956" y="3122709"/>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9A229B6-1686-ADD5-034A-7B6B93501BF1}"/>
              </a:ext>
            </a:extLst>
          </p:cNvPr>
          <p:cNvSpPr/>
          <p:nvPr/>
        </p:nvSpPr>
        <p:spPr>
          <a:xfrm>
            <a:off x="5963956" y="1911822"/>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F9193B7-8725-2E65-10DE-7DB6ED0CA0F0}"/>
              </a:ext>
            </a:extLst>
          </p:cNvPr>
          <p:cNvSpPr/>
          <p:nvPr/>
        </p:nvSpPr>
        <p:spPr>
          <a:xfrm>
            <a:off x="5963956" y="740618"/>
            <a:ext cx="365760" cy="36680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46FCA2C-1BE5-4FFD-E2F9-99A4DDA97D11}"/>
              </a:ext>
            </a:extLst>
          </p:cNvPr>
          <p:cNvSpPr txBox="1"/>
          <p:nvPr/>
        </p:nvSpPr>
        <p:spPr>
          <a:xfrm>
            <a:off x="6505730" y="816352"/>
            <a:ext cx="4987855" cy="1015663"/>
          </a:xfrm>
          <a:prstGeom prst="rect">
            <a:avLst/>
          </a:prstGeom>
          <a:noFill/>
        </p:spPr>
        <p:txBody>
          <a:bodyPr wrap="square" rtlCol="0">
            <a:spAutoFit/>
          </a:bodyPr>
          <a:lstStyle/>
          <a:p>
            <a:r>
              <a:rPr lang="en-GB" sz="1500" i="1"/>
              <a:t>The Mar chart was completed before administration and not checks were made. Mar chart was not fully completed, and there was no documentation of the medication given or the omission of the inhaler.</a:t>
            </a:r>
            <a:endParaRPr lang="en-GB" sz="1500"/>
          </a:p>
        </p:txBody>
      </p:sp>
      <p:sp>
        <p:nvSpPr>
          <p:cNvPr id="9" name="TextBox 8">
            <a:extLst>
              <a:ext uri="{FF2B5EF4-FFF2-40B4-BE49-F238E27FC236}">
                <a16:creationId xmlns:a16="http://schemas.microsoft.com/office/drawing/2014/main" id="{8A3E95CC-930A-F67C-7647-68B9C7FD31C4}"/>
              </a:ext>
            </a:extLst>
          </p:cNvPr>
          <p:cNvSpPr txBox="1"/>
          <p:nvPr/>
        </p:nvSpPr>
        <p:spPr>
          <a:xfrm>
            <a:off x="6505729" y="4293913"/>
            <a:ext cx="5126637" cy="1015663"/>
          </a:xfrm>
          <a:prstGeom prst="rect">
            <a:avLst/>
          </a:prstGeom>
          <a:noFill/>
        </p:spPr>
        <p:txBody>
          <a:bodyPr wrap="square" rtlCol="0">
            <a:spAutoFit/>
          </a:bodyPr>
          <a:lstStyle/>
          <a:p>
            <a:r>
              <a:rPr lang="en-GB" sz="1500" i="1"/>
              <a:t>There was no evidence that the four-hour gap rule for time-sensitive medications was followed. The care workers did not check the MAR chart or pharmacy label, and no times were verified to ensure appropriate spacing between doses.</a:t>
            </a:r>
            <a:endParaRPr lang="en-GB" sz="1500"/>
          </a:p>
        </p:txBody>
      </p:sp>
      <p:sp>
        <p:nvSpPr>
          <p:cNvPr id="10" name="TextBox 9">
            <a:extLst>
              <a:ext uri="{FF2B5EF4-FFF2-40B4-BE49-F238E27FC236}">
                <a16:creationId xmlns:a16="http://schemas.microsoft.com/office/drawing/2014/main" id="{19A33510-178E-D89C-2417-463EFC72C5D8}"/>
              </a:ext>
            </a:extLst>
          </p:cNvPr>
          <p:cNvSpPr txBox="1"/>
          <p:nvPr/>
        </p:nvSpPr>
        <p:spPr>
          <a:xfrm>
            <a:off x="6505730" y="3122709"/>
            <a:ext cx="4987855" cy="784830"/>
          </a:xfrm>
          <a:prstGeom prst="rect">
            <a:avLst/>
          </a:prstGeom>
          <a:noFill/>
        </p:spPr>
        <p:txBody>
          <a:bodyPr wrap="square" rtlCol="0">
            <a:spAutoFit/>
          </a:bodyPr>
          <a:lstStyle/>
          <a:p>
            <a:r>
              <a:rPr lang="en-GB" sz="1500" i="1">
                <a:solidFill>
                  <a:schemeClr val="dk1"/>
                </a:solidFill>
              </a:rPr>
              <a:t>The care worker appeared unaware of any PRN protocols and did not check the MAR chart, pharmacy label, or care plan. </a:t>
            </a:r>
            <a:endParaRPr lang="en-GB" sz="1500"/>
          </a:p>
        </p:txBody>
      </p:sp>
      <p:sp>
        <p:nvSpPr>
          <p:cNvPr id="11" name="TextBox 10">
            <a:extLst>
              <a:ext uri="{FF2B5EF4-FFF2-40B4-BE49-F238E27FC236}">
                <a16:creationId xmlns:a16="http://schemas.microsoft.com/office/drawing/2014/main" id="{0B2CABBD-081F-24CB-77B9-5A67EEA045AD}"/>
              </a:ext>
            </a:extLst>
          </p:cNvPr>
          <p:cNvSpPr txBox="1"/>
          <p:nvPr/>
        </p:nvSpPr>
        <p:spPr>
          <a:xfrm>
            <a:off x="6505730" y="1911822"/>
            <a:ext cx="4811844" cy="1292662"/>
          </a:xfrm>
          <a:prstGeom prst="rect">
            <a:avLst/>
          </a:prstGeom>
          <a:noFill/>
        </p:spPr>
        <p:txBody>
          <a:bodyPr wrap="square" rtlCol="0">
            <a:spAutoFit/>
          </a:bodyPr>
          <a:lstStyle/>
          <a:p>
            <a:r>
              <a:rPr lang="en-GB" sz="1500" i="1">
                <a:solidFill>
                  <a:schemeClr val="dk1"/>
                </a:solidFill>
              </a:rPr>
              <a:t>PRN medication was not administered properly, and correct codes were not used or recorded. The client was not asked if she was in pain, and no observations were made for signs of distress during administration.</a:t>
            </a:r>
            <a:endParaRPr lang="en-GB" sz="1500"/>
          </a:p>
          <a:p>
            <a:endParaRPr lang="en-GB"/>
          </a:p>
        </p:txBody>
      </p:sp>
    </p:spTree>
    <p:extLst>
      <p:ext uri="{BB962C8B-B14F-4D97-AF65-F5344CB8AC3E}">
        <p14:creationId xmlns:p14="http://schemas.microsoft.com/office/powerpoint/2010/main" val="32727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4FEE4-A360-10E2-4725-4FBB1C009640}"/>
            </a:ext>
          </a:extLst>
        </p:cNvPr>
        <p:cNvGrpSpPr/>
        <p:nvPr/>
      </p:nvGrpSpPr>
      <p:grpSpPr>
        <a:xfrm>
          <a:off x="0" y="0"/>
          <a:ext cx="0" cy="0"/>
          <a:chOff x="0" y="0"/>
          <a:chExt cx="0" cy="0"/>
        </a:xfrm>
      </p:grpSpPr>
      <p:pic>
        <p:nvPicPr>
          <p:cNvPr id="8" name="Picture 7" descr="A person on the phone&#10;&#10;AI-generated content may be incorrect.">
            <a:extLst>
              <a:ext uri="{FF2B5EF4-FFF2-40B4-BE49-F238E27FC236}">
                <a16:creationId xmlns:a16="http://schemas.microsoft.com/office/drawing/2014/main" id="{E0DBA88C-107D-DE02-7F3C-4091E9D66D1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15236"/>
          <a:stretch/>
        </p:blipFill>
        <p:spPr>
          <a:xfrm>
            <a:off x="6250169" y="-2691"/>
            <a:ext cx="5976541" cy="6858000"/>
          </a:xfrm>
          <a:prstGeom prst="rect">
            <a:avLst/>
          </a:prstGeom>
          <a:effectLst>
            <a:softEdge rad="381000"/>
          </a:effectLst>
        </p:spPr>
      </p:pic>
      <p:grpSp>
        <p:nvGrpSpPr>
          <p:cNvPr id="40" name="Group 39">
            <a:extLst>
              <a:ext uri="{FF2B5EF4-FFF2-40B4-BE49-F238E27FC236}">
                <a16:creationId xmlns:a16="http://schemas.microsoft.com/office/drawing/2014/main" id="{8F2BA99C-9303-7698-AC9A-8BAB5D3BD7F5}"/>
              </a:ext>
            </a:extLst>
          </p:cNvPr>
          <p:cNvGrpSpPr/>
          <p:nvPr/>
        </p:nvGrpSpPr>
        <p:grpSpPr>
          <a:xfrm>
            <a:off x="0" y="0"/>
            <a:ext cx="6327058" cy="6872933"/>
            <a:chOff x="0" y="0"/>
            <a:chExt cx="6327058" cy="6872933"/>
          </a:xfrm>
        </p:grpSpPr>
        <p:pic>
          <p:nvPicPr>
            <p:cNvPr id="14" name="Picture 13" descr="A blue couch in a room&#10;&#10;AI-generated content may be incorrect.">
              <a:extLst>
                <a:ext uri="{FF2B5EF4-FFF2-40B4-BE49-F238E27FC236}">
                  <a16:creationId xmlns:a16="http://schemas.microsoft.com/office/drawing/2014/main" id="{C72345A7-D303-9B2B-DEB4-60B79C562EE9}"/>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r="33489"/>
            <a:stretch/>
          </p:blipFill>
          <p:spPr>
            <a:xfrm>
              <a:off x="0" y="0"/>
              <a:ext cx="6327058" cy="6872933"/>
            </a:xfrm>
            <a:prstGeom prst="rect">
              <a:avLst/>
            </a:prstGeom>
            <a:effectLst>
              <a:softEdge rad="381000"/>
            </a:effectLst>
          </p:spPr>
        </p:pic>
        <p:pic>
          <p:nvPicPr>
            <p:cNvPr id="12" name="Picture 11" descr="A person in a blue uniform looking at a phone&#10;&#10;AI-generated content may be incorrect.">
              <a:extLst>
                <a:ext uri="{FF2B5EF4-FFF2-40B4-BE49-F238E27FC236}">
                  <a16:creationId xmlns:a16="http://schemas.microsoft.com/office/drawing/2014/main" id="{BE93E4A8-FF25-6112-F567-B4FB18A2C11C}"/>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403" b="96806" l="6250" r="90000">
                          <a14:foregroundMark x1="34444" y1="18056" x2="41181" y2="10486"/>
                          <a14:foregroundMark x1="41181" y1="10486" x2="38333" y2="6875"/>
                          <a14:foregroundMark x1="44583" y1="3681" x2="39167" y2="3472"/>
                          <a14:foregroundMark x1="12292" y1="47292" x2="6250" y2="72847"/>
                          <a14:foregroundMark x1="6250" y1="72847" x2="10069" y2="91042"/>
                          <a14:foregroundMark x1="10069" y1="91042" x2="16806" y2="92292"/>
                          <a14:foregroundMark x1="22431" y1="97014" x2="46944" y2="96736"/>
                          <a14:foregroundMark x1="46944" y1="96736" x2="53125" y2="96806"/>
                          <a14:foregroundMark x1="7361" y1="87083" x2="6250" y2="59792"/>
                          <a14:foregroundMark x1="6250" y1="59792" x2="7153" y2="58056"/>
                          <a14:backgroundMark x1="17639" y1="33125" x2="19861" y2="26250"/>
                          <a14:backgroundMark x1="19861" y1="26250" x2="18472" y2="17847"/>
                          <a14:backgroundMark x1="18472" y1="17847" x2="18056" y2="17847"/>
                          <a14:backgroundMark x1="15486" y1="37222" x2="23611" y2="30069"/>
                          <a14:backgroundMark x1="23611" y1="30069" x2="19583" y2="14167"/>
                          <a14:backgroundMark x1="56111" y1="40000" x2="55208" y2="31042"/>
                          <a14:backgroundMark x1="55208" y1="31042" x2="62778" y2="16111"/>
                          <a14:backgroundMark x1="62778" y1="16111" x2="72708" y2="16181"/>
                          <a14:backgroundMark x1="72708" y1="16181" x2="79375" y2="15486"/>
                          <a14:backgroundMark x1="51389" y1="35694" x2="57708" y2="43819"/>
                          <a14:backgroundMark x1="57708" y1="43819" x2="60833" y2="52708"/>
                          <a14:backgroundMark x1="60833" y1="52708" x2="60833" y2="52917"/>
                          <a14:backgroundMark x1="65833" y1="74653" x2="65972" y2="82639"/>
                          <a14:backgroundMark x1="65972" y1="82639" x2="79028" y2="71528"/>
                          <a14:backgroundMark x1="79028" y1="71528" x2="84444" y2="78681"/>
                          <a14:backgroundMark x1="84444" y1="78681" x2="84514" y2="79375"/>
                          <a14:backgroundMark x1="56528" y1="75486" x2="56528" y2="75486"/>
                          <a14:backgroundMark x1="56528" y1="75486" x2="56528" y2="75486"/>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9"/>
                </a:ext>
              </a:extLst>
            </a:blip>
            <a:srcRect r="29621"/>
            <a:stretch>
              <a:fillRect/>
            </a:stretch>
          </p:blipFill>
          <p:spPr>
            <a:xfrm>
              <a:off x="350517" y="203125"/>
              <a:ext cx="4206237" cy="5976541"/>
            </a:xfrm>
            <a:prstGeom prst="rect">
              <a:avLst/>
            </a:prstGeom>
          </p:spPr>
        </p:pic>
      </p:grpSp>
      <p:sp>
        <p:nvSpPr>
          <p:cNvPr id="17" name="TextBox 16">
            <a:extLst>
              <a:ext uri="{FF2B5EF4-FFF2-40B4-BE49-F238E27FC236}">
                <a16:creationId xmlns:a16="http://schemas.microsoft.com/office/drawing/2014/main" id="{41049C5D-A258-B820-7C2A-F0CC28E7147F}"/>
              </a:ext>
            </a:extLst>
          </p:cNvPr>
          <p:cNvSpPr txBox="1"/>
          <p:nvPr/>
        </p:nvSpPr>
        <p:spPr>
          <a:xfrm>
            <a:off x="3740188" y="2691"/>
            <a:ext cx="5976541" cy="646331"/>
          </a:xfrm>
          <a:prstGeom prst="rect">
            <a:avLst/>
          </a:prstGeom>
          <a:noFill/>
        </p:spPr>
        <p:txBody>
          <a:bodyPr wrap="square" rtlCol="0">
            <a:spAutoFit/>
          </a:bodyPr>
          <a:lstStyle/>
          <a:p>
            <a:r>
              <a:rPr lang="en-GB" sz="3600" b="1"/>
              <a:t>What should we advise? </a:t>
            </a:r>
          </a:p>
        </p:txBody>
      </p:sp>
      <p:sp>
        <p:nvSpPr>
          <p:cNvPr id="36" name="Speech Bubble: Rectangle with Corners Rounded 35">
            <a:extLst>
              <a:ext uri="{FF2B5EF4-FFF2-40B4-BE49-F238E27FC236}">
                <a16:creationId xmlns:a16="http://schemas.microsoft.com/office/drawing/2014/main" id="{AAFDA5CE-2944-DC96-ACE1-9FDC190234B0}"/>
              </a:ext>
            </a:extLst>
          </p:cNvPr>
          <p:cNvSpPr/>
          <p:nvPr/>
        </p:nvSpPr>
        <p:spPr>
          <a:xfrm>
            <a:off x="138219" y="4887803"/>
            <a:ext cx="5915195" cy="1736646"/>
          </a:xfrm>
          <a:prstGeom prst="wedgeRoundRectCallout">
            <a:avLst>
              <a:gd name="adj1" fmla="val -31706"/>
              <a:gd name="adj2" fmla="val -76576"/>
              <a:gd name="adj3" fmla="val 16667"/>
            </a:avLst>
          </a:prstGeom>
          <a:solidFill>
            <a:schemeClr val="bg1">
              <a:alpha val="94000"/>
            </a:schemeClr>
          </a:solidFill>
          <a:ln>
            <a:noFill/>
          </a:ln>
          <a:effectLst>
            <a:outerShdw blurRad="50800" dist="38100" dir="5400000" algn="t" rotWithShape="0">
              <a:prstClr val="black">
                <a:alpha val="40000"/>
              </a:prst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peech Bubble: Rectangle with Corners Rounded 36">
            <a:extLst>
              <a:ext uri="{FF2B5EF4-FFF2-40B4-BE49-F238E27FC236}">
                <a16:creationId xmlns:a16="http://schemas.microsoft.com/office/drawing/2014/main" id="{F945752A-A59C-6F79-DDFA-7368F0C61F29}"/>
              </a:ext>
            </a:extLst>
          </p:cNvPr>
          <p:cNvSpPr/>
          <p:nvPr/>
        </p:nvSpPr>
        <p:spPr>
          <a:xfrm flipH="1">
            <a:off x="6178164" y="4737419"/>
            <a:ext cx="5878329" cy="2037413"/>
          </a:xfrm>
          <a:prstGeom prst="wedgeRoundRectCallout">
            <a:avLst>
              <a:gd name="adj1" fmla="val -31706"/>
              <a:gd name="adj2" fmla="val -76839"/>
              <a:gd name="adj3" fmla="val 16667"/>
            </a:avLst>
          </a:prstGeom>
          <a:solidFill>
            <a:schemeClr val="bg1">
              <a:alpha val="94000"/>
            </a:schemeClr>
          </a:solidFill>
          <a:ln>
            <a:noFill/>
          </a:ln>
          <a:effectLst>
            <a:outerShdw blurRad="50800" dist="38100" dir="5400000" algn="t" rotWithShape="0">
              <a:prstClr val="black">
                <a:alpha val="40000"/>
              </a:prst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F24615B-7A3D-246D-EB37-8725F0A87E77}"/>
              </a:ext>
            </a:extLst>
          </p:cNvPr>
          <p:cNvSpPr txBox="1"/>
          <p:nvPr/>
        </p:nvSpPr>
        <p:spPr>
          <a:xfrm>
            <a:off x="452893" y="5179771"/>
            <a:ext cx="5443487" cy="1200329"/>
          </a:xfrm>
          <a:prstGeom prst="rect">
            <a:avLst/>
          </a:prstGeom>
          <a:noFill/>
          <a:ln>
            <a:noFill/>
          </a:ln>
          <a:effectLst/>
        </p:spPr>
        <p:txBody>
          <a:bodyPr wrap="square" rtlCol="0">
            <a:spAutoFit/>
          </a:bodyPr>
          <a:lstStyle/>
          <a:p>
            <a:r>
              <a:rPr lang="en-GB" sz="2400"/>
              <a:t>Hello, I am here to administer morning  medication and the slot in the </a:t>
            </a:r>
            <a:r>
              <a:rPr lang="en-GB" sz="2400" err="1"/>
              <a:t>dosette</a:t>
            </a:r>
            <a:r>
              <a:rPr lang="en-GB" sz="2400"/>
              <a:t> box is empty, what should I do? </a:t>
            </a:r>
          </a:p>
        </p:txBody>
      </p:sp>
      <p:sp>
        <p:nvSpPr>
          <p:cNvPr id="21" name="TextBox 20">
            <a:extLst>
              <a:ext uri="{FF2B5EF4-FFF2-40B4-BE49-F238E27FC236}">
                <a16:creationId xmlns:a16="http://schemas.microsoft.com/office/drawing/2014/main" id="{9BEFA9EE-214A-AA7F-35DD-4F13C73D5025}"/>
              </a:ext>
            </a:extLst>
          </p:cNvPr>
          <p:cNvSpPr txBox="1"/>
          <p:nvPr/>
        </p:nvSpPr>
        <p:spPr>
          <a:xfrm>
            <a:off x="440181" y="5184178"/>
            <a:ext cx="5451579" cy="1200329"/>
          </a:xfrm>
          <a:prstGeom prst="rect">
            <a:avLst/>
          </a:prstGeom>
          <a:noFill/>
          <a:ln>
            <a:noFill/>
          </a:ln>
          <a:effectLst/>
        </p:spPr>
        <p:txBody>
          <a:bodyPr wrap="square" rtlCol="0">
            <a:spAutoFit/>
          </a:bodyPr>
          <a:lstStyle/>
          <a:p>
            <a:r>
              <a:rPr lang="en-GB" sz="2400"/>
              <a:t>Good evening, I am with my client, they have drunk alcohol can I still administer the medication?</a:t>
            </a:r>
          </a:p>
        </p:txBody>
      </p:sp>
      <p:sp>
        <p:nvSpPr>
          <p:cNvPr id="23" name="TextBox 22">
            <a:extLst>
              <a:ext uri="{FF2B5EF4-FFF2-40B4-BE49-F238E27FC236}">
                <a16:creationId xmlns:a16="http://schemas.microsoft.com/office/drawing/2014/main" id="{52A3B813-350B-06D5-1052-9D981DB96F3E}"/>
              </a:ext>
            </a:extLst>
          </p:cNvPr>
          <p:cNvSpPr txBox="1"/>
          <p:nvPr/>
        </p:nvSpPr>
        <p:spPr>
          <a:xfrm>
            <a:off x="414869" y="4999512"/>
            <a:ext cx="5310575" cy="1569660"/>
          </a:xfrm>
          <a:prstGeom prst="rect">
            <a:avLst/>
          </a:prstGeom>
          <a:noFill/>
          <a:ln>
            <a:noFill/>
          </a:ln>
          <a:effectLst>
            <a:softEdge rad="31750"/>
          </a:effectLst>
        </p:spPr>
        <p:txBody>
          <a:bodyPr wrap="square" rtlCol="0">
            <a:spAutoFit/>
          </a:bodyPr>
          <a:lstStyle/>
          <a:p>
            <a:r>
              <a:rPr lang="en-GB" sz="2400"/>
              <a:t>Hello, I am administering liquid medication. The pharmacy label states  5ml, but the Mar chart states 15ml. How many ml should I give? </a:t>
            </a:r>
          </a:p>
        </p:txBody>
      </p:sp>
      <p:sp>
        <p:nvSpPr>
          <p:cNvPr id="22" name="TextBox 21">
            <a:extLst>
              <a:ext uri="{FF2B5EF4-FFF2-40B4-BE49-F238E27FC236}">
                <a16:creationId xmlns:a16="http://schemas.microsoft.com/office/drawing/2014/main" id="{B84A9AEB-C000-2F1D-2224-F291C957BBC3}"/>
              </a:ext>
            </a:extLst>
          </p:cNvPr>
          <p:cNvSpPr txBox="1"/>
          <p:nvPr/>
        </p:nvSpPr>
        <p:spPr>
          <a:xfrm>
            <a:off x="407712" y="5062041"/>
            <a:ext cx="5585719" cy="1569660"/>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Evening!, I have checked clients </a:t>
            </a:r>
            <a:r>
              <a:rPr lang="en-GB" sz="2400" err="1"/>
              <a:t>dossete</a:t>
            </a:r>
            <a:r>
              <a:rPr lang="en-GB" sz="2400"/>
              <a:t> box and the AM medication is still there. Mar chart has been signed and care notes state these were administered?</a:t>
            </a:r>
          </a:p>
        </p:txBody>
      </p:sp>
      <p:sp>
        <p:nvSpPr>
          <p:cNvPr id="24" name="TextBox 23">
            <a:extLst>
              <a:ext uri="{FF2B5EF4-FFF2-40B4-BE49-F238E27FC236}">
                <a16:creationId xmlns:a16="http://schemas.microsoft.com/office/drawing/2014/main" id="{002DCA40-65E1-7D43-0DA0-8423ECC4E9B4}"/>
              </a:ext>
            </a:extLst>
          </p:cNvPr>
          <p:cNvSpPr txBox="1"/>
          <p:nvPr/>
        </p:nvSpPr>
        <p:spPr>
          <a:xfrm>
            <a:off x="577371" y="5246706"/>
            <a:ext cx="5182121" cy="1200329"/>
          </a:xfrm>
          <a:prstGeom prst="rect">
            <a:avLst/>
          </a:prstGeom>
          <a:noFill/>
          <a:ln>
            <a:noFill/>
          </a:ln>
          <a:effectLst/>
        </p:spPr>
        <p:txBody>
          <a:bodyPr wrap="square" rtlCol="0">
            <a:spAutoFit/>
          </a:bodyPr>
          <a:lstStyle/>
          <a:p>
            <a:pPr lvl="0"/>
            <a:r>
              <a:rPr lang="en-GB" sz="2400">
                <a:effectLst/>
                <a:latin typeface="Aptos" panose="020B0004020202020204" pitchFamily="34" charset="0"/>
                <a:ea typeface="Times New Roman" panose="02020603050405020304" pitchFamily="18" charset="0"/>
                <a:cs typeface="Aptos" panose="020B0004020202020204" pitchFamily="34" charset="0"/>
              </a:rPr>
              <a:t>Hi, I am calling with a concern. My client has choked on tablet twice this week? What action should I take? </a:t>
            </a:r>
            <a:endParaRPr lang="en-GB" sz="2400">
              <a:effectLst/>
              <a:latin typeface="Aptos" panose="020B0004020202020204" pitchFamily="34" charset="0"/>
              <a:ea typeface="Aptos" panose="020B0004020202020204" pitchFamily="34" charset="0"/>
              <a:cs typeface="Aptos" panose="020B0004020202020204" pitchFamily="34" charset="0"/>
            </a:endParaRPr>
          </a:p>
        </p:txBody>
      </p:sp>
      <p:sp>
        <p:nvSpPr>
          <p:cNvPr id="25" name="TextBox 24">
            <a:extLst>
              <a:ext uri="{FF2B5EF4-FFF2-40B4-BE49-F238E27FC236}">
                <a16:creationId xmlns:a16="http://schemas.microsoft.com/office/drawing/2014/main" id="{691C8D6E-F89A-3260-ED76-5A6E52D7B7B5}"/>
              </a:ext>
            </a:extLst>
          </p:cNvPr>
          <p:cNvSpPr txBox="1"/>
          <p:nvPr/>
        </p:nvSpPr>
        <p:spPr>
          <a:xfrm>
            <a:off x="442818" y="5062041"/>
            <a:ext cx="5100474" cy="1569660"/>
          </a:xfrm>
          <a:prstGeom prst="rect">
            <a:avLst/>
          </a:prstGeom>
          <a:noFill/>
          <a:ln>
            <a:noFill/>
          </a:ln>
          <a:effectLst/>
        </p:spPr>
        <p:txBody>
          <a:bodyPr wrap="square" rtlCol="0">
            <a:spAutoFit/>
          </a:bodyPr>
          <a:lstStyle/>
          <a:p>
            <a:r>
              <a:rPr lang="en-GB" sz="2400"/>
              <a:t>Good morning, I have accidently given my client two tablets when she was only supposed to take one, what should I do? </a:t>
            </a:r>
          </a:p>
        </p:txBody>
      </p:sp>
      <p:sp>
        <p:nvSpPr>
          <p:cNvPr id="26" name="TextBox 25">
            <a:extLst>
              <a:ext uri="{FF2B5EF4-FFF2-40B4-BE49-F238E27FC236}">
                <a16:creationId xmlns:a16="http://schemas.microsoft.com/office/drawing/2014/main" id="{8EBC8A3B-D44C-A3B2-2CCF-97939EC0240F}"/>
              </a:ext>
            </a:extLst>
          </p:cNvPr>
          <p:cNvSpPr txBox="1"/>
          <p:nvPr/>
        </p:nvSpPr>
        <p:spPr>
          <a:xfrm>
            <a:off x="282464" y="4960923"/>
            <a:ext cx="5630508" cy="1736646"/>
          </a:xfrm>
          <a:prstGeom prst="wedgeRoundRectCallout">
            <a:avLst/>
          </a:prstGeom>
          <a:noFill/>
          <a:ln>
            <a:noFill/>
          </a:ln>
          <a:effectLst>
            <a:softEdge rad="31750"/>
          </a:effectLst>
        </p:spPr>
        <p:txBody>
          <a:bodyPr wrap="square" rtlCol="0">
            <a:spAutoFit/>
          </a:bodyPr>
          <a:lstStyle/>
          <a:p>
            <a:r>
              <a:rPr lang="en-GB" sz="2400">
                <a:effectLst/>
                <a:latin typeface="Aptos" panose="020B0004020202020204" pitchFamily="34" charset="0"/>
                <a:ea typeface="Aptos" panose="020B0004020202020204" pitchFamily="34" charset="0"/>
                <a:cs typeface="Aptos" panose="020B0004020202020204" pitchFamily="34" charset="0"/>
              </a:rPr>
              <a:t>Good evening, I am about to administer medication from </a:t>
            </a:r>
            <a:r>
              <a:rPr lang="en-GB" sz="2400" err="1">
                <a:effectLst/>
                <a:latin typeface="Aptos" panose="020B0004020202020204" pitchFamily="34" charset="0"/>
                <a:ea typeface="Aptos" panose="020B0004020202020204" pitchFamily="34" charset="0"/>
                <a:cs typeface="Aptos" panose="020B0004020202020204" pitchFamily="34" charset="0"/>
              </a:rPr>
              <a:t>dossette</a:t>
            </a:r>
            <a:r>
              <a:rPr lang="en-GB" sz="2400">
                <a:effectLst/>
                <a:latin typeface="Aptos" panose="020B0004020202020204" pitchFamily="34" charset="0"/>
                <a:ea typeface="Aptos" panose="020B0004020202020204" pitchFamily="34" charset="0"/>
                <a:cs typeface="Aptos" panose="020B0004020202020204" pitchFamily="34" charset="0"/>
              </a:rPr>
              <a:t> box, it appears to have been popped  and Sellotaped over, should I still give this?</a:t>
            </a:r>
          </a:p>
        </p:txBody>
      </p:sp>
      <p:sp>
        <p:nvSpPr>
          <p:cNvPr id="32" name="TextBox 31">
            <a:extLst>
              <a:ext uri="{FF2B5EF4-FFF2-40B4-BE49-F238E27FC236}">
                <a16:creationId xmlns:a16="http://schemas.microsoft.com/office/drawing/2014/main" id="{17D6C192-422F-44B2-B3FB-D9D90ED3F344}"/>
              </a:ext>
            </a:extLst>
          </p:cNvPr>
          <p:cNvSpPr txBox="1"/>
          <p:nvPr/>
        </p:nvSpPr>
        <p:spPr>
          <a:xfrm>
            <a:off x="6362164" y="4769653"/>
            <a:ext cx="5772907" cy="1862048"/>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300">
                <a:latin typeface="Aptos" panose="020B0004020202020204" pitchFamily="34" charset="0"/>
                <a:ea typeface="Aptos" panose="020B0004020202020204" pitchFamily="34" charset="0"/>
                <a:cs typeface="Aptos" panose="020B0004020202020204" pitchFamily="34" charset="0"/>
              </a:rPr>
              <a:t>O</a:t>
            </a:r>
            <a:r>
              <a:rPr lang="en-GB" sz="2300">
                <a:effectLst/>
                <a:latin typeface="Aptos" panose="020B0004020202020204" pitchFamily="34" charset="0"/>
                <a:ea typeface="Aptos" panose="020B0004020202020204" pitchFamily="34" charset="0"/>
                <a:cs typeface="Aptos" panose="020B0004020202020204" pitchFamily="34" charset="0"/>
              </a:rPr>
              <a:t>bserve the client closely for any signs of side effects. call 111 or the GP for advice on next steps. Please make sure everything is documented clearly in the care notes, and I’ll complete a medication error log.</a:t>
            </a:r>
            <a:endParaRPr lang="en-GB" sz="2300"/>
          </a:p>
        </p:txBody>
      </p:sp>
      <p:sp>
        <p:nvSpPr>
          <p:cNvPr id="33" name="TextBox 32">
            <a:extLst>
              <a:ext uri="{FF2B5EF4-FFF2-40B4-BE49-F238E27FC236}">
                <a16:creationId xmlns:a16="http://schemas.microsoft.com/office/drawing/2014/main" id="{DEBA7133-1CE4-0ED2-3A1B-5C635B4BBA8C}"/>
              </a:ext>
            </a:extLst>
          </p:cNvPr>
          <p:cNvSpPr txBox="1"/>
          <p:nvPr/>
        </p:nvSpPr>
        <p:spPr>
          <a:xfrm>
            <a:off x="6348409" y="4801887"/>
            <a:ext cx="5823186" cy="1862048"/>
          </a:xfrm>
          <a:prstGeom prst="rect">
            <a:avLst/>
          </a:prstGeom>
          <a:noFill/>
          <a:ln>
            <a:noFill/>
          </a:ln>
          <a:effectLst>
            <a:softEdge rad="31750"/>
          </a:effectLst>
        </p:spPr>
        <p:txBody>
          <a:bodyPr wrap="square" rtlCol="0">
            <a:spAutoFit/>
          </a:bodyPr>
          <a:lstStyle/>
          <a:p>
            <a:r>
              <a:rPr lang="en-GB" sz="2300" b="0" i="0">
                <a:effectLst/>
              </a:rPr>
              <a:t>Please do not give medication. If the </a:t>
            </a:r>
            <a:r>
              <a:rPr lang="en-GB" sz="2300" b="0" i="0" err="1">
                <a:effectLst/>
              </a:rPr>
              <a:t>dosette</a:t>
            </a:r>
            <a:r>
              <a:rPr lang="en-GB" sz="2300" b="0" i="0">
                <a:effectLst/>
              </a:rPr>
              <a:t> box is tampered with, we can't ensure its safety. Take a photo, document your observation in the care notes, and I'll arrange for the meds box to be returned or replaced</a:t>
            </a:r>
            <a:endParaRPr lang="en-GB" sz="2300"/>
          </a:p>
        </p:txBody>
      </p:sp>
      <p:sp>
        <p:nvSpPr>
          <p:cNvPr id="27" name="TextBox 26">
            <a:extLst>
              <a:ext uri="{FF2B5EF4-FFF2-40B4-BE49-F238E27FC236}">
                <a16:creationId xmlns:a16="http://schemas.microsoft.com/office/drawing/2014/main" id="{609D0B8B-0D2A-2355-39A5-FE7C0AEBEC2B}"/>
              </a:ext>
            </a:extLst>
          </p:cNvPr>
          <p:cNvSpPr txBox="1"/>
          <p:nvPr/>
        </p:nvSpPr>
        <p:spPr>
          <a:xfrm>
            <a:off x="6316057" y="4820630"/>
            <a:ext cx="5751438"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D</a:t>
            </a:r>
            <a:r>
              <a:rPr lang="en-GB" sz="2400" b="0" i="0">
                <a:effectLst/>
              </a:rPr>
              <a:t>o not give </a:t>
            </a:r>
            <a:r>
              <a:rPr lang="en-GB" sz="2400"/>
              <a:t>medication from another slot. To avoid a double dose. </a:t>
            </a:r>
            <a:r>
              <a:rPr lang="en-GB" sz="2400" b="0" i="0">
                <a:effectLst/>
              </a:rPr>
              <a:t>Check  MAR chart and care notes for prior administration. Call pharmacy to discuss possible missed dose. </a:t>
            </a:r>
            <a:r>
              <a:rPr lang="en-GB" sz="2400"/>
              <a:t>D</a:t>
            </a:r>
            <a:r>
              <a:rPr lang="en-GB" sz="2400" b="0" i="0">
                <a:effectLst/>
              </a:rPr>
              <a:t>ocument your findings. </a:t>
            </a:r>
            <a:endParaRPr lang="en-GB" sz="2400"/>
          </a:p>
        </p:txBody>
      </p:sp>
      <p:sp>
        <p:nvSpPr>
          <p:cNvPr id="28" name="TextBox 27">
            <a:extLst>
              <a:ext uri="{FF2B5EF4-FFF2-40B4-BE49-F238E27FC236}">
                <a16:creationId xmlns:a16="http://schemas.microsoft.com/office/drawing/2014/main" id="{C0725E1E-382D-A4D1-AC47-5BF63E0E6C81}"/>
              </a:ext>
            </a:extLst>
          </p:cNvPr>
          <p:cNvSpPr txBox="1"/>
          <p:nvPr/>
        </p:nvSpPr>
        <p:spPr>
          <a:xfrm>
            <a:off x="6440958" y="4770151"/>
            <a:ext cx="5347907"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D</a:t>
            </a:r>
            <a:r>
              <a:rPr lang="en-GB" sz="2400" b="0" i="0">
                <a:effectLst/>
              </a:rPr>
              <a:t>o not give the medication yet. Alcohol can interact dangerously with certain medicines.</a:t>
            </a:r>
            <a:r>
              <a:rPr lang="en-GB" sz="2400"/>
              <a:t> Check medication leaflets and</a:t>
            </a:r>
            <a:r>
              <a:rPr lang="en-GB" sz="2400" b="0" i="0">
                <a:effectLst/>
              </a:rPr>
              <a:t> contact the GP/pharmacy/111 for further advice.</a:t>
            </a:r>
            <a:endParaRPr lang="en-GB" sz="2400"/>
          </a:p>
        </p:txBody>
      </p:sp>
      <p:sp>
        <p:nvSpPr>
          <p:cNvPr id="29" name="TextBox 28">
            <a:extLst>
              <a:ext uri="{FF2B5EF4-FFF2-40B4-BE49-F238E27FC236}">
                <a16:creationId xmlns:a16="http://schemas.microsoft.com/office/drawing/2014/main" id="{F0AE5534-8921-F336-035D-2F08F3F19A44}"/>
              </a:ext>
            </a:extLst>
          </p:cNvPr>
          <p:cNvSpPr txBox="1"/>
          <p:nvPr/>
        </p:nvSpPr>
        <p:spPr>
          <a:xfrm>
            <a:off x="6391410" y="4715554"/>
            <a:ext cx="5696159"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b="0" i="0">
                <a:effectLst/>
              </a:rPr>
              <a:t>Do not give the medication yet. There's a discrepancy between the MAR chart and the pharmacy label. Contact the pharmacy to confirm the correct dose. Document your findings in the care notes</a:t>
            </a:r>
            <a:endParaRPr lang="en-GB" sz="2400"/>
          </a:p>
        </p:txBody>
      </p:sp>
      <p:sp>
        <p:nvSpPr>
          <p:cNvPr id="30" name="TextBox 29">
            <a:extLst>
              <a:ext uri="{FF2B5EF4-FFF2-40B4-BE49-F238E27FC236}">
                <a16:creationId xmlns:a16="http://schemas.microsoft.com/office/drawing/2014/main" id="{81D94627-EB1A-61FE-F7F5-746C5F48E9C8}"/>
              </a:ext>
            </a:extLst>
          </p:cNvPr>
          <p:cNvSpPr txBox="1"/>
          <p:nvPr/>
        </p:nvSpPr>
        <p:spPr>
          <a:xfrm>
            <a:off x="6471828" y="4775697"/>
            <a:ext cx="5369655"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a:t>D</a:t>
            </a:r>
            <a:r>
              <a:rPr lang="en-GB" sz="2400" b="0" i="0">
                <a:effectLst/>
              </a:rPr>
              <a:t>o not give any dose yet. We can't confirm if it was missed or not taken. Take a photo of the </a:t>
            </a:r>
            <a:r>
              <a:rPr lang="en-GB" sz="2400" b="0" i="0" err="1">
                <a:effectLst/>
              </a:rPr>
              <a:t>dosette</a:t>
            </a:r>
            <a:r>
              <a:rPr lang="en-GB" sz="2400" b="0" i="0">
                <a:effectLst/>
              </a:rPr>
              <a:t> box, document your findings, and I’ll investigate this immediately.</a:t>
            </a:r>
            <a:endParaRPr lang="en-GB" sz="2400"/>
          </a:p>
        </p:txBody>
      </p:sp>
      <p:sp>
        <p:nvSpPr>
          <p:cNvPr id="31" name="TextBox 30">
            <a:extLst>
              <a:ext uri="{FF2B5EF4-FFF2-40B4-BE49-F238E27FC236}">
                <a16:creationId xmlns:a16="http://schemas.microsoft.com/office/drawing/2014/main" id="{50893BF0-C098-1123-3E55-B800672B3697}"/>
              </a:ext>
            </a:extLst>
          </p:cNvPr>
          <p:cNvSpPr txBox="1"/>
          <p:nvPr/>
        </p:nvSpPr>
        <p:spPr>
          <a:xfrm>
            <a:off x="6471303" y="4726646"/>
            <a:ext cx="5287218" cy="1938992"/>
          </a:xfrm>
          <a:prstGeom prst="rect">
            <a:avLst/>
          </a:prstGeom>
          <a:noFill/>
          <a:ln>
            <a:noFill/>
          </a:ln>
          <a:effectLst>
            <a:softEdge rad="31750"/>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400" b="0" i="0">
                <a:effectLst/>
              </a:rPr>
              <a:t>We need to arrange a GP review to consider switching the medication form and possibly involve SALT, could you give the </a:t>
            </a:r>
            <a:r>
              <a:rPr lang="en-GB" sz="2400" b="0" i="0" err="1">
                <a:effectLst/>
              </a:rPr>
              <a:t>gp</a:t>
            </a:r>
            <a:r>
              <a:rPr lang="en-GB" sz="2400" b="0" i="0">
                <a:effectLst/>
              </a:rPr>
              <a:t> a call. Document both incidents in the care notes</a:t>
            </a:r>
            <a:r>
              <a:rPr lang="en-GB" sz="2400" b="0" i="0">
                <a:effectLst/>
                <a:latin typeface="Segoe Sans"/>
              </a:rPr>
              <a:t>. </a:t>
            </a:r>
            <a:endParaRPr lang="en-GB" sz="2400"/>
          </a:p>
        </p:txBody>
      </p:sp>
    </p:spTree>
    <p:extLst>
      <p:ext uri="{BB962C8B-B14F-4D97-AF65-F5344CB8AC3E}">
        <p14:creationId xmlns:p14="http://schemas.microsoft.com/office/powerpoint/2010/main" val="23153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100"/>
                                  </p:iterate>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100"/>
                                  </p:iterate>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iterate type="wd">
                                    <p:tmAbs val="0"/>
                                  </p:iterate>
                                  <p:childTnLst>
                                    <p:set>
                                      <p:cBhvr>
                                        <p:cTn id="14" dur="1" fill="hold">
                                          <p:stCondLst>
                                            <p:cond delay="0"/>
                                          </p:stCondLst>
                                        </p:cTn>
                                        <p:tgtEl>
                                          <p:spTgt spid="20">
                                            <p:txEl>
                                              <p:pRg st="0" end="0"/>
                                            </p:txEl>
                                          </p:spTgt>
                                        </p:tgtEl>
                                        <p:attrNameLst>
                                          <p:attrName>style.visibility</p:attrName>
                                        </p:attrNameLst>
                                      </p:cBhvr>
                                      <p:to>
                                        <p:strVal val="hidden"/>
                                      </p:to>
                                    </p:set>
                                  </p:childTnLst>
                                </p:cTn>
                              </p:par>
                              <p:par>
                                <p:cTn id="15" presetID="1" presetClass="exit" presetSubtype="0" fill="hold" grpId="0" nodeType="withEffect">
                                  <p:stCondLst>
                                    <p:cond delay="0"/>
                                  </p:stCondLst>
                                  <p:iterate type="wd">
                                    <p:tmAbs val="0"/>
                                  </p:iterate>
                                  <p:childTnLst>
                                    <p:set>
                                      <p:cBhvr>
                                        <p:cTn id="16" dur="1" fill="hold">
                                          <p:stCondLst>
                                            <p:cond delay="0"/>
                                          </p:stCondLst>
                                        </p:cTn>
                                        <p:tgtEl>
                                          <p:spTgt spid="27">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iterate type="wd">
                                    <p:tmAbs val="100"/>
                                  </p:iterate>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iterate type="wd">
                                    <p:tmAbs val="100"/>
                                  </p:iterate>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iterate type="wd">
                                    <p:tmAbs val="0"/>
                                  </p:iterate>
                                  <p:childTnLst>
                                    <p:set>
                                      <p:cBhvr>
                                        <p:cTn id="28" dur="1" fill="hold">
                                          <p:stCondLst>
                                            <p:cond delay="0"/>
                                          </p:stCondLst>
                                        </p:cTn>
                                        <p:tgtEl>
                                          <p:spTgt spid="21">
                                            <p:txEl>
                                              <p:pRg st="0" end="0"/>
                                            </p:txEl>
                                          </p:spTgt>
                                        </p:tgtEl>
                                        <p:attrNameLst>
                                          <p:attrName>style.visibility</p:attrName>
                                        </p:attrNameLst>
                                      </p:cBhvr>
                                      <p:to>
                                        <p:strVal val="hidden"/>
                                      </p:to>
                                    </p:set>
                                  </p:childTnLst>
                                </p:cTn>
                              </p:par>
                              <p:par>
                                <p:cTn id="29" presetID="1" presetClass="exit" presetSubtype="0" fill="hold" grpId="0" nodeType="withEffect">
                                  <p:stCondLst>
                                    <p:cond delay="0"/>
                                  </p:stCondLst>
                                  <p:iterate type="wd">
                                    <p:tmAbs val="0"/>
                                  </p:iterate>
                                  <p:childTnLst>
                                    <p:set>
                                      <p:cBhvr>
                                        <p:cTn id="30" dur="1" fill="hold">
                                          <p:stCondLst>
                                            <p:cond delay="0"/>
                                          </p:stCondLst>
                                        </p:cTn>
                                        <p:tgtEl>
                                          <p:spTgt spid="28">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wd">
                                    <p:tmAbs val="100"/>
                                  </p:iterate>
                                  <p:childTnLst>
                                    <p:set>
                                      <p:cBhvr>
                                        <p:cTn id="3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iterate type="wd">
                                    <p:tmAbs val="100"/>
                                  </p:iterate>
                                  <p:childTnLst>
                                    <p:set>
                                      <p:cBhvr>
                                        <p:cTn id="3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iterate type="wd">
                                    <p:tmAbs val="0"/>
                                  </p:iterate>
                                  <p:childTnLst>
                                    <p:set>
                                      <p:cBhvr>
                                        <p:cTn id="42" dur="1" fill="hold">
                                          <p:stCondLst>
                                            <p:cond delay="0"/>
                                          </p:stCondLst>
                                        </p:cTn>
                                        <p:tgtEl>
                                          <p:spTgt spid="23">
                                            <p:txEl>
                                              <p:pRg st="0" end="0"/>
                                            </p:txEl>
                                          </p:spTgt>
                                        </p:tgtEl>
                                        <p:attrNameLst>
                                          <p:attrName>style.visibility</p:attrName>
                                        </p:attrNameLst>
                                      </p:cBhvr>
                                      <p:to>
                                        <p:strVal val="hidden"/>
                                      </p:to>
                                    </p:set>
                                  </p:childTnLst>
                                </p:cTn>
                              </p:par>
                              <p:par>
                                <p:cTn id="43" presetID="1" presetClass="exit" presetSubtype="0" fill="hold" grpId="0" nodeType="withEffect">
                                  <p:stCondLst>
                                    <p:cond delay="0"/>
                                  </p:stCondLst>
                                  <p:iterate type="wd">
                                    <p:tmAbs val="0"/>
                                  </p:iterate>
                                  <p:childTnLst>
                                    <p:set>
                                      <p:cBhvr>
                                        <p:cTn id="44" dur="1" fill="hold">
                                          <p:stCondLst>
                                            <p:cond delay="0"/>
                                          </p:stCondLst>
                                        </p:cTn>
                                        <p:tgtEl>
                                          <p:spTgt spid="29">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iterate type="wd">
                                    <p:tmAbs val="100"/>
                                  </p:iterate>
                                  <p:childTnLst>
                                    <p:set>
                                      <p:cBhvr>
                                        <p:cTn id="4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iterate type="wd">
                                    <p:tmAbs val="100"/>
                                  </p:iterate>
                                  <p:childTnLst>
                                    <p:set>
                                      <p:cBhvr>
                                        <p:cTn id="5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iterate type="wd">
                                    <p:tmAbs val="0"/>
                                  </p:iterate>
                                  <p:childTnLst>
                                    <p:set>
                                      <p:cBhvr>
                                        <p:cTn id="56" dur="1" fill="hold">
                                          <p:stCondLst>
                                            <p:cond delay="0"/>
                                          </p:stCondLst>
                                        </p:cTn>
                                        <p:tgtEl>
                                          <p:spTgt spid="22">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iterate type="wd">
                                    <p:tmAbs val="0"/>
                                  </p:iterate>
                                  <p:childTnLst>
                                    <p:set>
                                      <p:cBhvr>
                                        <p:cTn id="58" dur="1" fill="hold">
                                          <p:stCondLst>
                                            <p:cond delay="0"/>
                                          </p:stCondLst>
                                        </p:cTn>
                                        <p:tgtEl>
                                          <p:spTgt spid="30">
                                            <p:txEl>
                                              <p:pRg st="0" end="0"/>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iterate type="wd">
                                    <p:tmAbs val="100"/>
                                  </p:iterate>
                                  <p:childTnLst>
                                    <p:set>
                                      <p:cBhvr>
                                        <p:cTn id="6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iterate type="wd">
                                    <p:tmAbs val="100"/>
                                  </p:iterate>
                                  <p:childTnLst>
                                    <p:set>
                                      <p:cBhvr>
                                        <p:cTn id="6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iterate type="wd">
                                    <p:tmAbs val="0"/>
                                  </p:iterate>
                                  <p:childTnLst>
                                    <p:set>
                                      <p:cBhvr>
                                        <p:cTn id="70" dur="1" fill="hold">
                                          <p:stCondLst>
                                            <p:cond delay="0"/>
                                          </p:stCondLst>
                                        </p:cTn>
                                        <p:tgtEl>
                                          <p:spTgt spid="24">
                                            <p:txEl>
                                              <p:pRg st="0" end="0"/>
                                            </p:txEl>
                                          </p:spTgt>
                                        </p:tgtEl>
                                        <p:attrNameLst>
                                          <p:attrName>style.visibility</p:attrName>
                                        </p:attrNameLst>
                                      </p:cBhvr>
                                      <p:to>
                                        <p:strVal val="hidden"/>
                                      </p:to>
                                    </p:set>
                                  </p:childTnLst>
                                </p:cTn>
                              </p:par>
                              <p:par>
                                <p:cTn id="71" presetID="1" presetClass="exit" presetSubtype="0" fill="hold" grpId="0" nodeType="withEffect">
                                  <p:stCondLst>
                                    <p:cond delay="0"/>
                                  </p:stCondLst>
                                  <p:iterate type="wd">
                                    <p:tmAbs val="0"/>
                                  </p:iterate>
                                  <p:childTnLst>
                                    <p:set>
                                      <p:cBhvr>
                                        <p:cTn id="72" dur="1" fill="hold">
                                          <p:stCondLst>
                                            <p:cond delay="0"/>
                                          </p:stCondLst>
                                        </p:cTn>
                                        <p:tgtEl>
                                          <p:spTgt spid="31">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iterate type="wd">
                                    <p:tmAbs val="100"/>
                                  </p:iterate>
                                  <p:childTnLst>
                                    <p:set>
                                      <p:cBhvr>
                                        <p:cTn id="7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iterate type="wd">
                                    <p:tmAbs val="100"/>
                                  </p:iterate>
                                  <p:childTnLst>
                                    <p:set>
                                      <p:cBhvr>
                                        <p:cTn id="8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iterate type="wd">
                                    <p:tmAbs val="0"/>
                                  </p:iterate>
                                  <p:childTnLst>
                                    <p:set>
                                      <p:cBhvr>
                                        <p:cTn id="84" dur="1" fill="hold">
                                          <p:stCondLst>
                                            <p:cond delay="0"/>
                                          </p:stCondLst>
                                        </p:cTn>
                                        <p:tgtEl>
                                          <p:spTgt spid="25">
                                            <p:txEl>
                                              <p:pRg st="0" end="0"/>
                                            </p:txEl>
                                          </p:spTgt>
                                        </p:tgtEl>
                                        <p:attrNameLst>
                                          <p:attrName>style.visibility</p:attrName>
                                        </p:attrNameLst>
                                      </p:cBhvr>
                                      <p:to>
                                        <p:strVal val="hidden"/>
                                      </p:to>
                                    </p:set>
                                  </p:childTnLst>
                                </p:cTn>
                              </p:par>
                              <p:par>
                                <p:cTn id="85" presetID="1" presetClass="exit" presetSubtype="0" fill="hold" grpId="0" nodeType="withEffect">
                                  <p:stCondLst>
                                    <p:cond delay="0"/>
                                  </p:stCondLst>
                                  <p:iterate type="wd">
                                    <p:tmAbs val="0"/>
                                  </p:iterate>
                                  <p:childTnLst>
                                    <p:set>
                                      <p:cBhvr>
                                        <p:cTn id="86" dur="1" fill="hold">
                                          <p:stCondLst>
                                            <p:cond delay="0"/>
                                          </p:stCondLst>
                                        </p:cTn>
                                        <p:tgtEl>
                                          <p:spTgt spid="32">
                                            <p:txEl>
                                              <p:pRg st="0" end="0"/>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iterate type="wd">
                                    <p:tmAbs val="100"/>
                                  </p:iterate>
                                  <p:childTnLst>
                                    <p:set>
                                      <p:cBhvr>
                                        <p:cTn id="9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iterate type="wd">
                                    <p:tmAbs val="100"/>
                                  </p:iterate>
                                  <p:childTnLst>
                                    <p:set>
                                      <p:cBhvr>
                                        <p:cTn id="9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iterate type="wd">
                                    <p:tmAbs val="0"/>
                                  </p:iterate>
                                  <p:childTnLst>
                                    <p:set>
                                      <p:cBhvr>
                                        <p:cTn id="98" dur="1" fill="hold">
                                          <p:stCondLst>
                                            <p:cond delay="0"/>
                                          </p:stCondLst>
                                        </p:cTn>
                                        <p:tgtEl>
                                          <p:spTgt spid="26">
                                            <p:txEl>
                                              <p:pRg st="0" end="0"/>
                                            </p:txEl>
                                          </p:spTgt>
                                        </p:tgtEl>
                                        <p:attrNameLst>
                                          <p:attrName>style.visibility</p:attrName>
                                        </p:attrNameLst>
                                      </p:cBhvr>
                                      <p:to>
                                        <p:strVal val="hidden"/>
                                      </p:to>
                                    </p:set>
                                  </p:childTnLst>
                                </p:cTn>
                              </p:par>
                              <p:par>
                                <p:cTn id="99" presetID="1" presetClass="exit" presetSubtype="0" fill="hold" grpId="0" nodeType="withEffect">
                                  <p:stCondLst>
                                    <p:cond delay="0"/>
                                  </p:stCondLst>
                                  <p:iterate type="wd">
                                    <p:tmAbs val="0"/>
                                  </p:iterate>
                                  <p:childTnLst>
                                    <p:set>
                                      <p:cBhvr>
                                        <p:cTn id="100" dur="1" fill="hold">
                                          <p:stCondLst>
                                            <p:cond delay="0"/>
                                          </p:stCondLst>
                                        </p:cTn>
                                        <p:tgtEl>
                                          <p:spTgt spid="3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P spid="21" grpId="0" build="allAtOnce"/>
      <p:bldP spid="23" grpId="0" build="allAtOnce"/>
      <p:bldP spid="22" grpId="0" build="allAtOnce"/>
      <p:bldP spid="24" grpId="0" build="allAtOnce"/>
      <p:bldP spid="25" grpId="0" build="allAtOnce"/>
      <p:bldP spid="26" grpId="0" build="allAtOnce"/>
      <p:bldP spid="32" grpId="0" build="allAtOnce"/>
      <p:bldP spid="33" grpId="0" build="allAtOnce"/>
      <p:bldP spid="27" grpId="0" build="allAtOnce"/>
      <p:bldP spid="28" grpId="0" build="allAtOnce"/>
      <p:bldP spid="29" grpId="0" build="allAtOnce"/>
      <p:bldP spid="30" grpId="0" build="allAtOnce"/>
      <p:bldP spid="31"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2A2678-4B7A-CFDF-2C54-E930791D582F}"/>
              </a:ext>
            </a:extLst>
          </p:cNvPr>
          <p:cNvGraphicFramePr>
            <a:graphicFrameLocks noGrp="1"/>
          </p:cNvGraphicFramePr>
          <p:nvPr>
            <p:extLst>
              <p:ext uri="{D42A27DB-BD31-4B8C-83A1-F6EECF244321}">
                <p14:modId xmlns:p14="http://schemas.microsoft.com/office/powerpoint/2010/main" val="4121982429"/>
              </p:ext>
            </p:extLst>
          </p:nvPr>
        </p:nvGraphicFramePr>
        <p:xfrm>
          <a:off x="546900" y="182880"/>
          <a:ext cx="10736823" cy="6367822"/>
        </p:xfrm>
        <a:graphic>
          <a:graphicData uri="http://schemas.openxmlformats.org/drawingml/2006/table">
            <a:tbl>
              <a:tblPr firstRow="1" bandRow="1">
                <a:tableStyleId>{7DF18680-E054-41AD-8BC1-D1AEF772440D}</a:tableStyleId>
              </a:tblPr>
              <a:tblGrid>
                <a:gridCol w="10736823">
                  <a:extLst>
                    <a:ext uri="{9D8B030D-6E8A-4147-A177-3AD203B41FA5}">
                      <a16:colId xmlns:a16="http://schemas.microsoft.com/office/drawing/2014/main" val="2493323487"/>
                    </a:ext>
                  </a:extLst>
                </a:gridCol>
              </a:tblGrid>
              <a:tr h="6367822">
                <a:tc>
                  <a:txBody>
                    <a:bodyPr/>
                    <a:lstStyle/>
                    <a:p>
                      <a:r>
                        <a:rPr lang="en-GB" sz="2000" b="1" u="none" dirty="0">
                          <a:solidFill>
                            <a:schemeClr val="tx1"/>
                          </a:solidFill>
                        </a:rPr>
                        <a:t>Overall comments about this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r>
                        <a:rPr lang="en-GB" sz="1800" b="0" i="0" kern="1200" dirty="0">
                          <a:solidFill>
                            <a:schemeClr val="tx1"/>
                          </a:solidFill>
                          <a:effectLst/>
                          <a:latin typeface="+mn-lt"/>
                          <a:ea typeface="+mn-ea"/>
                          <a:cs typeface="+mn-cs"/>
                        </a:rPr>
                        <a:t>Significant concerns were identified regarding medication safety, professionalism, and client care. Care workers failed to follow basic protocols, including not consulting the MAR chart, pharmacy labels, or care plan before administering medication. Unsafe practices included breaking tablets by hand, offering liquid medication from a dirty bottle, and failing to confirm ingestion. The client’s inhaler was missed entirely, with no documentation or follow-up.</a:t>
                      </a:r>
                    </a:p>
                    <a:p>
                      <a:r>
                        <a:rPr lang="en-GB" sz="1800" b="0" i="0" kern="1200" dirty="0">
                          <a:solidFill>
                            <a:schemeClr val="tx1"/>
                          </a:solidFill>
                          <a:effectLst/>
                          <a:latin typeface="+mn-lt"/>
                          <a:ea typeface="+mn-ea"/>
                          <a:cs typeface="+mn-cs"/>
                        </a:rPr>
                        <a:t>Professionalism was lacking. The lead carer was distracted, took a phone call during administration, and both carers took the client’s sweets without permission. They repeatedly used the wrong name and spoke over the client, causing visible distress. No consent was obtained for medication, and the client was told to drink cold tea instead of being offered fresh water. The environment was cluttered, hindering documentation.</a:t>
                      </a:r>
                    </a:p>
                    <a:p>
                      <a:r>
                        <a:rPr lang="en-GB" sz="1800" b="0" i="0" kern="1200" dirty="0">
                          <a:solidFill>
                            <a:schemeClr val="tx1"/>
                          </a:solidFill>
                          <a:effectLst/>
                          <a:latin typeface="+mn-lt"/>
                          <a:ea typeface="+mn-ea"/>
                          <a:cs typeface="+mn-cs"/>
                        </a:rPr>
                        <a:t>Records were incomplete and inaccurate. The MAR chart lacked entries for administered or omitted medications. Time-sensitive medications were not spaced appropriately, PRN protocols were ignored, and no pain assessments or correct coding were recorded.</a:t>
                      </a:r>
                    </a:p>
                    <a:p>
                      <a:endParaRPr lang="en-GB" sz="1800" b="0" i="0" kern="1200" dirty="0">
                        <a:solidFill>
                          <a:schemeClr val="tx1"/>
                        </a:solidFill>
                        <a:effectLst/>
                        <a:latin typeface="+mn-lt"/>
                        <a:ea typeface="+mn-ea"/>
                        <a:cs typeface="+mn-cs"/>
                      </a:endParaRPr>
                    </a:p>
                    <a:p>
                      <a:r>
                        <a:rPr lang="en-GB" sz="1800" b="1" i="0" kern="1200" dirty="0">
                          <a:solidFill>
                            <a:schemeClr val="tx1"/>
                          </a:solidFill>
                          <a:effectLst/>
                          <a:latin typeface="+mn-lt"/>
                          <a:ea typeface="+mn-ea"/>
                          <a:cs typeface="+mn-cs"/>
                        </a:rPr>
                        <a:t>Conclusion:</a:t>
                      </a:r>
                      <a:br>
                        <a:rPr lang="en-GB" sz="1800" b="0" i="0" kern="1200" dirty="0">
                          <a:solidFill>
                            <a:schemeClr val="tx1"/>
                          </a:solidFill>
                          <a:effectLst/>
                          <a:latin typeface="+mn-lt"/>
                          <a:ea typeface="+mn-ea"/>
                          <a:cs typeface="+mn-cs"/>
                        </a:rPr>
                      </a:br>
                      <a:r>
                        <a:rPr lang="en-GB" sz="1800" b="0" i="0" kern="1200" dirty="0">
                          <a:solidFill>
                            <a:schemeClr val="tx1"/>
                          </a:solidFill>
                          <a:effectLst/>
                          <a:latin typeface="+mn-lt"/>
                          <a:ea typeface="+mn-ea"/>
                          <a:cs typeface="+mn-cs"/>
                        </a:rPr>
                        <a:t>The medication process was unsafe and unprofessional. The carers demonstrated poor knowledge, communication, and disregard for person-centred care. Immediate suspension is recommended pending investigation, with full retraining in medication safety, professional conduct, risk assessment, and person-centred support. A formal apology to the client is advised.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70577839"/>
                  </a:ext>
                </a:extLst>
              </a:tr>
            </a:tbl>
          </a:graphicData>
        </a:graphic>
      </p:graphicFrame>
    </p:spTree>
    <p:extLst>
      <p:ext uri="{BB962C8B-B14F-4D97-AF65-F5344CB8AC3E}">
        <p14:creationId xmlns:p14="http://schemas.microsoft.com/office/powerpoint/2010/main" val="4284117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30584E-B94B-D323-0DE3-19BDD061EAF0}"/>
              </a:ext>
            </a:extLst>
          </p:cNvPr>
          <p:cNvSpPr txBox="1"/>
          <p:nvPr/>
        </p:nvSpPr>
        <p:spPr>
          <a:xfrm>
            <a:off x="131782" y="6477454"/>
            <a:ext cx="609420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Aptos" panose="02110004020202020204"/>
                <a:ea typeface="+mn-ea"/>
                <a:cs typeface="+mn-cs"/>
                <a:hlinkClick r:id="rId3"/>
              </a:rPr>
              <a:t>https://youtu.be/BgWzdqjqlSk</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 </a:t>
            </a: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    How to administer Medication </a:t>
            </a:r>
          </a:p>
        </p:txBody>
      </p:sp>
    </p:spTree>
    <p:extLst>
      <p:ext uri="{BB962C8B-B14F-4D97-AF65-F5344CB8AC3E}">
        <p14:creationId xmlns:p14="http://schemas.microsoft.com/office/powerpoint/2010/main" val="380012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42BA-B7E8-6712-2651-692219073C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403FBC-00A8-1197-A4BD-8A26BEF99FC4}"/>
              </a:ext>
            </a:extLst>
          </p:cNvPr>
          <p:cNvSpPr/>
          <p:nvPr/>
        </p:nvSpPr>
        <p:spPr>
          <a:xfrm>
            <a:off x="6238246" y="105229"/>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A09EF03-6DF5-ADB0-42D9-6A1D26B70927}"/>
              </a:ext>
            </a:extLst>
          </p:cNvPr>
          <p:cNvSpPr/>
          <p:nvPr/>
        </p:nvSpPr>
        <p:spPr>
          <a:xfrm>
            <a:off x="10902462" y="4102620"/>
            <a:ext cx="830967" cy="2386173"/>
          </a:xfrm>
          <a:prstGeom prst="rect">
            <a:avLst/>
          </a:prstGeom>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91A17225-DAA2-70A1-FD77-C59FED3CE4C3}"/>
              </a:ext>
            </a:extLst>
          </p:cNvPr>
          <p:cNvSpPr/>
          <p:nvPr/>
        </p:nvSpPr>
        <p:spPr>
          <a:xfrm>
            <a:off x="6302088" y="233299"/>
            <a:ext cx="5219593"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Rectangle 2">
            <a:extLst>
              <a:ext uri="{FF2B5EF4-FFF2-40B4-BE49-F238E27FC236}">
                <a16:creationId xmlns:a16="http://schemas.microsoft.com/office/drawing/2014/main" id="{B47DEB2F-9BC9-C75E-1E77-9345EAC9E02C}"/>
              </a:ext>
            </a:extLst>
          </p:cNvPr>
          <p:cNvSpPr/>
          <p:nvPr/>
        </p:nvSpPr>
        <p:spPr>
          <a:xfrm>
            <a:off x="332456" y="116652"/>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52C53B25-EB02-66A1-D77E-F0D497666B43}"/>
              </a:ext>
            </a:extLst>
          </p:cNvPr>
          <p:cNvGrpSpPr/>
          <p:nvPr/>
        </p:nvGrpSpPr>
        <p:grpSpPr>
          <a:xfrm>
            <a:off x="5675063" y="260767"/>
            <a:ext cx="1051238" cy="6202162"/>
            <a:chOff x="5675063" y="260767"/>
            <a:chExt cx="1051238" cy="6202162"/>
          </a:xfrm>
        </p:grpSpPr>
        <p:grpSp>
          <p:nvGrpSpPr>
            <p:cNvPr id="4" name="Group 3">
              <a:extLst>
                <a:ext uri="{FF2B5EF4-FFF2-40B4-BE49-F238E27FC236}">
                  <a16:creationId xmlns:a16="http://schemas.microsoft.com/office/drawing/2014/main" id="{86432DD7-E27D-88C6-3B08-7D08942F7A9E}"/>
                </a:ext>
              </a:extLst>
            </p:cNvPr>
            <p:cNvGrpSpPr/>
            <p:nvPr/>
          </p:nvGrpSpPr>
          <p:grpSpPr>
            <a:xfrm>
              <a:off x="6310551" y="312208"/>
              <a:ext cx="415750" cy="5956317"/>
              <a:chOff x="6310551" y="312208"/>
              <a:chExt cx="415750" cy="5956317"/>
            </a:xfrm>
            <a:solidFill>
              <a:schemeClr val="bg2">
                <a:lumMod val="50000"/>
              </a:schemeClr>
            </a:solidFill>
          </p:grpSpPr>
          <p:sp>
            <p:nvSpPr>
              <p:cNvPr id="45" name="Rectangle 44">
                <a:extLst>
                  <a:ext uri="{FF2B5EF4-FFF2-40B4-BE49-F238E27FC236}">
                    <a16:creationId xmlns:a16="http://schemas.microsoft.com/office/drawing/2014/main" id="{DF13E497-0CB1-F2A1-A58D-2F33BA355FF9}"/>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4C96F36C-03E2-2E3B-981C-17152F90DFBB}"/>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3160961D-12B8-9D40-394B-2AEA76651E0A}"/>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44B956CC-F337-F159-8583-7772D241B870}"/>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1248CA66-F297-03D8-C139-62BED4995C82}"/>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A8E6CACB-956B-D331-519B-E3FABA76401B}"/>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CFFB63C8-0695-F510-8B7B-932E7879FECA}"/>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AC69722B-92E5-D8FC-90CA-268DB1BF601B}"/>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F68F595B-12FB-984D-F558-B05B66A2224E}"/>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0B108414-B657-E2CC-DD7D-186FEF21C0E9}"/>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CE093863-57C4-0322-C8B0-AFDF61296EBA}"/>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3A6E0CF0-7115-565D-9494-6C11F94567AB}"/>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80322395-85C9-C832-1667-52EBD21D973D}"/>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A8260BA1-2E43-23ED-2C81-F863A3B36286}"/>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C6D5D39A-9104-7016-C821-7BA232DAF9C4}"/>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593F2320-DC5F-B07A-500B-6E56588E21E0}"/>
                </a:ext>
              </a:extLst>
            </p:cNvPr>
            <p:cNvGrpSpPr/>
            <p:nvPr/>
          </p:nvGrpSpPr>
          <p:grpSpPr>
            <a:xfrm>
              <a:off x="5675063" y="323631"/>
              <a:ext cx="415750" cy="5956317"/>
              <a:chOff x="6310551" y="312208"/>
              <a:chExt cx="415750" cy="5956317"/>
            </a:xfrm>
            <a:solidFill>
              <a:schemeClr val="bg2">
                <a:lumMod val="50000"/>
              </a:schemeClr>
            </a:solidFill>
          </p:grpSpPr>
          <p:sp>
            <p:nvSpPr>
              <p:cNvPr id="6" name="Rectangle 5">
                <a:extLst>
                  <a:ext uri="{FF2B5EF4-FFF2-40B4-BE49-F238E27FC236}">
                    <a16:creationId xmlns:a16="http://schemas.microsoft.com/office/drawing/2014/main" id="{5CFA12B1-104D-7ED0-BF54-04B794BD5AD3}"/>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0A6C5B-23AE-5619-3C56-CC2DF8F4E81D}"/>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2AA377C-B10D-9808-CD0E-A34F39FA879C}"/>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9CA69C-8248-35E2-4758-ABB83D70E35A}"/>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0DA3BB8-A96F-8CDD-A75F-14A845ED5145}"/>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9D59129-4944-5752-646E-29DF09B635D3}"/>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B728537-6EDD-ACA0-CDBC-5D0795A5D097}"/>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AE1D634-4140-5C0C-59D1-A4F05B0152C0}"/>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60A5DD2-8D35-6581-96D4-B8EAE0A779EF}"/>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E40FCA4-E885-55D6-CFFE-7FD78D383F5D}"/>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2BE6A2D-D7D2-D85D-CDD7-824B7A17D757}"/>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7E61A87-4BD2-BAFF-4103-FF0784E779DF}"/>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E03E52C-A3E8-A948-3B39-955AA129C2D2}"/>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63FEA51-135C-F59A-9D3B-A4DB1C1E5D9C}"/>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124FA2E-AE64-DB1F-3963-2B13EBC6239F}"/>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B1F6FCEF-A532-EC23-B9DC-C022B4D9EA2E}"/>
                </a:ext>
              </a:extLst>
            </p:cNvPr>
            <p:cNvSpPr/>
            <p:nvPr/>
          </p:nvSpPr>
          <p:spPr>
            <a:xfrm>
              <a:off x="5953755" y="688619"/>
              <a:ext cx="579080" cy="422713"/>
            </a:xfrm>
            <a:prstGeom prst="arc">
              <a:avLst>
                <a:gd name="adj1" fmla="val 1097279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1" name="Arc 100">
              <a:extLst>
                <a:ext uri="{FF2B5EF4-FFF2-40B4-BE49-F238E27FC236}">
                  <a16:creationId xmlns:a16="http://schemas.microsoft.com/office/drawing/2014/main" id="{0F116023-722A-0390-2F3C-F9E7FCD94858}"/>
                </a:ext>
              </a:extLst>
            </p:cNvPr>
            <p:cNvSpPr/>
            <p:nvPr/>
          </p:nvSpPr>
          <p:spPr>
            <a:xfrm>
              <a:off x="5953755" y="1062931"/>
              <a:ext cx="579080" cy="422713"/>
            </a:xfrm>
            <a:prstGeom prst="arc">
              <a:avLst>
                <a:gd name="adj1" fmla="val 1083195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2C8C9EC7-4A5C-2672-7B9B-09E71AC73FAA}"/>
                </a:ext>
              </a:extLst>
            </p:cNvPr>
            <p:cNvSpPr/>
            <p:nvPr/>
          </p:nvSpPr>
          <p:spPr>
            <a:xfrm>
              <a:off x="5953755" y="1485644"/>
              <a:ext cx="579080" cy="422713"/>
            </a:xfrm>
            <a:prstGeom prst="arc">
              <a:avLst>
                <a:gd name="adj1" fmla="val 1069573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5" name="Arc 104">
              <a:extLst>
                <a:ext uri="{FF2B5EF4-FFF2-40B4-BE49-F238E27FC236}">
                  <a16:creationId xmlns:a16="http://schemas.microsoft.com/office/drawing/2014/main" id="{F40D26C3-5F05-A79E-5534-17F0CA78759B}"/>
                </a:ext>
              </a:extLst>
            </p:cNvPr>
            <p:cNvSpPr/>
            <p:nvPr/>
          </p:nvSpPr>
          <p:spPr>
            <a:xfrm>
              <a:off x="5972174" y="3611617"/>
              <a:ext cx="579080" cy="422713"/>
            </a:xfrm>
            <a:prstGeom prst="arc">
              <a:avLst>
                <a:gd name="adj1" fmla="val 1059992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DC3E94D1-F148-A972-5487-E634CD9E4454}"/>
                </a:ext>
              </a:extLst>
            </p:cNvPr>
            <p:cNvSpPr/>
            <p:nvPr/>
          </p:nvSpPr>
          <p:spPr>
            <a:xfrm>
              <a:off x="5969522" y="4039470"/>
              <a:ext cx="579080" cy="422713"/>
            </a:xfrm>
            <a:prstGeom prst="arc">
              <a:avLst>
                <a:gd name="adj1" fmla="val 106896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9" name="Arc 108">
              <a:extLst>
                <a:ext uri="{FF2B5EF4-FFF2-40B4-BE49-F238E27FC236}">
                  <a16:creationId xmlns:a16="http://schemas.microsoft.com/office/drawing/2014/main" id="{BF55AF3E-4F70-5144-792E-522B4EDE18A4}"/>
                </a:ext>
              </a:extLst>
            </p:cNvPr>
            <p:cNvSpPr/>
            <p:nvPr/>
          </p:nvSpPr>
          <p:spPr>
            <a:xfrm>
              <a:off x="5969522" y="4413782"/>
              <a:ext cx="579080" cy="422713"/>
            </a:xfrm>
            <a:prstGeom prst="arc">
              <a:avLst>
                <a:gd name="adj1" fmla="val 1064146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7A7409E2-7D3D-1D85-4BB3-9FFC2D3D912E}"/>
                </a:ext>
              </a:extLst>
            </p:cNvPr>
            <p:cNvSpPr/>
            <p:nvPr/>
          </p:nvSpPr>
          <p:spPr>
            <a:xfrm>
              <a:off x="5969522" y="4836495"/>
              <a:ext cx="579080" cy="422713"/>
            </a:xfrm>
            <a:prstGeom prst="arc">
              <a:avLst>
                <a:gd name="adj1" fmla="val 1083106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3" name="Arc 112">
              <a:extLst>
                <a:ext uri="{FF2B5EF4-FFF2-40B4-BE49-F238E27FC236}">
                  <a16:creationId xmlns:a16="http://schemas.microsoft.com/office/drawing/2014/main" id="{90630746-5BE2-EBE2-D2FC-4A9A858B2D7C}"/>
                </a:ext>
              </a:extLst>
            </p:cNvPr>
            <p:cNvSpPr/>
            <p:nvPr/>
          </p:nvSpPr>
          <p:spPr>
            <a:xfrm>
              <a:off x="5972174" y="1911091"/>
              <a:ext cx="579080" cy="422713"/>
            </a:xfrm>
            <a:prstGeom prst="arc">
              <a:avLst>
                <a:gd name="adj1" fmla="val 1074222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6B7E6C93-8787-D776-E303-C5EEDA3050C0}"/>
                </a:ext>
              </a:extLst>
            </p:cNvPr>
            <p:cNvSpPr/>
            <p:nvPr/>
          </p:nvSpPr>
          <p:spPr>
            <a:xfrm>
              <a:off x="5969522" y="2338944"/>
              <a:ext cx="579080" cy="422713"/>
            </a:xfrm>
            <a:prstGeom prst="arc">
              <a:avLst>
                <a:gd name="adj1" fmla="val 10359859"/>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Arc 116">
              <a:extLst>
                <a:ext uri="{FF2B5EF4-FFF2-40B4-BE49-F238E27FC236}">
                  <a16:creationId xmlns:a16="http://schemas.microsoft.com/office/drawing/2014/main" id="{AB545EF7-FEE4-289A-D3B8-17C3313E1FAE}"/>
                </a:ext>
              </a:extLst>
            </p:cNvPr>
            <p:cNvSpPr/>
            <p:nvPr/>
          </p:nvSpPr>
          <p:spPr>
            <a:xfrm>
              <a:off x="5969522" y="2713256"/>
              <a:ext cx="579080" cy="422713"/>
            </a:xfrm>
            <a:prstGeom prst="arc">
              <a:avLst>
                <a:gd name="adj1" fmla="val 105661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AE6608A0-CBFC-A657-11E1-50469FBFEAF9}"/>
                </a:ext>
              </a:extLst>
            </p:cNvPr>
            <p:cNvSpPr/>
            <p:nvPr/>
          </p:nvSpPr>
          <p:spPr>
            <a:xfrm>
              <a:off x="5969522" y="3135969"/>
              <a:ext cx="579080" cy="422713"/>
            </a:xfrm>
            <a:prstGeom prst="arc">
              <a:avLst>
                <a:gd name="adj1" fmla="val 1086898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185BDC33-55E5-3949-36D1-317453672AA4}"/>
                </a:ext>
              </a:extLst>
            </p:cNvPr>
            <p:cNvSpPr/>
            <p:nvPr/>
          </p:nvSpPr>
          <p:spPr>
            <a:xfrm>
              <a:off x="5977724" y="5246707"/>
              <a:ext cx="579080" cy="422713"/>
            </a:xfrm>
            <a:prstGeom prst="arc">
              <a:avLst>
                <a:gd name="adj1" fmla="val 1000665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19473822-58C0-CD8F-34A9-5C14D2BD3BC3}"/>
                </a:ext>
              </a:extLst>
            </p:cNvPr>
            <p:cNvSpPr/>
            <p:nvPr/>
          </p:nvSpPr>
          <p:spPr>
            <a:xfrm>
              <a:off x="5975072" y="5674560"/>
              <a:ext cx="579080" cy="422713"/>
            </a:xfrm>
            <a:prstGeom prst="arc">
              <a:avLst>
                <a:gd name="adj1" fmla="val 1100957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5" name="Arc 124">
              <a:extLst>
                <a:ext uri="{FF2B5EF4-FFF2-40B4-BE49-F238E27FC236}">
                  <a16:creationId xmlns:a16="http://schemas.microsoft.com/office/drawing/2014/main" id="{F0D11FBC-7973-903E-C2E3-95537CA51B29}"/>
                </a:ext>
              </a:extLst>
            </p:cNvPr>
            <p:cNvSpPr/>
            <p:nvPr/>
          </p:nvSpPr>
          <p:spPr>
            <a:xfrm>
              <a:off x="5947352" y="6040216"/>
              <a:ext cx="579080" cy="422713"/>
            </a:xfrm>
            <a:prstGeom prst="arc">
              <a:avLst>
                <a:gd name="adj1" fmla="val 1111218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7CBAA601-6AA9-C94E-CC00-2CF35B3DEF6A}"/>
                </a:ext>
              </a:extLst>
            </p:cNvPr>
            <p:cNvSpPr/>
            <p:nvPr/>
          </p:nvSpPr>
          <p:spPr>
            <a:xfrm>
              <a:off x="5977723" y="260767"/>
              <a:ext cx="557763" cy="385654"/>
            </a:xfrm>
            <a:prstGeom prst="arc">
              <a:avLst>
                <a:gd name="adj1" fmla="val 1083580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6" name="TextBox 25">
            <a:extLst>
              <a:ext uri="{FF2B5EF4-FFF2-40B4-BE49-F238E27FC236}">
                <a16:creationId xmlns:a16="http://schemas.microsoft.com/office/drawing/2014/main" id="{BBCC8F4C-7E17-803E-4531-D31CDCE8971C}"/>
              </a:ext>
            </a:extLst>
          </p:cNvPr>
          <p:cNvSpPr txBox="1"/>
          <p:nvPr/>
        </p:nvSpPr>
        <p:spPr>
          <a:xfrm>
            <a:off x="11183426" y="4529478"/>
            <a:ext cx="461665" cy="1590799"/>
          </a:xfrm>
          <a:prstGeom prst="rect">
            <a:avLst/>
          </a:prstGeom>
          <a:noFill/>
        </p:spPr>
        <p:txBody>
          <a:bodyPr vert="vert270" wrap="square" rtlCol="0">
            <a:spAutoFit/>
          </a:bodyPr>
          <a:lstStyle/>
          <a:p>
            <a:r>
              <a:rPr lang="en-GB"/>
              <a:t>Page 1 </a:t>
            </a:r>
          </a:p>
        </p:txBody>
      </p:sp>
      <p:sp>
        <p:nvSpPr>
          <p:cNvPr id="27" name="TextBox 26">
            <a:extLst>
              <a:ext uri="{FF2B5EF4-FFF2-40B4-BE49-F238E27FC236}">
                <a16:creationId xmlns:a16="http://schemas.microsoft.com/office/drawing/2014/main" id="{E1A9015D-CD3C-462F-E413-DE31ADA2294B}"/>
              </a:ext>
            </a:extLst>
          </p:cNvPr>
          <p:cNvSpPr txBox="1"/>
          <p:nvPr/>
        </p:nvSpPr>
        <p:spPr>
          <a:xfrm>
            <a:off x="6974618" y="796388"/>
            <a:ext cx="4175177" cy="4708981"/>
          </a:xfrm>
          <a:prstGeom prst="rect">
            <a:avLst/>
          </a:prstGeom>
          <a:noFill/>
        </p:spPr>
        <p:txBody>
          <a:bodyPr wrap="square" rtlCol="0">
            <a:spAutoFit/>
          </a:bodyPr>
          <a:lstStyle/>
          <a:p>
            <a:pPr algn="ctr"/>
            <a:r>
              <a:rPr lang="en-GB" sz="2000" b="1" dirty="0"/>
              <a:t>Medication Train the Trainer </a:t>
            </a:r>
          </a:p>
          <a:p>
            <a:pPr algn="ctr"/>
            <a:r>
              <a:rPr lang="en-GB" sz="2000" b="1" dirty="0"/>
              <a:t>Closing Pages </a:t>
            </a:r>
          </a:p>
          <a:p>
            <a:endParaRPr lang="en-GB" sz="2000" b="1" dirty="0"/>
          </a:p>
          <a:p>
            <a:r>
              <a:rPr lang="en-GB" sz="2000" b="1" dirty="0"/>
              <a:t>Initial Outcomes</a:t>
            </a:r>
          </a:p>
          <a:p>
            <a:pPr marL="342900" indent="-342900">
              <a:buFont typeface="Arial" panose="020B0604020202020204" pitchFamily="34" charset="0"/>
              <a:buChar char="•"/>
            </a:pPr>
            <a:r>
              <a:rPr lang="en-GB" sz="2000" dirty="0"/>
              <a:t>To receive information and guidance in how to train your Care Workers to deliver medication services safely. </a:t>
            </a:r>
          </a:p>
          <a:p>
            <a:pPr marL="342900" indent="-342900">
              <a:buFont typeface="Arial" panose="020B0604020202020204" pitchFamily="34" charset="0"/>
              <a:buChar char="•"/>
            </a:pPr>
            <a:r>
              <a:rPr lang="en-GB" sz="2000" dirty="0"/>
              <a:t>To gain knowledge on all aspects of providing medication services.</a:t>
            </a:r>
          </a:p>
          <a:p>
            <a:pPr marL="342900" indent="-342900">
              <a:buFont typeface="Arial" panose="020B0604020202020204" pitchFamily="34" charset="0"/>
              <a:buChar char="•"/>
            </a:pPr>
            <a:r>
              <a:rPr lang="en-GB" sz="2000" dirty="0"/>
              <a:t>To discuss common errors. When things do go wrong and how to prevent and support. </a:t>
            </a:r>
          </a:p>
          <a:p>
            <a:pPr marL="342900" indent="-342900">
              <a:buFont typeface="Arial" panose="020B0604020202020204" pitchFamily="34" charset="0"/>
              <a:buChar char="•"/>
            </a:pPr>
            <a:r>
              <a:rPr lang="en-GB" sz="2000" dirty="0"/>
              <a:t>To understand how competency can be tested. </a:t>
            </a:r>
            <a:endParaRPr lang="en-GB" sz="3200" dirty="0"/>
          </a:p>
        </p:txBody>
      </p:sp>
      <p:pic>
        <p:nvPicPr>
          <p:cNvPr id="31" name="Picture 30" descr="Shape&#10;&#10;Description automatically generated">
            <a:extLst>
              <a:ext uri="{FF2B5EF4-FFF2-40B4-BE49-F238E27FC236}">
                <a16:creationId xmlns:a16="http://schemas.microsoft.com/office/drawing/2014/main" id="{C60EFF20-E538-9749-265F-3033DB6A6E24}"/>
              </a:ext>
            </a:extLst>
          </p:cNvPr>
          <p:cNvPicPr>
            <a:picLocks noChangeAspect="1" noChangeArrowheads="1"/>
          </p:cNvPicPr>
          <p:nvPr/>
        </p:nvPicPr>
        <p:blipFill rotWithShape="1">
          <a:blip r:embed="rId4" cstate="email">
            <a:alphaModFix amt="52000"/>
            <a:extLst>
              <a:ext uri="{28A0092B-C50C-407E-A947-70E740481C1C}">
                <a14:useLocalDpi xmlns:a14="http://schemas.microsoft.com/office/drawing/2010/main"/>
              </a:ext>
            </a:extLst>
          </a:blip>
          <a:srcRect b="-233"/>
          <a:stretch>
            <a:fillRect/>
          </a:stretch>
        </p:blipFill>
        <p:spPr bwMode="auto">
          <a:xfrm>
            <a:off x="2153265" y="923227"/>
            <a:ext cx="1986764" cy="22127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een check mark in a circle&#10;&#10;AI-generated content may be incorrect.">
            <a:extLst>
              <a:ext uri="{FF2B5EF4-FFF2-40B4-BE49-F238E27FC236}">
                <a16:creationId xmlns:a16="http://schemas.microsoft.com/office/drawing/2014/main" id="{3D8A8DA1-9024-B22A-2089-A48BE8E83527}"/>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599683" y="5208430"/>
            <a:ext cx="1150553" cy="1150553"/>
          </a:xfrm>
          <a:prstGeom prst="rect">
            <a:avLst/>
          </a:prstGeom>
        </p:spPr>
      </p:pic>
      <p:pic>
        <p:nvPicPr>
          <p:cNvPr id="22" name="Picture 21" descr="A logo with a heart and text&#10;&#10;AI-generated content may be incorrect.">
            <a:extLst>
              <a:ext uri="{FF2B5EF4-FFF2-40B4-BE49-F238E27FC236}">
                <a16:creationId xmlns:a16="http://schemas.microsoft.com/office/drawing/2014/main" id="{1DFE9E17-DDC7-90BD-19D6-3166F8FBA18B}"/>
              </a:ext>
            </a:extLst>
          </p:cNvPr>
          <p:cNvPicPr>
            <a:picLocks noChangeAspect="1"/>
          </p:cNvPicPr>
          <p:nvPr/>
        </p:nvPicPr>
        <p:blipFill>
          <a:blip r:embed="rId7" cstate="email">
            <a:alphaModFix amt="50000"/>
            <a:extLst>
              <a:ext uri="{28A0092B-C50C-407E-A947-70E740481C1C}">
                <a14:useLocalDpi xmlns:a14="http://schemas.microsoft.com/office/drawing/2010/main"/>
              </a:ext>
            </a:extLst>
          </a:blip>
          <a:stretch>
            <a:fillRect/>
          </a:stretch>
        </p:blipFill>
        <p:spPr>
          <a:xfrm>
            <a:off x="2000313" y="3452388"/>
            <a:ext cx="2298700" cy="1460500"/>
          </a:xfrm>
          <a:prstGeom prst="rect">
            <a:avLst/>
          </a:prstGeom>
        </p:spPr>
      </p:pic>
    </p:spTree>
    <p:extLst>
      <p:ext uri="{BB962C8B-B14F-4D97-AF65-F5344CB8AC3E}">
        <p14:creationId xmlns:p14="http://schemas.microsoft.com/office/powerpoint/2010/main" val="92105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4" end="4"/>
                                            </p:txEl>
                                          </p:spTgt>
                                        </p:tgtEl>
                                        <p:attrNameLst>
                                          <p:attrName>style.visibility</p:attrName>
                                        </p:attrNameLst>
                                      </p:cBhvr>
                                      <p:to>
                                        <p:strVal val="visible"/>
                                      </p:to>
                                    </p:set>
                                    <p:animEffect transition="in" filter="wipe(left)">
                                      <p:cBhvr>
                                        <p:cTn id="7" dur="500"/>
                                        <p:tgtEl>
                                          <p:spTgt spid="2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5" end="5"/>
                                            </p:txEl>
                                          </p:spTgt>
                                        </p:tgtEl>
                                        <p:attrNameLst>
                                          <p:attrName>style.visibility</p:attrName>
                                        </p:attrNameLst>
                                      </p:cBhvr>
                                      <p:to>
                                        <p:strVal val="visible"/>
                                      </p:to>
                                    </p:set>
                                    <p:animEffect transition="in" filter="wipe(left)">
                                      <p:cBhvr>
                                        <p:cTn id="12" dur="500"/>
                                        <p:tgtEl>
                                          <p:spTgt spid="2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6" end="6"/>
                                            </p:txEl>
                                          </p:spTgt>
                                        </p:tgtEl>
                                        <p:attrNameLst>
                                          <p:attrName>style.visibility</p:attrName>
                                        </p:attrNameLst>
                                      </p:cBhvr>
                                      <p:to>
                                        <p:strVal val="visible"/>
                                      </p:to>
                                    </p:set>
                                    <p:animEffect transition="in" filter="wipe(left)">
                                      <p:cBhvr>
                                        <p:cTn id="17" dur="500"/>
                                        <p:tgtEl>
                                          <p:spTgt spid="27">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7" end="7"/>
                                            </p:txEl>
                                          </p:spTgt>
                                        </p:tgtEl>
                                        <p:attrNameLst>
                                          <p:attrName>style.visibility</p:attrName>
                                        </p:attrNameLst>
                                      </p:cBhvr>
                                      <p:to>
                                        <p:strVal val="visible"/>
                                      </p:to>
                                    </p:set>
                                    <p:animEffect transition="in" filter="wipe(left)">
                                      <p:cBhvr>
                                        <p:cTn id="22" dur="500"/>
                                        <p:tgtEl>
                                          <p:spTgt spid="2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F74A-C86F-BCCF-080E-DEBB7941E9B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0A73B88-4D84-73F8-6C05-20F15474C767}"/>
              </a:ext>
            </a:extLst>
          </p:cNvPr>
          <p:cNvSpPr/>
          <p:nvPr/>
        </p:nvSpPr>
        <p:spPr>
          <a:xfrm>
            <a:off x="332456" y="116652"/>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02AEE63-8E80-171F-8651-95F1C423E6F0}"/>
              </a:ext>
            </a:extLst>
          </p:cNvPr>
          <p:cNvSpPr/>
          <p:nvPr/>
        </p:nvSpPr>
        <p:spPr>
          <a:xfrm flipH="1">
            <a:off x="580312" y="4116484"/>
            <a:ext cx="830967" cy="2386173"/>
          </a:xfrm>
          <a:prstGeom prst="rect">
            <a:avLst/>
          </a:prstGeom>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711BC0BA-8101-6A8C-3CDC-4BCCC080F549}"/>
              </a:ext>
            </a:extLst>
          </p:cNvPr>
          <p:cNvSpPr/>
          <p:nvPr/>
        </p:nvSpPr>
        <p:spPr>
          <a:xfrm flipH="1">
            <a:off x="905872" y="219577"/>
            <a:ext cx="5219593"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A8A3BC34-B78F-8080-EE50-2E117DA8C465}"/>
              </a:ext>
            </a:extLst>
          </p:cNvPr>
          <p:cNvSpPr/>
          <p:nvPr/>
        </p:nvSpPr>
        <p:spPr>
          <a:xfrm>
            <a:off x="6238246" y="105229"/>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95675FC-39E2-A072-A0AE-E3BC79C2F357}"/>
              </a:ext>
            </a:extLst>
          </p:cNvPr>
          <p:cNvSpPr/>
          <p:nvPr/>
        </p:nvSpPr>
        <p:spPr>
          <a:xfrm>
            <a:off x="10902462" y="4102620"/>
            <a:ext cx="830967" cy="2386173"/>
          </a:xfrm>
          <a:prstGeom prst="rect">
            <a:avLst/>
          </a:prstGeom>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4503468A-56D9-93F4-6ED7-9EE4C5F35C9D}"/>
              </a:ext>
            </a:extLst>
          </p:cNvPr>
          <p:cNvSpPr/>
          <p:nvPr/>
        </p:nvSpPr>
        <p:spPr>
          <a:xfrm>
            <a:off x="6302088" y="233299"/>
            <a:ext cx="5205582"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GB" sz="1800">
              <a:solidFill>
                <a:schemeClr val="tx1"/>
              </a:solidFill>
            </a:endParaRPr>
          </a:p>
        </p:txBody>
      </p:sp>
      <p:grpSp>
        <p:nvGrpSpPr>
          <p:cNvPr id="21" name="Group 20">
            <a:extLst>
              <a:ext uri="{FF2B5EF4-FFF2-40B4-BE49-F238E27FC236}">
                <a16:creationId xmlns:a16="http://schemas.microsoft.com/office/drawing/2014/main" id="{6A1ABB34-ADC1-EA60-2A92-4F0A652D5DAD}"/>
              </a:ext>
            </a:extLst>
          </p:cNvPr>
          <p:cNvGrpSpPr/>
          <p:nvPr/>
        </p:nvGrpSpPr>
        <p:grpSpPr>
          <a:xfrm>
            <a:off x="5675063" y="260767"/>
            <a:ext cx="1051238" cy="6202162"/>
            <a:chOff x="5675063" y="260767"/>
            <a:chExt cx="1051238" cy="6202162"/>
          </a:xfrm>
        </p:grpSpPr>
        <p:grpSp>
          <p:nvGrpSpPr>
            <p:cNvPr id="4" name="Group 3">
              <a:extLst>
                <a:ext uri="{FF2B5EF4-FFF2-40B4-BE49-F238E27FC236}">
                  <a16:creationId xmlns:a16="http://schemas.microsoft.com/office/drawing/2014/main" id="{C219183F-320C-66D9-FAD8-D0BA0C45D269}"/>
                </a:ext>
              </a:extLst>
            </p:cNvPr>
            <p:cNvGrpSpPr/>
            <p:nvPr/>
          </p:nvGrpSpPr>
          <p:grpSpPr>
            <a:xfrm>
              <a:off x="6310551" y="312208"/>
              <a:ext cx="415750" cy="5956317"/>
              <a:chOff x="6310551" y="312208"/>
              <a:chExt cx="415750" cy="5956317"/>
            </a:xfrm>
            <a:solidFill>
              <a:schemeClr val="bg2">
                <a:lumMod val="50000"/>
              </a:schemeClr>
            </a:solidFill>
          </p:grpSpPr>
          <p:sp>
            <p:nvSpPr>
              <p:cNvPr id="45" name="Rectangle 44">
                <a:extLst>
                  <a:ext uri="{FF2B5EF4-FFF2-40B4-BE49-F238E27FC236}">
                    <a16:creationId xmlns:a16="http://schemas.microsoft.com/office/drawing/2014/main" id="{8D34BCC8-F364-D5F9-60CA-C0EBA5F5C7C9}"/>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E41CB77-6278-DE36-C317-3FDFC756650F}"/>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BB54DBCD-80AE-039E-206A-AA30F0E926A5}"/>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88A75853-BCA6-1CBC-569C-00E6146E536F}"/>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8837A0A7-A55B-D660-585D-96256BE5E83C}"/>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4433585C-4721-A5F5-137D-9290CECD0DB3}"/>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2FBC69CA-CFCC-22A3-7E5B-80048D74A93D}"/>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29195CE1-6E77-E45A-C340-9A0D0A6C7FBE}"/>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B8134DE9-0164-449C-4015-8DA046D747F4}"/>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C4082464-74B2-C649-4AFB-61A789A85C9C}"/>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79DE0088-9D47-F160-63DC-FBD5A03F8BB0}"/>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5AAB0093-0D22-ADA4-5852-47E6A7557277}"/>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F7E1506A-EB46-E498-6CA1-CAF490A3B85B}"/>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92F2BB40-3A23-BD64-A73E-162DF34AA714}"/>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38FE6383-D86D-F4CD-02F1-D4EF8176FDF7}"/>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62B5453E-04B4-965B-9DD2-CF631018F24F}"/>
                </a:ext>
              </a:extLst>
            </p:cNvPr>
            <p:cNvGrpSpPr/>
            <p:nvPr/>
          </p:nvGrpSpPr>
          <p:grpSpPr>
            <a:xfrm>
              <a:off x="5675063" y="323631"/>
              <a:ext cx="415750" cy="5956317"/>
              <a:chOff x="6310551" y="312208"/>
              <a:chExt cx="415750" cy="5956317"/>
            </a:xfrm>
            <a:solidFill>
              <a:schemeClr val="bg2">
                <a:lumMod val="50000"/>
              </a:schemeClr>
            </a:solidFill>
          </p:grpSpPr>
          <p:sp>
            <p:nvSpPr>
              <p:cNvPr id="6" name="Rectangle 5">
                <a:extLst>
                  <a:ext uri="{FF2B5EF4-FFF2-40B4-BE49-F238E27FC236}">
                    <a16:creationId xmlns:a16="http://schemas.microsoft.com/office/drawing/2014/main" id="{B9ACA855-D118-590B-2F05-F039C33A45C7}"/>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7B61EDC-56E8-D645-E120-538510C3A258}"/>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6A64ECB-F558-5917-62EA-70E866AB2532}"/>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9AD923-848E-7A84-9E45-D95E72DA76B2}"/>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893DBBF-DDE3-1494-1126-7D04E9C4DA9A}"/>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7FFAECE-64AB-D1F7-E2DE-CCD80CBB25BF}"/>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4C66E95-1F0F-7C13-E7A7-098C5B99BE07}"/>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A404097-760C-170F-C7FB-BB1BCE87B688}"/>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C8F670F-BB1A-CFE2-E06E-314F054DCC87}"/>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42FFFF2-5812-FC33-3C75-7E37969BA1BF}"/>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EE3A725-CF92-8F9F-1486-26187241D65F}"/>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C4A4E34-F41E-22A3-8712-CE51BAA23A66}"/>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9A81D1F-16DE-B4ED-AD49-7F2255319CF8}"/>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8518D2-5CF4-2EB1-F2B3-6C93B0581372}"/>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E358DD0-5F72-B8D3-A038-5EDDC626AEC4}"/>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CF221F31-9035-5746-E58C-DF28015FB84A}"/>
                </a:ext>
              </a:extLst>
            </p:cNvPr>
            <p:cNvSpPr/>
            <p:nvPr/>
          </p:nvSpPr>
          <p:spPr>
            <a:xfrm>
              <a:off x="5953755" y="688619"/>
              <a:ext cx="579080" cy="422713"/>
            </a:xfrm>
            <a:prstGeom prst="arc">
              <a:avLst>
                <a:gd name="adj1" fmla="val 1097279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1" name="Arc 100">
              <a:extLst>
                <a:ext uri="{FF2B5EF4-FFF2-40B4-BE49-F238E27FC236}">
                  <a16:creationId xmlns:a16="http://schemas.microsoft.com/office/drawing/2014/main" id="{6440EED8-EBC8-5F37-BC9E-553A7A745F9A}"/>
                </a:ext>
              </a:extLst>
            </p:cNvPr>
            <p:cNvSpPr/>
            <p:nvPr/>
          </p:nvSpPr>
          <p:spPr>
            <a:xfrm>
              <a:off x="5953755" y="1062931"/>
              <a:ext cx="579080" cy="422713"/>
            </a:xfrm>
            <a:prstGeom prst="arc">
              <a:avLst>
                <a:gd name="adj1" fmla="val 1083195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71479FC0-A178-B3B4-7055-301D9AE691D2}"/>
                </a:ext>
              </a:extLst>
            </p:cNvPr>
            <p:cNvSpPr/>
            <p:nvPr/>
          </p:nvSpPr>
          <p:spPr>
            <a:xfrm>
              <a:off x="5953755" y="1485644"/>
              <a:ext cx="579080" cy="422713"/>
            </a:xfrm>
            <a:prstGeom prst="arc">
              <a:avLst>
                <a:gd name="adj1" fmla="val 1069573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5" name="Arc 104">
              <a:extLst>
                <a:ext uri="{FF2B5EF4-FFF2-40B4-BE49-F238E27FC236}">
                  <a16:creationId xmlns:a16="http://schemas.microsoft.com/office/drawing/2014/main" id="{6303950D-AEE1-81FC-CEB3-37DD337433D9}"/>
                </a:ext>
              </a:extLst>
            </p:cNvPr>
            <p:cNvSpPr/>
            <p:nvPr/>
          </p:nvSpPr>
          <p:spPr>
            <a:xfrm>
              <a:off x="5972174" y="3611617"/>
              <a:ext cx="579080" cy="422713"/>
            </a:xfrm>
            <a:prstGeom prst="arc">
              <a:avLst>
                <a:gd name="adj1" fmla="val 1059992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1072EC18-F5D0-1882-FAF0-0E202172BB5C}"/>
                </a:ext>
              </a:extLst>
            </p:cNvPr>
            <p:cNvSpPr/>
            <p:nvPr/>
          </p:nvSpPr>
          <p:spPr>
            <a:xfrm>
              <a:off x="5969522" y="4039470"/>
              <a:ext cx="579080" cy="422713"/>
            </a:xfrm>
            <a:prstGeom prst="arc">
              <a:avLst>
                <a:gd name="adj1" fmla="val 106896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9" name="Arc 108">
              <a:extLst>
                <a:ext uri="{FF2B5EF4-FFF2-40B4-BE49-F238E27FC236}">
                  <a16:creationId xmlns:a16="http://schemas.microsoft.com/office/drawing/2014/main" id="{85104DEA-F572-A646-F165-5C89D6E4C55A}"/>
                </a:ext>
              </a:extLst>
            </p:cNvPr>
            <p:cNvSpPr/>
            <p:nvPr/>
          </p:nvSpPr>
          <p:spPr>
            <a:xfrm>
              <a:off x="5969522" y="4413782"/>
              <a:ext cx="579080" cy="422713"/>
            </a:xfrm>
            <a:prstGeom prst="arc">
              <a:avLst>
                <a:gd name="adj1" fmla="val 1064146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E4480B02-FB62-55FF-3B59-9B7EA9E97FC7}"/>
                </a:ext>
              </a:extLst>
            </p:cNvPr>
            <p:cNvSpPr/>
            <p:nvPr/>
          </p:nvSpPr>
          <p:spPr>
            <a:xfrm>
              <a:off x="5969522" y="4836495"/>
              <a:ext cx="579080" cy="422713"/>
            </a:xfrm>
            <a:prstGeom prst="arc">
              <a:avLst>
                <a:gd name="adj1" fmla="val 1083106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3" name="Arc 112">
              <a:extLst>
                <a:ext uri="{FF2B5EF4-FFF2-40B4-BE49-F238E27FC236}">
                  <a16:creationId xmlns:a16="http://schemas.microsoft.com/office/drawing/2014/main" id="{A3A496FB-FC68-1AFA-C1E2-5160D1DA92E4}"/>
                </a:ext>
              </a:extLst>
            </p:cNvPr>
            <p:cNvSpPr/>
            <p:nvPr/>
          </p:nvSpPr>
          <p:spPr>
            <a:xfrm>
              <a:off x="5972174" y="1911091"/>
              <a:ext cx="579080" cy="422713"/>
            </a:xfrm>
            <a:prstGeom prst="arc">
              <a:avLst>
                <a:gd name="adj1" fmla="val 1074222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A6B23C04-BFF2-50DE-D4B5-05F3B2A7FB72}"/>
                </a:ext>
              </a:extLst>
            </p:cNvPr>
            <p:cNvSpPr/>
            <p:nvPr/>
          </p:nvSpPr>
          <p:spPr>
            <a:xfrm>
              <a:off x="5969522" y="2338944"/>
              <a:ext cx="579080" cy="422713"/>
            </a:xfrm>
            <a:prstGeom prst="arc">
              <a:avLst>
                <a:gd name="adj1" fmla="val 10359859"/>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Arc 116">
              <a:extLst>
                <a:ext uri="{FF2B5EF4-FFF2-40B4-BE49-F238E27FC236}">
                  <a16:creationId xmlns:a16="http://schemas.microsoft.com/office/drawing/2014/main" id="{19FCFCB6-6888-49D6-DEC2-D7092A603079}"/>
                </a:ext>
              </a:extLst>
            </p:cNvPr>
            <p:cNvSpPr/>
            <p:nvPr/>
          </p:nvSpPr>
          <p:spPr>
            <a:xfrm>
              <a:off x="5969522" y="2713256"/>
              <a:ext cx="579080" cy="422713"/>
            </a:xfrm>
            <a:prstGeom prst="arc">
              <a:avLst>
                <a:gd name="adj1" fmla="val 105661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C4F2B574-32E3-6CC7-52CF-6304128C5A90}"/>
                </a:ext>
              </a:extLst>
            </p:cNvPr>
            <p:cNvSpPr/>
            <p:nvPr/>
          </p:nvSpPr>
          <p:spPr>
            <a:xfrm>
              <a:off x="5969522" y="3135969"/>
              <a:ext cx="579080" cy="422713"/>
            </a:xfrm>
            <a:prstGeom prst="arc">
              <a:avLst>
                <a:gd name="adj1" fmla="val 1086898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279A84E9-4737-A4A2-5F4A-D8B64FA9BF22}"/>
                </a:ext>
              </a:extLst>
            </p:cNvPr>
            <p:cNvSpPr/>
            <p:nvPr/>
          </p:nvSpPr>
          <p:spPr>
            <a:xfrm>
              <a:off x="5977724" y="5246707"/>
              <a:ext cx="579080" cy="422713"/>
            </a:xfrm>
            <a:prstGeom prst="arc">
              <a:avLst>
                <a:gd name="adj1" fmla="val 1000665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1AC1F506-BC3D-0AC3-9490-2AD2F8A23207}"/>
                </a:ext>
              </a:extLst>
            </p:cNvPr>
            <p:cNvSpPr/>
            <p:nvPr/>
          </p:nvSpPr>
          <p:spPr>
            <a:xfrm>
              <a:off x="5975072" y="5674560"/>
              <a:ext cx="579080" cy="422713"/>
            </a:xfrm>
            <a:prstGeom prst="arc">
              <a:avLst>
                <a:gd name="adj1" fmla="val 1100957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5" name="Arc 124">
              <a:extLst>
                <a:ext uri="{FF2B5EF4-FFF2-40B4-BE49-F238E27FC236}">
                  <a16:creationId xmlns:a16="http://schemas.microsoft.com/office/drawing/2014/main" id="{5034A916-B854-487A-7D53-0FC819FD9642}"/>
                </a:ext>
              </a:extLst>
            </p:cNvPr>
            <p:cNvSpPr/>
            <p:nvPr/>
          </p:nvSpPr>
          <p:spPr>
            <a:xfrm>
              <a:off x="5947352" y="6040216"/>
              <a:ext cx="579080" cy="422713"/>
            </a:xfrm>
            <a:prstGeom prst="arc">
              <a:avLst>
                <a:gd name="adj1" fmla="val 1111218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FCC84441-0EDB-6B76-8FF8-BEB48E73818A}"/>
                </a:ext>
              </a:extLst>
            </p:cNvPr>
            <p:cNvSpPr/>
            <p:nvPr/>
          </p:nvSpPr>
          <p:spPr>
            <a:xfrm>
              <a:off x="5977723" y="260767"/>
              <a:ext cx="557763" cy="385654"/>
            </a:xfrm>
            <a:prstGeom prst="arc">
              <a:avLst>
                <a:gd name="adj1" fmla="val 1083580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6" name="TextBox 25">
            <a:extLst>
              <a:ext uri="{FF2B5EF4-FFF2-40B4-BE49-F238E27FC236}">
                <a16:creationId xmlns:a16="http://schemas.microsoft.com/office/drawing/2014/main" id="{061D1DAB-41DA-AF94-5612-774ED346CFB8}"/>
              </a:ext>
            </a:extLst>
          </p:cNvPr>
          <p:cNvSpPr txBox="1"/>
          <p:nvPr/>
        </p:nvSpPr>
        <p:spPr>
          <a:xfrm>
            <a:off x="11183426" y="4529478"/>
            <a:ext cx="461665" cy="1590799"/>
          </a:xfrm>
          <a:prstGeom prst="rect">
            <a:avLst/>
          </a:prstGeom>
          <a:noFill/>
        </p:spPr>
        <p:txBody>
          <a:bodyPr vert="vert270" wrap="square" rtlCol="0">
            <a:spAutoFit/>
          </a:bodyPr>
          <a:lstStyle/>
          <a:p>
            <a:r>
              <a:rPr lang="en-GB"/>
              <a:t>Page 3 </a:t>
            </a:r>
          </a:p>
        </p:txBody>
      </p:sp>
      <p:sp>
        <p:nvSpPr>
          <p:cNvPr id="27" name="TextBox 26">
            <a:extLst>
              <a:ext uri="{FF2B5EF4-FFF2-40B4-BE49-F238E27FC236}">
                <a16:creationId xmlns:a16="http://schemas.microsoft.com/office/drawing/2014/main" id="{D53A04FF-5C34-5F70-8E89-33A1AEF531FF}"/>
              </a:ext>
            </a:extLst>
          </p:cNvPr>
          <p:cNvSpPr txBox="1"/>
          <p:nvPr/>
        </p:nvSpPr>
        <p:spPr>
          <a:xfrm flipH="1">
            <a:off x="669440" y="4456607"/>
            <a:ext cx="461665" cy="1590799"/>
          </a:xfrm>
          <a:prstGeom prst="rect">
            <a:avLst/>
          </a:prstGeom>
          <a:noFill/>
        </p:spPr>
        <p:txBody>
          <a:bodyPr vert="vert270" wrap="square" rtlCol="0">
            <a:spAutoFit/>
          </a:bodyPr>
          <a:lstStyle/>
          <a:p>
            <a:r>
              <a:rPr lang="en-GB"/>
              <a:t>Page 2 </a:t>
            </a:r>
          </a:p>
        </p:txBody>
      </p:sp>
      <p:sp>
        <p:nvSpPr>
          <p:cNvPr id="28" name="TextBox 27">
            <a:extLst>
              <a:ext uri="{FF2B5EF4-FFF2-40B4-BE49-F238E27FC236}">
                <a16:creationId xmlns:a16="http://schemas.microsoft.com/office/drawing/2014/main" id="{3D10B550-4B98-BDF9-85B9-F6ECB66B7065}"/>
              </a:ext>
            </a:extLst>
          </p:cNvPr>
          <p:cNvSpPr txBox="1"/>
          <p:nvPr/>
        </p:nvSpPr>
        <p:spPr>
          <a:xfrm>
            <a:off x="1523355" y="999870"/>
            <a:ext cx="4075164" cy="5047536"/>
          </a:xfrm>
          <a:prstGeom prst="rect">
            <a:avLst/>
          </a:prstGeom>
          <a:noFill/>
        </p:spPr>
        <p:txBody>
          <a:bodyPr wrap="square" rtlCol="0">
            <a:spAutoFit/>
          </a:bodyPr>
          <a:lstStyle/>
          <a:p>
            <a:endParaRPr lang="en-GB"/>
          </a:p>
          <a:p>
            <a:pPr marL="285750" indent="-285750">
              <a:buFont typeface="Arial" panose="020B0604020202020204" pitchFamily="34" charset="0"/>
              <a:buChar char="•"/>
            </a:pPr>
            <a:r>
              <a:rPr lang="en-GB"/>
              <a:t>Why we need to train the care workers in medication and how to train them efficiently.</a:t>
            </a:r>
          </a:p>
          <a:p>
            <a:pPr marL="285750" indent="-285750">
              <a:buFont typeface="Arial" panose="020B0604020202020204" pitchFamily="34" charset="0"/>
              <a:buChar char="•"/>
            </a:pPr>
            <a:r>
              <a:rPr lang="en-GB"/>
              <a:t>Key legislations and the importance of the rules and regulations within that.</a:t>
            </a:r>
          </a:p>
          <a:p>
            <a:pPr marL="285750" indent="-285750">
              <a:buFont typeface="Arial" panose="020B0604020202020204" pitchFamily="34" charset="0"/>
              <a:buChar char="•"/>
            </a:pPr>
            <a:r>
              <a:rPr lang="en-GB"/>
              <a:t>Classifications of medications. </a:t>
            </a:r>
          </a:p>
          <a:p>
            <a:pPr marL="285750" indent="-285750">
              <a:buFont typeface="Arial" panose="020B0604020202020204" pitchFamily="34" charset="0"/>
              <a:buChar char="•"/>
            </a:pPr>
            <a:r>
              <a:rPr lang="en-GB"/>
              <a:t>How they're prescribed, supplied, transcribed and then administered.</a:t>
            </a:r>
          </a:p>
          <a:p>
            <a:pPr marL="285750" indent="-285750">
              <a:buFont typeface="Arial" panose="020B0604020202020204" pitchFamily="34" charset="0"/>
              <a:buChar char="•"/>
            </a:pPr>
            <a:r>
              <a:rPr lang="en-GB"/>
              <a:t>Different levels of medication support.</a:t>
            </a:r>
          </a:p>
          <a:p>
            <a:pPr marL="285750" indent="-285750">
              <a:buFont typeface="Arial" panose="020B0604020202020204" pitchFamily="34" charset="0"/>
              <a:buChar char="•"/>
            </a:pPr>
            <a:r>
              <a:rPr lang="en-GB"/>
              <a:t>Answers frequently asked questions.</a:t>
            </a:r>
          </a:p>
          <a:p>
            <a:pPr marL="285750" indent="-285750">
              <a:buFont typeface="Arial" panose="020B0604020202020204" pitchFamily="34" charset="0"/>
              <a:buChar char="•"/>
            </a:pPr>
            <a:r>
              <a:rPr lang="en-GB"/>
              <a:t>Pharmacy labels and special directions.</a:t>
            </a:r>
          </a:p>
          <a:p>
            <a:pPr marL="285750" indent="-285750">
              <a:buFont typeface="Arial" panose="020B0604020202020204" pitchFamily="34" charset="0"/>
              <a:buChar char="•"/>
            </a:pPr>
            <a:endParaRPr lang="en-GB"/>
          </a:p>
          <a:p>
            <a:endParaRPr lang="en-GB" sz="1600"/>
          </a:p>
          <a:p>
            <a:pPr algn="ctr"/>
            <a:endParaRPr lang="en-GB" sz="1800"/>
          </a:p>
        </p:txBody>
      </p:sp>
      <p:sp>
        <p:nvSpPr>
          <p:cNvPr id="29" name="TextBox 28">
            <a:extLst>
              <a:ext uri="{FF2B5EF4-FFF2-40B4-BE49-F238E27FC236}">
                <a16:creationId xmlns:a16="http://schemas.microsoft.com/office/drawing/2014/main" id="{25A53308-E916-BA87-C5F1-52CC5A5DF0CB}"/>
              </a:ext>
            </a:extLst>
          </p:cNvPr>
          <p:cNvSpPr txBox="1"/>
          <p:nvPr/>
        </p:nvSpPr>
        <p:spPr>
          <a:xfrm>
            <a:off x="1807703" y="323631"/>
            <a:ext cx="3122815" cy="400110"/>
          </a:xfrm>
          <a:prstGeom prst="rect">
            <a:avLst/>
          </a:prstGeom>
          <a:noFill/>
        </p:spPr>
        <p:txBody>
          <a:bodyPr wrap="square" rtlCol="0">
            <a:spAutoFit/>
          </a:bodyPr>
          <a:lstStyle/>
          <a:p>
            <a:pPr algn="ctr"/>
            <a:r>
              <a:rPr lang="en-GB" sz="2000" b="1" dirty="0"/>
              <a:t>Our Learning Journey </a:t>
            </a:r>
          </a:p>
        </p:txBody>
      </p:sp>
      <p:pic>
        <p:nvPicPr>
          <p:cNvPr id="30" name="Picture 29" descr="Shape&#10;&#10;Description automatically generated">
            <a:extLst>
              <a:ext uri="{FF2B5EF4-FFF2-40B4-BE49-F238E27FC236}">
                <a16:creationId xmlns:a16="http://schemas.microsoft.com/office/drawing/2014/main" id="{1F618AE6-846F-E252-E01F-738AAE04FE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0351" y="402135"/>
            <a:ext cx="521092" cy="5210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Shape&#10;&#10;Description automatically generated">
            <a:extLst>
              <a:ext uri="{FF2B5EF4-FFF2-40B4-BE49-F238E27FC236}">
                <a16:creationId xmlns:a16="http://schemas.microsoft.com/office/drawing/2014/main" id="{2F98C6EF-BE6C-62F7-BB8F-94765628FB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330" y="4413782"/>
            <a:ext cx="521092" cy="5210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E390057-B4CF-C6E7-5C21-E2DC69FF3E16}"/>
              </a:ext>
            </a:extLst>
          </p:cNvPr>
          <p:cNvSpPr txBox="1"/>
          <p:nvPr/>
        </p:nvSpPr>
        <p:spPr>
          <a:xfrm>
            <a:off x="6882692" y="1232570"/>
            <a:ext cx="3987849" cy="4247317"/>
          </a:xfrm>
          <a:prstGeom prst="rect">
            <a:avLst/>
          </a:prstGeom>
          <a:noFill/>
        </p:spPr>
        <p:txBody>
          <a:bodyPr wrap="square" rtlCol="0">
            <a:spAutoFit/>
          </a:bodyPr>
          <a:lstStyle/>
          <a:p>
            <a:pPr marL="285750" indent="-285750">
              <a:buFont typeface="Arial" panose="020B0604020202020204" pitchFamily="34" charset="0"/>
              <a:buChar char="•"/>
            </a:pPr>
            <a:r>
              <a:rPr lang="en-GB" dirty="0"/>
              <a:t>6 Rights of medication administration.  </a:t>
            </a:r>
          </a:p>
          <a:p>
            <a:pPr marL="285750" indent="-285750">
              <a:buFont typeface="Arial" panose="020B0604020202020204" pitchFamily="34" charset="0"/>
              <a:buChar char="•"/>
            </a:pPr>
            <a:r>
              <a:rPr lang="en-GB" dirty="0"/>
              <a:t>Person, Medication, Dose, Time, Route and Right to refuse.</a:t>
            </a:r>
          </a:p>
          <a:p>
            <a:pPr marL="285750" indent="-285750">
              <a:buFont typeface="Arial" panose="020B0604020202020204" pitchFamily="34" charset="0"/>
              <a:buChar char="•"/>
            </a:pPr>
            <a:r>
              <a:rPr lang="en-GB" dirty="0"/>
              <a:t>Medication errors and what we should do.</a:t>
            </a:r>
          </a:p>
          <a:p>
            <a:pPr marL="285750" indent="-285750">
              <a:buFont typeface="Arial" panose="020B0604020202020204" pitchFamily="34" charset="0"/>
              <a:buChar char="•"/>
            </a:pPr>
            <a:r>
              <a:rPr lang="en-GB" dirty="0"/>
              <a:t>Side effects and adverse reactions.</a:t>
            </a:r>
          </a:p>
          <a:p>
            <a:pPr marL="285750" indent="-285750">
              <a:buFont typeface="Arial" panose="020B0604020202020204" pitchFamily="34" charset="0"/>
              <a:buChar char="•"/>
            </a:pPr>
            <a:r>
              <a:rPr lang="en-GB" dirty="0"/>
              <a:t>Asthma, inhalers and warfarin.</a:t>
            </a:r>
          </a:p>
          <a:p>
            <a:pPr marL="285750" indent="-285750">
              <a:buFont typeface="Arial" panose="020B0604020202020204" pitchFamily="34" charset="0"/>
              <a:buChar char="•"/>
            </a:pPr>
            <a:r>
              <a:rPr lang="en-GB" dirty="0"/>
              <a:t>Administration process. </a:t>
            </a:r>
          </a:p>
          <a:p>
            <a:pPr marL="285750" indent="-285750">
              <a:buFont typeface="Arial" panose="020B0604020202020204" pitchFamily="34" charset="0"/>
              <a:buChar char="•"/>
            </a:pPr>
            <a:r>
              <a:rPr lang="en-GB" dirty="0"/>
              <a:t>Safe disposal of unwanted or out of date medication.</a:t>
            </a:r>
          </a:p>
          <a:p>
            <a:pPr marL="285750" indent="-285750">
              <a:buFont typeface="Arial" panose="020B0604020202020204" pitchFamily="34" charset="0"/>
              <a:buChar char="•"/>
            </a:pPr>
            <a:r>
              <a:rPr lang="en-GB" dirty="0"/>
              <a:t>The importance of recording and reporting.</a:t>
            </a:r>
          </a:p>
          <a:p>
            <a:pPr marL="285750" indent="-285750">
              <a:buFont typeface="Arial" panose="020B0604020202020204" pitchFamily="34" charset="0"/>
              <a:buChar char="•"/>
            </a:pPr>
            <a:r>
              <a:rPr lang="en-GB" dirty="0"/>
              <a:t>How to check the competencies of staff…….. </a:t>
            </a:r>
          </a:p>
        </p:txBody>
      </p:sp>
      <p:pic>
        <p:nvPicPr>
          <p:cNvPr id="36" name="Picture 35">
            <a:extLst>
              <a:ext uri="{FF2B5EF4-FFF2-40B4-BE49-F238E27FC236}">
                <a16:creationId xmlns:a16="http://schemas.microsoft.com/office/drawing/2014/main" id="{A3FB308F-45B5-81D8-E6D0-5D507FCBC2A8}"/>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0237298" y="284402"/>
            <a:ext cx="1353787" cy="732596"/>
          </a:xfrm>
          <a:prstGeom prst="rect">
            <a:avLst/>
          </a:prstGeom>
        </p:spPr>
      </p:pic>
      <p:pic>
        <p:nvPicPr>
          <p:cNvPr id="37" name="Picture 36" descr="A logo with a heart and text&#10;&#10;AI-generated content may be incorrect.">
            <a:extLst>
              <a:ext uri="{FF2B5EF4-FFF2-40B4-BE49-F238E27FC236}">
                <a16:creationId xmlns:a16="http://schemas.microsoft.com/office/drawing/2014/main" id="{9C8DFE23-D57B-EF27-99E5-8F45BBC8AC9D}"/>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11118290" y="4424400"/>
            <a:ext cx="589457" cy="374516"/>
          </a:xfrm>
          <a:prstGeom prst="rect">
            <a:avLst/>
          </a:prstGeom>
        </p:spPr>
      </p:pic>
    </p:spTree>
    <p:extLst>
      <p:ext uri="{BB962C8B-B14F-4D97-AF65-F5344CB8AC3E}">
        <p14:creationId xmlns:p14="http://schemas.microsoft.com/office/powerpoint/2010/main" val="150344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wipe(left)">
                                      <p:cBhvr>
                                        <p:cTn id="7" dur="500"/>
                                        <p:tgtEl>
                                          <p:spTgt spid="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wipe(left)">
                                      <p:cBhvr>
                                        <p:cTn id="12" dur="500"/>
                                        <p:tgtEl>
                                          <p:spTgt spid="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xEl>
                                              <p:pRg st="3" end="3"/>
                                            </p:txEl>
                                          </p:spTgt>
                                        </p:tgtEl>
                                        <p:attrNameLst>
                                          <p:attrName>style.visibility</p:attrName>
                                        </p:attrNameLst>
                                      </p:cBhvr>
                                      <p:to>
                                        <p:strVal val="visible"/>
                                      </p:to>
                                    </p:set>
                                    <p:animEffect transition="in" filter="wipe(left)">
                                      <p:cBhvr>
                                        <p:cTn id="17" dur="500"/>
                                        <p:tgtEl>
                                          <p:spTgt spid="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4" end="4"/>
                                            </p:txEl>
                                          </p:spTgt>
                                        </p:tgtEl>
                                        <p:attrNameLst>
                                          <p:attrName>style.visibility</p:attrName>
                                        </p:attrNameLst>
                                      </p:cBhvr>
                                      <p:to>
                                        <p:strVal val="visible"/>
                                      </p:to>
                                    </p:set>
                                    <p:animEffect transition="in" filter="wipe(left)">
                                      <p:cBhvr>
                                        <p:cTn id="22" dur="500"/>
                                        <p:tgtEl>
                                          <p:spTgt spid="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animEffect transition="in" filter="wipe(left)">
                                      <p:cBhvr>
                                        <p:cTn id="27" dur="500"/>
                                        <p:tgtEl>
                                          <p:spTgt spid="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xEl>
                                              <p:pRg st="6" end="6"/>
                                            </p:txEl>
                                          </p:spTgt>
                                        </p:tgtEl>
                                        <p:attrNameLst>
                                          <p:attrName>style.visibility</p:attrName>
                                        </p:attrNameLst>
                                      </p:cBhvr>
                                      <p:to>
                                        <p:strVal val="visible"/>
                                      </p:to>
                                    </p:set>
                                    <p:animEffect transition="in" filter="wipe(left)">
                                      <p:cBhvr>
                                        <p:cTn id="32" dur="500"/>
                                        <p:tgtEl>
                                          <p:spTgt spid="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xEl>
                                              <p:pRg st="7" end="7"/>
                                            </p:txEl>
                                          </p:spTgt>
                                        </p:tgtEl>
                                        <p:attrNameLst>
                                          <p:attrName>style.visibility</p:attrName>
                                        </p:attrNameLst>
                                      </p:cBhvr>
                                      <p:to>
                                        <p:strVal val="visible"/>
                                      </p:to>
                                    </p:set>
                                    <p:animEffect transition="in" filter="wipe(left)">
                                      <p:cBhvr>
                                        <p:cTn id="37" dur="500"/>
                                        <p:tgtEl>
                                          <p:spTgt spid="2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wipe(left)">
                                      <p:cBhvr>
                                        <p:cTn id="42" dur="500"/>
                                        <p:tgtEl>
                                          <p:spTgt spid="3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4">
                                            <p:txEl>
                                              <p:pRg st="1" end="1"/>
                                            </p:txEl>
                                          </p:spTgt>
                                        </p:tgtEl>
                                        <p:attrNameLst>
                                          <p:attrName>style.visibility</p:attrName>
                                        </p:attrNameLst>
                                      </p:cBhvr>
                                      <p:to>
                                        <p:strVal val="visible"/>
                                      </p:to>
                                    </p:set>
                                    <p:animEffect transition="in" filter="wipe(left)">
                                      <p:cBhvr>
                                        <p:cTn id="47" dur="500"/>
                                        <p:tgtEl>
                                          <p:spTgt spid="3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4">
                                            <p:txEl>
                                              <p:pRg st="2" end="2"/>
                                            </p:txEl>
                                          </p:spTgt>
                                        </p:tgtEl>
                                        <p:attrNameLst>
                                          <p:attrName>style.visibility</p:attrName>
                                        </p:attrNameLst>
                                      </p:cBhvr>
                                      <p:to>
                                        <p:strVal val="visible"/>
                                      </p:to>
                                    </p:set>
                                    <p:animEffect transition="in" filter="wipe(left)">
                                      <p:cBhvr>
                                        <p:cTn id="52" dur="500"/>
                                        <p:tgtEl>
                                          <p:spTgt spid="3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xEl>
                                              <p:pRg st="3" end="3"/>
                                            </p:txEl>
                                          </p:spTgt>
                                        </p:tgtEl>
                                        <p:attrNameLst>
                                          <p:attrName>style.visibility</p:attrName>
                                        </p:attrNameLst>
                                      </p:cBhvr>
                                      <p:to>
                                        <p:strVal val="visible"/>
                                      </p:to>
                                    </p:set>
                                    <p:animEffect transition="in" filter="wipe(left)">
                                      <p:cBhvr>
                                        <p:cTn id="57" dur="500"/>
                                        <p:tgtEl>
                                          <p:spTgt spid="3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4">
                                            <p:txEl>
                                              <p:pRg st="4" end="4"/>
                                            </p:txEl>
                                          </p:spTgt>
                                        </p:tgtEl>
                                        <p:attrNameLst>
                                          <p:attrName>style.visibility</p:attrName>
                                        </p:attrNameLst>
                                      </p:cBhvr>
                                      <p:to>
                                        <p:strVal val="visible"/>
                                      </p:to>
                                    </p:set>
                                    <p:animEffect transition="in" filter="wipe(left)">
                                      <p:cBhvr>
                                        <p:cTn id="62" dur="500"/>
                                        <p:tgtEl>
                                          <p:spTgt spid="3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xEl>
                                              <p:pRg st="5" end="5"/>
                                            </p:txEl>
                                          </p:spTgt>
                                        </p:tgtEl>
                                        <p:attrNameLst>
                                          <p:attrName>style.visibility</p:attrName>
                                        </p:attrNameLst>
                                      </p:cBhvr>
                                      <p:to>
                                        <p:strVal val="visible"/>
                                      </p:to>
                                    </p:set>
                                    <p:animEffect transition="in" filter="wipe(left)">
                                      <p:cBhvr>
                                        <p:cTn id="67" dur="500"/>
                                        <p:tgtEl>
                                          <p:spTgt spid="3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4">
                                            <p:txEl>
                                              <p:pRg st="6" end="6"/>
                                            </p:txEl>
                                          </p:spTgt>
                                        </p:tgtEl>
                                        <p:attrNameLst>
                                          <p:attrName>style.visibility</p:attrName>
                                        </p:attrNameLst>
                                      </p:cBhvr>
                                      <p:to>
                                        <p:strVal val="visible"/>
                                      </p:to>
                                    </p:set>
                                    <p:animEffect transition="in" filter="wipe(left)">
                                      <p:cBhvr>
                                        <p:cTn id="72" dur="500"/>
                                        <p:tgtEl>
                                          <p:spTgt spid="34">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4">
                                            <p:txEl>
                                              <p:pRg st="7" end="7"/>
                                            </p:txEl>
                                          </p:spTgt>
                                        </p:tgtEl>
                                        <p:attrNameLst>
                                          <p:attrName>style.visibility</p:attrName>
                                        </p:attrNameLst>
                                      </p:cBhvr>
                                      <p:to>
                                        <p:strVal val="visible"/>
                                      </p:to>
                                    </p:set>
                                    <p:animEffect transition="in" filter="wipe(left)">
                                      <p:cBhvr>
                                        <p:cTn id="77" dur="500"/>
                                        <p:tgtEl>
                                          <p:spTgt spid="34">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4">
                                            <p:txEl>
                                              <p:pRg st="8" end="8"/>
                                            </p:txEl>
                                          </p:spTgt>
                                        </p:tgtEl>
                                        <p:attrNameLst>
                                          <p:attrName>style.visibility</p:attrName>
                                        </p:attrNameLst>
                                      </p:cBhvr>
                                      <p:to>
                                        <p:strVal val="visible"/>
                                      </p:to>
                                    </p:set>
                                    <p:animEffect transition="in" filter="wipe(left)">
                                      <p:cBhvr>
                                        <p:cTn id="82" dur="500"/>
                                        <p:tgtEl>
                                          <p:spTgt spid="3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2608-9DFC-098E-E5C7-DFBF632B1D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ADB367-508A-BDB8-2268-8ED2D428ACE9}"/>
              </a:ext>
            </a:extLst>
          </p:cNvPr>
          <p:cNvSpPr/>
          <p:nvPr/>
        </p:nvSpPr>
        <p:spPr>
          <a:xfrm>
            <a:off x="332456" y="116652"/>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FDD38BA-FCF6-ACA9-1562-EA2C7E4702E7}"/>
              </a:ext>
            </a:extLst>
          </p:cNvPr>
          <p:cNvSpPr/>
          <p:nvPr/>
        </p:nvSpPr>
        <p:spPr>
          <a:xfrm>
            <a:off x="10902462" y="4102620"/>
            <a:ext cx="830967" cy="2386173"/>
          </a:xfrm>
          <a:prstGeom prst="rect">
            <a:avLst/>
          </a:prstGeom>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B9C8D44C-3EBD-51C0-B20D-96CB76166FF5}"/>
              </a:ext>
            </a:extLst>
          </p:cNvPr>
          <p:cNvSpPr txBox="1"/>
          <p:nvPr/>
        </p:nvSpPr>
        <p:spPr>
          <a:xfrm>
            <a:off x="11183426" y="4529478"/>
            <a:ext cx="461665" cy="1590799"/>
          </a:xfrm>
          <a:prstGeom prst="rect">
            <a:avLst/>
          </a:prstGeom>
          <a:noFill/>
        </p:spPr>
        <p:txBody>
          <a:bodyPr vert="vert270" wrap="square" rtlCol="0">
            <a:spAutoFit/>
          </a:bodyPr>
          <a:lstStyle/>
          <a:p>
            <a:r>
              <a:rPr lang="en-GB"/>
              <a:t>Page One </a:t>
            </a:r>
          </a:p>
        </p:txBody>
      </p:sp>
      <p:sp>
        <p:nvSpPr>
          <p:cNvPr id="2" name="Rectangle 1">
            <a:extLst>
              <a:ext uri="{FF2B5EF4-FFF2-40B4-BE49-F238E27FC236}">
                <a16:creationId xmlns:a16="http://schemas.microsoft.com/office/drawing/2014/main" id="{30BA2321-5B72-898B-6158-D9852E94EA26}"/>
              </a:ext>
            </a:extLst>
          </p:cNvPr>
          <p:cNvSpPr/>
          <p:nvPr/>
        </p:nvSpPr>
        <p:spPr>
          <a:xfrm>
            <a:off x="6254190" y="131094"/>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9EBEE3C-C35B-FC5D-1E4E-7228A5A877E7}"/>
              </a:ext>
            </a:extLst>
          </p:cNvPr>
          <p:cNvSpPr/>
          <p:nvPr/>
        </p:nvSpPr>
        <p:spPr>
          <a:xfrm flipH="1">
            <a:off x="595202" y="4116484"/>
            <a:ext cx="830967" cy="2386173"/>
          </a:xfrm>
          <a:prstGeom prst="rect">
            <a:avLst/>
          </a:prstGeom>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D4EB6F2C-1FA4-ED58-724F-382EA0F8A7A7}"/>
              </a:ext>
            </a:extLst>
          </p:cNvPr>
          <p:cNvSpPr/>
          <p:nvPr/>
        </p:nvSpPr>
        <p:spPr>
          <a:xfrm flipH="1">
            <a:off x="797471" y="215053"/>
            <a:ext cx="5219593" cy="6255495"/>
          </a:xfrm>
          <a:custGeom>
            <a:avLst/>
            <a:gdLst>
              <a:gd name="connsiteX0" fmla="*/ 0 w 5219593"/>
              <a:gd name="connsiteY0" fmla="*/ 0 h 6255495"/>
              <a:gd name="connsiteX1" fmla="*/ 5219593 w 5219593"/>
              <a:gd name="connsiteY1" fmla="*/ 0 h 6255495"/>
              <a:gd name="connsiteX2" fmla="*/ 5219593 w 5219593"/>
              <a:gd name="connsiteY2" fmla="*/ 4052202 h 6255495"/>
              <a:gd name="connsiteX3" fmla="*/ 4905056 w 5219593"/>
              <a:gd name="connsiteY3" fmla="*/ 4052202 h 6255495"/>
              <a:gd name="connsiteX4" fmla="*/ 4783254 w 5219593"/>
              <a:gd name="connsiteY4" fmla="*/ 4174004 h 6255495"/>
              <a:gd name="connsiteX5" fmla="*/ 4783254 w 5219593"/>
              <a:gd name="connsiteY5" fmla="*/ 6255495 h 6255495"/>
              <a:gd name="connsiteX6" fmla="*/ 0 w 5219593"/>
              <a:gd name="connsiteY6" fmla="*/ 6255495 h 62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593" h="6255495">
                <a:moveTo>
                  <a:pt x="0" y="0"/>
                </a:moveTo>
                <a:lnTo>
                  <a:pt x="5219593" y="0"/>
                </a:lnTo>
                <a:lnTo>
                  <a:pt x="5219593" y="4052202"/>
                </a:lnTo>
                <a:lnTo>
                  <a:pt x="4905056" y="4052202"/>
                </a:lnTo>
                <a:cubicBezTo>
                  <a:pt x="4837787" y="4052202"/>
                  <a:pt x="4783254" y="4106735"/>
                  <a:pt x="4783254" y="4174004"/>
                </a:cubicBezTo>
                <a:lnTo>
                  <a:pt x="4783254" y="6255495"/>
                </a:lnTo>
                <a:lnTo>
                  <a:pt x="0" y="6255495"/>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lgn="ctr">
              <a:buFont typeface="+mj-lt"/>
              <a:buAutoNum type="arabicPeriod"/>
            </a:pPr>
            <a:endParaRPr lang="en-GB"/>
          </a:p>
        </p:txBody>
      </p:sp>
      <p:grpSp>
        <p:nvGrpSpPr>
          <p:cNvPr id="21" name="Group 20">
            <a:extLst>
              <a:ext uri="{FF2B5EF4-FFF2-40B4-BE49-F238E27FC236}">
                <a16:creationId xmlns:a16="http://schemas.microsoft.com/office/drawing/2014/main" id="{48CF4149-BD0A-7586-BC07-AEB923576CEF}"/>
              </a:ext>
            </a:extLst>
          </p:cNvPr>
          <p:cNvGrpSpPr/>
          <p:nvPr/>
        </p:nvGrpSpPr>
        <p:grpSpPr>
          <a:xfrm>
            <a:off x="5570381" y="286631"/>
            <a:ext cx="1051238" cy="6202162"/>
            <a:chOff x="5675063" y="260767"/>
            <a:chExt cx="1051238" cy="6202162"/>
          </a:xfrm>
        </p:grpSpPr>
        <p:grpSp>
          <p:nvGrpSpPr>
            <p:cNvPr id="4" name="Group 3">
              <a:extLst>
                <a:ext uri="{FF2B5EF4-FFF2-40B4-BE49-F238E27FC236}">
                  <a16:creationId xmlns:a16="http://schemas.microsoft.com/office/drawing/2014/main" id="{165135A2-73F6-B09F-03CA-74BC7D5A9152}"/>
                </a:ext>
              </a:extLst>
            </p:cNvPr>
            <p:cNvGrpSpPr/>
            <p:nvPr/>
          </p:nvGrpSpPr>
          <p:grpSpPr>
            <a:xfrm>
              <a:off x="6310551" y="312208"/>
              <a:ext cx="415750" cy="5956317"/>
              <a:chOff x="6310551" y="312208"/>
              <a:chExt cx="415750" cy="5956317"/>
            </a:xfrm>
            <a:solidFill>
              <a:schemeClr val="bg2">
                <a:lumMod val="50000"/>
              </a:schemeClr>
            </a:solidFill>
          </p:grpSpPr>
          <p:sp>
            <p:nvSpPr>
              <p:cNvPr id="45" name="Rectangle 44">
                <a:extLst>
                  <a:ext uri="{FF2B5EF4-FFF2-40B4-BE49-F238E27FC236}">
                    <a16:creationId xmlns:a16="http://schemas.microsoft.com/office/drawing/2014/main" id="{E4F159AC-C660-17FE-0C12-96E3EDDEAFA0}"/>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A0474844-EBEC-B02F-8B45-B7CFB0BB2D4C}"/>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6D247AF3-0CAE-7344-589E-F54C463AEC26}"/>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39EF79A-AE23-B46C-1A8E-FA15CC45130D}"/>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D4E1371A-30EB-C2D2-3A0F-5BDA510DD939}"/>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A097B377-3C1F-A936-13AA-41664EF7F481}"/>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95FC23FE-5CE7-87BB-A052-377E5FD5822B}"/>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8E2AB9A-7E81-1248-7EEF-4B623C8140E4}"/>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D29C2C15-4A94-2342-9FDC-58EB8ACE4CD8}"/>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01FA77AC-887E-613B-C19A-8511BA16CF9E}"/>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65B1AF27-DDF0-A1E2-88C3-3234158A62C4}"/>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8AE21E66-8028-DCAD-D7D8-CB7DC73D2236}"/>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BDA39BFC-828B-22B0-7291-43CFB79EFBCA}"/>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313AD144-EC3F-68E3-7075-D99AC0F277B2}"/>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0E63C099-FE1A-D037-E5C9-F57295E9B279}"/>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C04B6E8A-FA74-FB96-3A84-CBE776D388C0}"/>
                </a:ext>
              </a:extLst>
            </p:cNvPr>
            <p:cNvGrpSpPr/>
            <p:nvPr/>
          </p:nvGrpSpPr>
          <p:grpSpPr>
            <a:xfrm>
              <a:off x="5675063" y="323631"/>
              <a:ext cx="415750" cy="5956317"/>
              <a:chOff x="6310551" y="312208"/>
              <a:chExt cx="415750" cy="5956317"/>
            </a:xfrm>
            <a:solidFill>
              <a:schemeClr val="bg2">
                <a:lumMod val="50000"/>
              </a:schemeClr>
            </a:solidFill>
          </p:grpSpPr>
          <p:sp>
            <p:nvSpPr>
              <p:cNvPr id="6" name="Rectangle 5">
                <a:extLst>
                  <a:ext uri="{FF2B5EF4-FFF2-40B4-BE49-F238E27FC236}">
                    <a16:creationId xmlns:a16="http://schemas.microsoft.com/office/drawing/2014/main" id="{DEF9B25B-0D01-6C1F-2677-24A6B5A289F9}"/>
                  </a:ext>
                </a:extLst>
              </p:cNvPr>
              <p:cNvSpPr/>
              <p:nvPr/>
            </p:nvSpPr>
            <p:spPr>
              <a:xfrm>
                <a:off x="6310551" y="31220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184FE1-57B1-CA19-069F-F196242B1A68}"/>
                  </a:ext>
                </a:extLst>
              </p:cNvPr>
              <p:cNvSpPr/>
              <p:nvPr/>
            </p:nvSpPr>
            <p:spPr>
              <a:xfrm>
                <a:off x="6325156" y="740347"/>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2E127B-6781-7300-684D-08BE5DCE8912}"/>
                  </a:ext>
                </a:extLst>
              </p:cNvPr>
              <p:cNvSpPr/>
              <p:nvPr/>
            </p:nvSpPr>
            <p:spPr>
              <a:xfrm>
                <a:off x="6313826" y="109970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375375-73D9-2225-3F22-2D2780432A44}"/>
                  </a:ext>
                </a:extLst>
              </p:cNvPr>
              <p:cNvSpPr/>
              <p:nvPr/>
            </p:nvSpPr>
            <p:spPr>
              <a:xfrm>
                <a:off x="6328431" y="152784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B8A8F26-5464-B2CC-7C64-EDFA00F8F148}"/>
                  </a:ext>
                </a:extLst>
              </p:cNvPr>
              <p:cNvSpPr/>
              <p:nvPr/>
            </p:nvSpPr>
            <p:spPr>
              <a:xfrm>
                <a:off x="6326318" y="366305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39FF8BB-1CC9-6C1E-FEAE-9B0E6F5E873F}"/>
                  </a:ext>
                </a:extLst>
              </p:cNvPr>
              <p:cNvSpPr/>
              <p:nvPr/>
            </p:nvSpPr>
            <p:spPr>
              <a:xfrm>
                <a:off x="6340923" y="409119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58738AD-9DA9-10D0-28C3-05BAD434969A}"/>
                  </a:ext>
                </a:extLst>
              </p:cNvPr>
              <p:cNvSpPr/>
              <p:nvPr/>
            </p:nvSpPr>
            <p:spPr>
              <a:xfrm>
                <a:off x="6329593" y="445055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ECB6202-3D1C-F574-07DC-6072E9B7D090}"/>
                  </a:ext>
                </a:extLst>
              </p:cNvPr>
              <p:cNvSpPr/>
              <p:nvPr/>
            </p:nvSpPr>
            <p:spPr>
              <a:xfrm>
                <a:off x="6344198" y="4878694"/>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6DF62E4-91BE-2BD7-0F6E-3C3E4A135B96}"/>
                  </a:ext>
                </a:extLst>
              </p:cNvPr>
              <p:cNvSpPr/>
              <p:nvPr/>
            </p:nvSpPr>
            <p:spPr>
              <a:xfrm>
                <a:off x="6326318" y="1962533"/>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A09D4E6-B491-9CA7-1D80-D08A67D08A92}"/>
                  </a:ext>
                </a:extLst>
              </p:cNvPr>
              <p:cNvSpPr/>
              <p:nvPr/>
            </p:nvSpPr>
            <p:spPr>
              <a:xfrm>
                <a:off x="6340923" y="2390672"/>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F87072B-90D4-68AA-B1E4-243BB68A7BE6}"/>
                  </a:ext>
                </a:extLst>
              </p:cNvPr>
              <p:cNvSpPr/>
              <p:nvPr/>
            </p:nvSpPr>
            <p:spPr>
              <a:xfrm>
                <a:off x="6329593" y="275002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2262AF1-03E8-FEA5-03F7-E80713CEA5A1}"/>
                  </a:ext>
                </a:extLst>
              </p:cNvPr>
              <p:cNvSpPr/>
              <p:nvPr/>
            </p:nvSpPr>
            <p:spPr>
              <a:xfrm>
                <a:off x="6344198" y="317816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65B6446-27AC-35C5-A8DB-5DC4F0211226}"/>
                  </a:ext>
                </a:extLst>
              </p:cNvPr>
              <p:cNvSpPr/>
              <p:nvPr/>
            </p:nvSpPr>
            <p:spPr>
              <a:xfrm>
                <a:off x="6331868" y="5298149"/>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5ED1902-EF37-0013-5BC6-A64E3A02B335}"/>
                  </a:ext>
                </a:extLst>
              </p:cNvPr>
              <p:cNvSpPr/>
              <p:nvPr/>
            </p:nvSpPr>
            <p:spPr>
              <a:xfrm>
                <a:off x="6346473" y="5726288"/>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3A66F5D-0B11-B05C-1FA3-D9994E750C72}"/>
                  </a:ext>
                </a:extLst>
              </p:cNvPr>
              <p:cNvSpPr/>
              <p:nvPr/>
            </p:nvSpPr>
            <p:spPr>
              <a:xfrm>
                <a:off x="6335143" y="6085645"/>
                <a:ext cx="379828" cy="182880"/>
              </a:xfrm>
              <a:prstGeom prst="rect">
                <a:avLst/>
              </a:prstGeom>
              <a:grp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1911650B-C50E-41BB-6EA1-6C5144CB099A}"/>
                </a:ext>
              </a:extLst>
            </p:cNvPr>
            <p:cNvSpPr/>
            <p:nvPr/>
          </p:nvSpPr>
          <p:spPr>
            <a:xfrm>
              <a:off x="5953755" y="688619"/>
              <a:ext cx="579080" cy="422713"/>
            </a:xfrm>
            <a:prstGeom prst="arc">
              <a:avLst>
                <a:gd name="adj1" fmla="val 1097279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1" name="Arc 100">
              <a:extLst>
                <a:ext uri="{FF2B5EF4-FFF2-40B4-BE49-F238E27FC236}">
                  <a16:creationId xmlns:a16="http://schemas.microsoft.com/office/drawing/2014/main" id="{62EF18CA-ECF5-A208-1124-F307F60BBFC4}"/>
                </a:ext>
              </a:extLst>
            </p:cNvPr>
            <p:cNvSpPr/>
            <p:nvPr/>
          </p:nvSpPr>
          <p:spPr>
            <a:xfrm>
              <a:off x="5953755" y="1062931"/>
              <a:ext cx="579080" cy="422713"/>
            </a:xfrm>
            <a:prstGeom prst="arc">
              <a:avLst>
                <a:gd name="adj1" fmla="val 1083195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C1F62E8F-F17C-81BA-2A54-3AC173A120D3}"/>
                </a:ext>
              </a:extLst>
            </p:cNvPr>
            <p:cNvSpPr/>
            <p:nvPr/>
          </p:nvSpPr>
          <p:spPr>
            <a:xfrm>
              <a:off x="5953755" y="1485644"/>
              <a:ext cx="579080" cy="422713"/>
            </a:xfrm>
            <a:prstGeom prst="arc">
              <a:avLst>
                <a:gd name="adj1" fmla="val 1069573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5" name="Arc 104">
              <a:extLst>
                <a:ext uri="{FF2B5EF4-FFF2-40B4-BE49-F238E27FC236}">
                  <a16:creationId xmlns:a16="http://schemas.microsoft.com/office/drawing/2014/main" id="{3738E123-05FC-458F-EA08-A004C028B61E}"/>
                </a:ext>
              </a:extLst>
            </p:cNvPr>
            <p:cNvSpPr/>
            <p:nvPr/>
          </p:nvSpPr>
          <p:spPr>
            <a:xfrm>
              <a:off x="5972174" y="3611617"/>
              <a:ext cx="579080" cy="422713"/>
            </a:xfrm>
            <a:prstGeom prst="arc">
              <a:avLst>
                <a:gd name="adj1" fmla="val 1059992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73326964-4BCB-2FB2-57CD-5E3534CB5CD2}"/>
                </a:ext>
              </a:extLst>
            </p:cNvPr>
            <p:cNvSpPr/>
            <p:nvPr/>
          </p:nvSpPr>
          <p:spPr>
            <a:xfrm>
              <a:off x="5969522" y="4039470"/>
              <a:ext cx="579080" cy="422713"/>
            </a:xfrm>
            <a:prstGeom prst="arc">
              <a:avLst>
                <a:gd name="adj1" fmla="val 106896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9" name="Arc 108">
              <a:extLst>
                <a:ext uri="{FF2B5EF4-FFF2-40B4-BE49-F238E27FC236}">
                  <a16:creationId xmlns:a16="http://schemas.microsoft.com/office/drawing/2014/main" id="{F816B7FE-B595-5A57-747A-C8F61E9D760D}"/>
                </a:ext>
              </a:extLst>
            </p:cNvPr>
            <p:cNvSpPr/>
            <p:nvPr/>
          </p:nvSpPr>
          <p:spPr>
            <a:xfrm>
              <a:off x="5969522" y="4413782"/>
              <a:ext cx="579080" cy="422713"/>
            </a:xfrm>
            <a:prstGeom prst="arc">
              <a:avLst>
                <a:gd name="adj1" fmla="val 1064146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3FB7C753-BC39-5C31-B97B-2C2150E43D98}"/>
                </a:ext>
              </a:extLst>
            </p:cNvPr>
            <p:cNvSpPr/>
            <p:nvPr/>
          </p:nvSpPr>
          <p:spPr>
            <a:xfrm>
              <a:off x="5969522" y="4836495"/>
              <a:ext cx="579080" cy="422713"/>
            </a:xfrm>
            <a:prstGeom prst="arc">
              <a:avLst>
                <a:gd name="adj1" fmla="val 1083106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3" name="Arc 112">
              <a:extLst>
                <a:ext uri="{FF2B5EF4-FFF2-40B4-BE49-F238E27FC236}">
                  <a16:creationId xmlns:a16="http://schemas.microsoft.com/office/drawing/2014/main" id="{8782113C-7AF4-F1F5-29B5-D1D9652E1078}"/>
                </a:ext>
              </a:extLst>
            </p:cNvPr>
            <p:cNvSpPr/>
            <p:nvPr/>
          </p:nvSpPr>
          <p:spPr>
            <a:xfrm>
              <a:off x="5972174" y="1911091"/>
              <a:ext cx="579080" cy="422713"/>
            </a:xfrm>
            <a:prstGeom prst="arc">
              <a:avLst>
                <a:gd name="adj1" fmla="val 1074222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986AD552-A8CF-88B5-A423-A202B3E96705}"/>
                </a:ext>
              </a:extLst>
            </p:cNvPr>
            <p:cNvSpPr/>
            <p:nvPr/>
          </p:nvSpPr>
          <p:spPr>
            <a:xfrm>
              <a:off x="5969522" y="2338944"/>
              <a:ext cx="579080" cy="422713"/>
            </a:xfrm>
            <a:prstGeom prst="arc">
              <a:avLst>
                <a:gd name="adj1" fmla="val 10359859"/>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Arc 116">
              <a:extLst>
                <a:ext uri="{FF2B5EF4-FFF2-40B4-BE49-F238E27FC236}">
                  <a16:creationId xmlns:a16="http://schemas.microsoft.com/office/drawing/2014/main" id="{EAAC0B18-EF5B-6AAE-2323-B312941598C3}"/>
                </a:ext>
              </a:extLst>
            </p:cNvPr>
            <p:cNvSpPr/>
            <p:nvPr/>
          </p:nvSpPr>
          <p:spPr>
            <a:xfrm>
              <a:off x="5969522" y="2713256"/>
              <a:ext cx="579080" cy="422713"/>
            </a:xfrm>
            <a:prstGeom prst="arc">
              <a:avLst>
                <a:gd name="adj1" fmla="val 105661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8C050C1E-97F6-D994-ED01-6945BA4584D1}"/>
                </a:ext>
              </a:extLst>
            </p:cNvPr>
            <p:cNvSpPr/>
            <p:nvPr/>
          </p:nvSpPr>
          <p:spPr>
            <a:xfrm>
              <a:off x="5969522" y="3135969"/>
              <a:ext cx="579080" cy="422713"/>
            </a:xfrm>
            <a:prstGeom prst="arc">
              <a:avLst>
                <a:gd name="adj1" fmla="val 1086898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1" name="Arc 120">
              <a:extLst>
                <a:ext uri="{FF2B5EF4-FFF2-40B4-BE49-F238E27FC236}">
                  <a16:creationId xmlns:a16="http://schemas.microsoft.com/office/drawing/2014/main" id="{50233883-AE52-8230-1E55-A5E0CBBA472B}"/>
                </a:ext>
              </a:extLst>
            </p:cNvPr>
            <p:cNvSpPr/>
            <p:nvPr/>
          </p:nvSpPr>
          <p:spPr>
            <a:xfrm>
              <a:off x="5977724" y="5246707"/>
              <a:ext cx="579080" cy="422713"/>
            </a:xfrm>
            <a:prstGeom prst="arc">
              <a:avLst>
                <a:gd name="adj1" fmla="val 10006657"/>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22BEF2B2-7DB2-50AE-4AFE-FF68E6A4F076}"/>
                </a:ext>
              </a:extLst>
            </p:cNvPr>
            <p:cNvSpPr/>
            <p:nvPr/>
          </p:nvSpPr>
          <p:spPr>
            <a:xfrm>
              <a:off x="5975072" y="5674560"/>
              <a:ext cx="579080" cy="422713"/>
            </a:xfrm>
            <a:prstGeom prst="arc">
              <a:avLst>
                <a:gd name="adj1" fmla="val 1100957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5" name="Arc 124">
              <a:extLst>
                <a:ext uri="{FF2B5EF4-FFF2-40B4-BE49-F238E27FC236}">
                  <a16:creationId xmlns:a16="http://schemas.microsoft.com/office/drawing/2014/main" id="{8536BABE-6536-C46B-4975-BE5A4CF321C0}"/>
                </a:ext>
              </a:extLst>
            </p:cNvPr>
            <p:cNvSpPr/>
            <p:nvPr/>
          </p:nvSpPr>
          <p:spPr>
            <a:xfrm>
              <a:off x="5947352" y="6040216"/>
              <a:ext cx="579080" cy="422713"/>
            </a:xfrm>
            <a:prstGeom prst="arc">
              <a:avLst>
                <a:gd name="adj1" fmla="val 1111218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Arc 49">
              <a:extLst>
                <a:ext uri="{FF2B5EF4-FFF2-40B4-BE49-F238E27FC236}">
                  <a16:creationId xmlns:a16="http://schemas.microsoft.com/office/drawing/2014/main" id="{822B546B-B9F9-26F5-C651-C85889552F16}"/>
                </a:ext>
              </a:extLst>
            </p:cNvPr>
            <p:cNvSpPr/>
            <p:nvPr/>
          </p:nvSpPr>
          <p:spPr>
            <a:xfrm>
              <a:off x="5977723" y="260767"/>
              <a:ext cx="557763" cy="385654"/>
            </a:xfrm>
            <a:prstGeom prst="arc">
              <a:avLst>
                <a:gd name="adj1" fmla="val 1083580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7" name="TextBox 26">
            <a:extLst>
              <a:ext uri="{FF2B5EF4-FFF2-40B4-BE49-F238E27FC236}">
                <a16:creationId xmlns:a16="http://schemas.microsoft.com/office/drawing/2014/main" id="{B2D4B0F6-64B9-2FFD-3745-0D6FB1F27F31}"/>
              </a:ext>
            </a:extLst>
          </p:cNvPr>
          <p:cNvSpPr txBox="1"/>
          <p:nvPr/>
        </p:nvSpPr>
        <p:spPr>
          <a:xfrm>
            <a:off x="649871" y="4567250"/>
            <a:ext cx="461665" cy="1590799"/>
          </a:xfrm>
          <a:prstGeom prst="rect">
            <a:avLst/>
          </a:prstGeom>
          <a:noFill/>
        </p:spPr>
        <p:txBody>
          <a:bodyPr vert="vert270" wrap="square" rtlCol="0">
            <a:spAutoFit/>
          </a:bodyPr>
          <a:lstStyle/>
          <a:p>
            <a:r>
              <a:rPr lang="en-GB"/>
              <a:t>Page 4 </a:t>
            </a:r>
          </a:p>
        </p:txBody>
      </p:sp>
      <p:pic>
        <p:nvPicPr>
          <p:cNvPr id="28" name="Picture 27" descr="Shape&#10;&#10;Description automatically generated">
            <a:extLst>
              <a:ext uri="{FF2B5EF4-FFF2-40B4-BE49-F238E27FC236}">
                <a16:creationId xmlns:a16="http://schemas.microsoft.com/office/drawing/2014/main" id="{A14F7949-3D28-0CDC-2BC8-25A64FFF76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226" y="4425925"/>
            <a:ext cx="521092" cy="5210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87AF6D8-5F3E-B797-D2B5-FC1AFD1CCA08}"/>
              </a:ext>
            </a:extLst>
          </p:cNvPr>
          <p:cNvSpPr txBox="1"/>
          <p:nvPr/>
        </p:nvSpPr>
        <p:spPr>
          <a:xfrm>
            <a:off x="1119063" y="3496317"/>
            <a:ext cx="4504065" cy="923330"/>
          </a:xfrm>
          <a:prstGeom prst="rect">
            <a:avLst/>
          </a:prstGeom>
          <a:noFill/>
        </p:spPr>
        <p:txBody>
          <a:bodyPr wrap="square" rtlCol="0">
            <a:spAutoFit/>
          </a:bodyPr>
          <a:lstStyle/>
          <a:p>
            <a:pPr algn="ctr"/>
            <a:r>
              <a:rPr lang="en-GB" dirty="0"/>
              <a:t>Link for a knowledge Check</a:t>
            </a:r>
          </a:p>
          <a:p>
            <a:pPr algn="ctr"/>
            <a:r>
              <a:rPr lang="en-GB" u="sng" dirty="0">
                <a:hlinkClick r:id="rId5"/>
              </a:rPr>
              <a:t>https://becaring.typeform.com/TTTMeds</a:t>
            </a:r>
            <a:endParaRPr lang="en-GB" dirty="0"/>
          </a:p>
          <a:p>
            <a:r>
              <a:rPr lang="en-GB" dirty="0"/>
              <a:t> </a:t>
            </a:r>
            <a:endParaRPr lang="en-GB" sz="2400" dirty="0"/>
          </a:p>
        </p:txBody>
      </p:sp>
      <p:sp>
        <p:nvSpPr>
          <p:cNvPr id="31" name="TextBox 30">
            <a:extLst>
              <a:ext uri="{FF2B5EF4-FFF2-40B4-BE49-F238E27FC236}">
                <a16:creationId xmlns:a16="http://schemas.microsoft.com/office/drawing/2014/main" id="{7916DC70-07A9-B2C2-8AC6-B2DB6AED844C}"/>
              </a:ext>
            </a:extLst>
          </p:cNvPr>
          <p:cNvSpPr txBox="1"/>
          <p:nvPr/>
        </p:nvSpPr>
        <p:spPr>
          <a:xfrm>
            <a:off x="1267781" y="4382949"/>
            <a:ext cx="4202262" cy="923330"/>
          </a:xfrm>
          <a:prstGeom prst="rect">
            <a:avLst/>
          </a:prstGeom>
          <a:noFill/>
        </p:spPr>
        <p:txBody>
          <a:bodyPr wrap="square" rtlCol="0">
            <a:spAutoFit/>
          </a:bodyPr>
          <a:lstStyle/>
          <a:p>
            <a:pPr algn="ctr"/>
            <a:r>
              <a:rPr lang="en-GB" dirty="0"/>
              <a:t>Link for Feedback form</a:t>
            </a:r>
          </a:p>
          <a:p>
            <a:pPr algn="ctr"/>
            <a:r>
              <a:rPr lang="en-GB" dirty="0">
                <a:hlinkClick r:id="rId6"/>
              </a:rPr>
              <a:t>https://becaring.typeform.com/TTTmedsfeedback</a:t>
            </a:r>
            <a:r>
              <a:rPr lang="en-GB" dirty="0"/>
              <a:t>  </a:t>
            </a:r>
          </a:p>
        </p:txBody>
      </p:sp>
      <p:pic>
        <p:nvPicPr>
          <p:cNvPr id="47" name="Picture 46" descr="A black text on a white background&#10;&#10;AI-generated content may be incorrect.">
            <a:extLst>
              <a:ext uri="{FF2B5EF4-FFF2-40B4-BE49-F238E27FC236}">
                <a16:creationId xmlns:a16="http://schemas.microsoft.com/office/drawing/2014/main" id="{A8633BD1-89F8-4B88-4381-2568ADA3B1D5}"/>
              </a:ext>
            </a:extLst>
          </p:cNvPr>
          <p:cNvPicPr>
            <a:picLocks noChangeAspect="1"/>
          </p:cNvPicPr>
          <p:nvPr/>
        </p:nvPicPr>
        <p:blipFill>
          <a:blip r:embed="rId7">
            <a:extLst>
              <a:ext uri="{28A0092B-C50C-407E-A947-70E740481C1C}">
                <a14:useLocalDpi xmlns:a14="http://schemas.microsoft.com/office/drawing/2010/main"/>
              </a:ext>
              <a:ext uri="{837473B0-CC2E-450A-ABE3-18F120FF3D39}">
                <a1611:picAttrSrcUrl xmlns:a1611="http://schemas.microsoft.com/office/drawing/2016/11/main" r:id="rId8"/>
              </a:ext>
            </a:extLst>
          </a:blip>
          <a:srcRect t="11559" b="10529"/>
          <a:stretch>
            <a:fillRect/>
          </a:stretch>
        </p:blipFill>
        <p:spPr>
          <a:xfrm>
            <a:off x="1714917" y="774184"/>
            <a:ext cx="3008233" cy="2524034"/>
          </a:xfrm>
          <a:prstGeom prst="rect">
            <a:avLst/>
          </a:prstGeom>
        </p:spPr>
      </p:pic>
      <p:grpSp>
        <p:nvGrpSpPr>
          <p:cNvPr id="64" name="Group 63">
            <a:extLst>
              <a:ext uri="{FF2B5EF4-FFF2-40B4-BE49-F238E27FC236}">
                <a16:creationId xmlns:a16="http://schemas.microsoft.com/office/drawing/2014/main" id="{FD418F98-467D-E514-7373-935335FDFB01}"/>
              </a:ext>
            </a:extLst>
          </p:cNvPr>
          <p:cNvGrpSpPr/>
          <p:nvPr/>
        </p:nvGrpSpPr>
        <p:grpSpPr>
          <a:xfrm>
            <a:off x="7075231" y="378796"/>
            <a:ext cx="1390261" cy="1842709"/>
            <a:chOff x="2541002" y="1563586"/>
            <a:chExt cx="1390261" cy="1842709"/>
          </a:xfrm>
          <a:effectLst>
            <a:outerShdw blurRad="50800" dist="38100" dir="2700000" algn="tl" rotWithShape="0">
              <a:prstClr val="black">
                <a:alpha val="40000"/>
              </a:prstClr>
            </a:outerShdw>
          </a:effectLst>
        </p:grpSpPr>
        <p:sp>
          <p:nvSpPr>
            <p:cNvPr id="65" name="Rectangle 64">
              <a:extLst>
                <a:ext uri="{FF2B5EF4-FFF2-40B4-BE49-F238E27FC236}">
                  <a16:creationId xmlns:a16="http://schemas.microsoft.com/office/drawing/2014/main" id="{CA8914BF-B75A-36FC-31EA-93A02FF07C15}"/>
                </a:ext>
              </a:extLst>
            </p:cNvPr>
            <p:cNvSpPr/>
            <p:nvPr/>
          </p:nvSpPr>
          <p:spPr>
            <a:xfrm>
              <a:off x="2541002" y="1563586"/>
              <a:ext cx="1390261" cy="18427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descr="A person smiling at the camera&#10;&#10;Description automatically generated">
              <a:extLst>
                <a:ext uri="{FF2B5EF4-FFF2-40B4-BE49-F238E27FC236}">
                  <a16:creationId xmlns:a16="http://schemas.microsoft.com/office/drawing/2014/main" id="{99E7FDAE-E509-48A7-D485-AE85FB39AB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4744" t="4198" r="20525" b="22883"/>
            <a:stretch/>
          </p:blipFill>
          <p:spPr bwMode="auto">
            <a:xfrm>
              <a:off x="2649966" y="1656543"/>
              <a:ext cx="1126102" cy="165679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grpSp>
        <p:nvGrpSpPr>
          <p:cNvPr id="67" name="Group 66">
            <a:extLst>
              <a:ext uri="{FF2B5EF4-FFF2-40B4-BE49-F238E27FC236}">
                <a16:creationId xmlns:a16="http://schemas.microsoft.com/office/drawing/2014/main" id="{391C8E00-FF64-89D8-C845-7502C4D2ACAD}"/>
              </a:ext>
            </a:extLst>
          </p:cNvPr>
          <p:cNvGrpSpPr/>
          <p:nvPr/>
        </p:nvGrpSpPr>
        <p:grpSpPr>
          <a:xfrm>
            <a:off x="10297907" y="2359668"/>
            <a:ext cx="1390261" cy="1842709"/>
            <a:chOff x="5320423" y="1618821"/>
            <a:chExt cx="1390261" cy="1842709"/>
          </a:xfrm>
          <a:effectLst>
            <a:outerShdw blurRad="50800" dist="38100" dir="2700000" algn="tl" rotWithShape="0">
              <a:prstClr val="black">
                <a:alpha val="40000"/>
              </a:prstClr>
            </a:outerShdw>
          </a:effectLst>
        </p:grpSpPr>
        <p:sp>
          <p:nvSpPr>
            <p:cNvPr id="68" name="Rectangle 67">
              <a:extLst>
                <a:ext uri="{FF2B5EF4-FFF2-40B4-BE49-F238E27FC236}">
                  <a16:creationId xmlns:a16="http://schemas.microsoft.com/office/drawing/2014/main" id="{ECB13A55-FC9C-A145-17FD-63C9DF13A19E}"/>
                </a:ext>
              </a:extLst>
            </p:cNvPr>
            <p:cNvSpPr/>
            <p:nvPr/>
          </p:nvSpPr>
          <p:spPr>
            <a:xfrm>
              <a:off x="5320423" y="1618821"/>
              <a:ext cx="1390261" cy="18427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descr="A person smiling at the camera&#10;&#10;Description automatically generated">
              <a:extLst>
                <a:ext uri="{FF2B5EF4-FFF2-40B4-BE49-F238E27FC236}">
                  <a16:creationId xmlns:a16="http://schemas.microsoft.com/office/drawing/2014/main" id="{B08A1942-16DA-D168-E552-9313167A385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2387" r="4965" b="38146"/>
            <a:stretch/>
          </p:blipFill>
          <p:spPr bwMode="auto">
            <a:xfrm>
              <a:off x="5423717" y="1716308"/>
              <a:ext cx="1184349" cy="164773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grpSp>
        <p:nvGrpSpPr>
          <p:cNvPr id="34" name="Group 33">
            <a:extLst>
              <a:ext uri="{FF2B5EF4-FFF2-40B4-BE49-F238E27FC236}">
                <a16:creationId xmlns:a16="http://schemas.microsoft.com/office/drawing/2014/main" id="{C0F58524-AEF2-50E9-B711-525CA9CB7533}"/>
              </a:ext>
            </a:extLst>
          </p:cNvPr>
          <p:cNvGrpSpPr/>
          <p:nvPr/>
        </p:nvGrpSpPr>
        <p:grpSpPr>
          <a:xfrm>
            <a:off x="7119909" y="4025662"/>
            <a:ext cx="1390261" cy="1842709"/>
            <a:chOff x="7120605" y="4452883"/>
            <a:chExt cx="1390261" cy="1842709"/>
          </a:xfrm>
        </p:grpSpPr>
        <p:sp>
          <p:nvSpPr>
            <p:cNvPr id="71" name="Rectangle 70">
              <a:extLst>
                <a:ext uri="{FF2B5EF4-FFF2-40B4-BE49-F238E27FC236}">
                  <a16:creationId xmlns:a16="http://schemas.microsoft.com/office/drawing/2014/main" id="{7E8AF2B6-BFF2-1352-DE7E-D63D52DA3E11}"/>
                </a:ext>
              </a:extLst>
            </p:cNvPr>
            <p:cNvSpPr/>
            <p:nvPr/>
          </p:nvSpPr>
          <p:spPr>
            <a:xfrm>
              <a:off x="7120605" y="4452883"/>
              <a:ext cx="1390261" cy="18427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707A9F90-03A7-1607-FA1B-6BF3D4854B89}"/>
                </a:ext>
              </a:extLst>
            </p:cNvPr>
            <p:cNvSpPr/>
            <p:nvPr/>
          </p:nvSpPr>
          <p:spPr>
            <a:xfrm>
              <a:off x="7245317" y="4567250"/>
              <a:ext cx="1131564" cy="1590799"/>
            </a:xfrm>
            <a:prstGeom prst="rect">
              <a:avLst/>
            </a:prstGeom>
            <a:blipFill>
              <a:blip r:embed="rId11" cstate="email">
                <a:extLst>
                  <a:ext uri="{28A0092B-C50C-407E-A947-70E740481C1C}">
                    <a14:useLocalDpi xmlns:a14="http://schemas.microsoft.com/office/drawing/2010/main"/>
                  </a:ext>
                </a:extLst>
              </a:blip>
              <a:srcRect/>
              <a:stretch>
                <a:fillRect t="-5000" b="-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3" name="TextBox 22">
            <a:extLst>
              <a:ext uri="{FF2B5EF4-FFF2-40B4-BE49-F238E27FC236}">
                <a16:creationId xmlns:a16="http://schemas.microsoft.com/office/drawing/2014/main" id="{EB68F73F-1D8E-E4EA-8DBC-3C70E2859D26}"/>
              </a:ext>
            </a:extLst>
          </p:cNvPr>
          <p:cNvSpPr txBox="1"/>
          <p:nvPr/>
        </p:nvSpPr>
        <p:spPr>
          <a:xfrm>
            <a:off x="6659686" y="2237778"/>
            <a:ext cx="2367577" cy="723275"/>
          </a:xfrm>
          <a:prstGeom prst="rect">
            <a:avLst/>
          </a:prstGeom>
          <a:noFill/>
        </p:spPr>
        <p:txBody>
          <a:bodyPr wrap="square">
            <a:spAutoFit/>
          </a:bodyPr>
          <a:lstStyle/>
          <a:p>
            <a:pPr algn="ctr">
              <a:spcAft>
                <a:spcPts val="600"/>
              </a:spcAft>
            </a:pPr>
            <a:r>
              <a:rPr lang="en-US" sz="2000" b="1" i="0">
                <a:solidFill>
                  <a:schemeClr val="tx1">
                    <a:lumMod val="75000"/>
                    <a:lumOff val="25000"/>
                  </a:schemeClr>
                </a:solidFill>
                <a:effectLst/>
                <a:latin typeface="Montserrat" pitchFamily="2" charset="0"/>
              </a:rPr>
              <a:t>Claire Douglas</a:t>
            </a:r>
          </a:p>
          <a:p>
            <a:pPr algn="ctr"/>
            <a:r>
              <a:rPr lang="en-US" sz="1600" b="0" i="0">
                <a:solidFill>
                  <a:schemeClr val="tx1">
                    <a:lumMod val="75000"/>
                    <a:lumOff val="25000"/>
                  </a:schemeClr>
                </a:solidFill>
                <a:effectLst/>
                <a:latin typeface="Montserrat" pitchFamily="2" charset="0"/>
              </a:rPr>
              <a:t>(Presenter)</a:t>
            </a:r>
          </a:p>
        </p:txBody>
      </p:sp>
      <p:sp>
        <p:nvSpPr>
          <p:cNvPr id="32" name="TextBox 31">
            <a:extLst>
              <a:ext uri="{FF2B5EF4-FFF2-40B4-BE49-F238E27FC236}">
                <a16:creationId xmlns:a16="http://schemas.microsoft.com/office/drawing/2014/main" id="{D5E75F5A-21D7-9F75-E382-1E6F9B579E45}"/>
              </a:ext>
            </a:extLst>
          </p:cNvPr>
          <p:cNvSpPr txBox="1"/>
          <p:nvPr/>
        </p:nvSpPr>
        <p:spPr>
          <a:xfrm>
            <a:off x="6696735" y="5855015"/>
            <a:ext cx="2367577" cy="723275"/>
          </a:xfrm>
          <a:prstGeom prst="rect">
            <a:avLst/>
          </a:prstGeom>
          <a:noFill/>
        </p:spPr>
        <p:txBody>
          <a:bodyPr wrap="square">
            <a:spAutoFit/>
          </a:bodyPr>
          <a:lstStyle/>
          <a:p>
            <a:pPr algn="ctr">
              <a:spcAft>
                <a:spcPts val="600"/>
              </a:spcAft>
            </a:pPr>
            <a:r>
              <a:rPr lang="en-US" sz="2000" b="1">
                <a:solidFill>
                  <a:schemeClr val="tx1">
                    <a:lumMod val="75000"/>
                    <a:lumOff val="25000"/>
                  </a:schemeClr>
                </a:solidFill>
                <a:latin typeface="Montserrat" pitchFamily="2" charset="0"/>
              </a:rPr>
              <a:t>David French</a:t>
            </a:r>
            <a:endParaRPr lang="en-US" sz="2000" b="1" i="0">
              <a:solidFill>
                <a:schemeClr val="tx1">
                  <a:lumMod val="75000"/>
                  <a:lumOff val="25000"/>
                </a:schemeClr>
              </a:solidFill>
              <a:effectLst/>
              <a:latin typeface="Montserrat" pitchFamily="2" charset="0"/>
            </a:endParaRPr>
          </a:p>
          <a:p>
            <a:pPr algn="ctr">
              <a:spcAft>
                <a:spcPts val="600"/>
              </a:spcAft>
            </a:pPr>
            <a:r>
              <a:rPr lang="en-US" sz="1600" b="0" i="0">
                <a:solidFill>
                  <a:schemeClr val="tx1">
                    <a:lumMod val="75000"/>
                    <a:lumOff val="25000"/>
                  </a:schemeClr>
                </a:solidFill>
                <a:effectLst/>
                <a:latin typeface="Montserrat" pitchFamily="2" charset="0"/>
              </a:rPr>
              <a:t>(Moderator)</a:t>
            </a:r>
          </a:p>
        </p:txBody>
      </p:sp>
      <p:sp>
        <p:nvSpPr>
          <p:cNvPr id="33" name="TextBox 32">
            <a:extLst>
              <a:ext uri="{FF2B5EF4-FFF2-40B4-BE49-F238E27FC236}">
                <a16:creationId xmlns:a16="http://schemas.microsoft.com/office/drawing/2014/main" id="{FF594965-0F4E-4F8E-29BD-9BD3BEAD3ADD}"/>
              </a:ext>
            </a:extLst>
          </p:cNvPr>
          <p:cNvSpPr txBox="1"/>
          <p:nvPr/>
        </p:nvSpPr>
        <p:spPr>
          <a:xfrm>
            <a:off x="9705447" y="4222653"/>
            <a:ext cx="2584174" cy="646331"/>
          </a:xfrm>
          <a:prstGeom prst="rect">
            <a:avLst/>
          </a:prstGeom>
          <a:noFill/>
        </p:spPr>
        <p:txBody>
          <a:bodyPr wrap="square">
            <a:spAutoFit/>
          </a:bodyPr>
          <a:lstStyle/>
          <a:p>
            <a:pPr algn="ctr"/>
            <a:r>
              <a:rPr lang="en-US" sz="2000" b="1" i="0">
                <a:solidFill>
                  <a:schemeClr val="tx1">
                    <a:lumMod val="75000"/>
                    <a:lumOff val="25000"/>
                  </a:schemeClr>
                </a:solidFill>
                <a:effectLst/>
                <a:latin typeface="Montserrat" pitchFamily="2" charset="0"/>
              </a:rPr>
              <a:t>Edyta Debinska</a:t>
            </a:r>
            <a:endParaRPr lang="en-US" sz="2000" b="1">
              <a:solidFill>
                <a:schemeClr val="tx1">
                  <a:lumMod val="75000"/>
                  <a:lumOff val="25000"/>
                </a:schemeClr>
              </a:solidFill>
              <a:latin typeface="Montserrat" pitchFamily="2" charset="0"/>
            </a:endParaRPr>
          </a:p>
          <a:p>
            <a:pPr algn="ctr"/>
            <a:r>
              <a:rPr lang="en-US" sz="1600" b="0" i="0">
                <a:solidFill>
                  <a:schemeClr val="tx1">
                    <a:lumMod val="75000"/>
                    <a:lumOff val="25000"/>
                  </a:schemeClr>
                </a:solidFill>
                <a:effectLst/>
                <a:latin typeface="Montserrat" pitchFamily="2" charset="0"/>
              </a:rPr>
              <a:t>(Editor)</a:t>
            </a:r>
          </a:p>
        </p:txBody>
      </p:sp>
      <p:pic>
        <p:nvPicPr>
          <p:cNvPr id="95" name="Picture 94">
            <a:extLst>
              <a:ext uri="{FF2B5EF4-FFF2-40B4-BE49-F238E27FC236}">
                <a16:creationId xmlns:a16="http://schemas.microsoft.com/office/drawing/2014/main" id="{6BA03076-DB02-ADD3-1EF1-E7D5A33C39F9}"/>
              </a:ext>
            </a:extLst>
          </p:cNvPr>
          <p:cNvPicPr>
            <a:picLocks noChangeAspect="1"/>
          </p:cNvPicPr>
          <p:nvPr/>
        </p:nvPicPr>
        <p:blipFill>
          <a:blip r:embed="rId12" cstate="email">
            <a:clrChange>
              <a:clrFrom>
                <a:srgbClr val="FFFFFF"/>
              </a:clrFrom>
              <a:clrTo>
                <a:srgbClr val="FFFFFF">
                  <a:alpha val="0"/>
                </a:srgbClr>
              </a:clrTo>
            </a:clrChange>
            <a:alphaModFix amt="50000"/>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3862106" y="5335436"/>
            <a:ext cx="1812705" cy="980937"/>
          </a:xfrm>
          <a:prstGeom prst="rect">
            <a:avLst/>
          </a:prstGeom>
        </p:spPr>
      </p:pic>
      <p:pic>
        <p:nvPicPr>
          <p:cNvPr id="96" name="Picture 95" descr="Shape&#10;&#10;Description automatically generated">
            <a:extLst>
              <a:ext uri="{FF2B5EF4-FFF2-40B4-BE49-F238E27FC236}">
                <a16:creationId xmlns:a16="http://schemas.microsoft.com/office/drawing/2014/main" id="{B63E04D9-AD80-145A-476C-D5457BA5A849}"/>
              </a:ext>
            </a:extLst>
          </p:cNvPr>
          <p:cNvPicPr>
            <a:picLocks noChangeAspect="1" noChangeArrowheads="1"/>
          </p:cNvPicPr>
          <p:nvPr/>
        </p:nvPicPr>
        <p:blipFill rotWithShape="1">
          <a:blip r:embed="rId14" cstate="email">
            <a:alphaModFix amt="50000"/>
            <a:extLst>
              <a:ext uri="{28A0092B-C50C-407E-A947-70E740481C1C}">
                <a14:useLocalDpi xmlns:a14="http://schemas.microsoft.com/office/drawing/2010/main"/>
              </a:ext>
            </a:extLst>
          </a:blip>
          <a:srcRect t="1" b="-3258"/>
          <a:stretch>
            <a:fillRect/>
          </a:stretch>
        </p:blipFill>
        <p:spPr bwMode="auto">
          <a:xfrm>
            <a:off x="1444865" y="5327082"/>
            <a:ext cx="875172" cy="1015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nodeType="clickEffect">
                                  <p:stCondLst>
                                    <p:cond delay="0"/>
                                  </p:stCondLst>
                                  <p:childTnLst>
                                    <p:animClr clrSpc="rgb" dir="cw">
                                      <p:cBhvr override="childStyle">
                                        <p:cTn id="10" dur="250" autoRev="1" fill="remove"/>
                                        <p:tgtEl>
                                          <p:spTgt spid="47"/>
                                        </p:tgtEl>
                                        <p:attrNameLst>
                                          <p:attrName>style.color</p:attrName>
                                        </p:attrNameLst>
                                      </p:cBhvr>
                                      <p:to>
                                        <a:schemeClr val="bg1"/>
                                      </p:to>
                                    </p:animClr>
                                    <p:animClr clrSpc="rgb" dir="cw">
                                      <p:cBhvr>
                                        <p:cTn id="11" dur="250" autoRev="1" fill="remove"/>
                                        <p:tgtEl>
                                          <p:spTgt spid="47"/>
                                        </p:tgtEl>
                                        <p:attrNameLst>
                                          <p:attrName>fillcolor</p:attrName>
                                        </p:attrNameLst>
                                      </p:cBhvr>
                                      <p:to>
                                        <a:schemeClr val="bg1"/>
                                      </p:to>
                                    </p:animClr>
                                    <p:set>
                                      <p:cBhvr>
                                        <p:cTn id="12" dur="250" autoRev="1" fill="remove"/>
                                        <p:tgtEl>
                                          <p:spTgt spid="47"/>
                                        </p:tgtEl>
                                        <p:attrNameLst>
                                          <p:attrName>fill.type</p:attrName>
                                        </p:attrNameLst>
                                      </p:cBhvr>
                                      <p:to>
                                        <p:strVal val="solid"/>
                                      </p:to>
                                    </p:set>
                                    <p:set>
                                      <p:cBhvr>
                                        <p:cTn id="13" dur="250" autoRev="1" fill="remove"/>
                                        <p:tgtEl>
                                          <p:spTgt spid="4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47"/>
                                        </p:tgtEl>
                                        <p:attrNameLst>
                                          <p:attrName>r</p:attrName>
                                        </p:attrNameLst>
                                      </p:cBhvr>
                                    </p:animRot>
                                    <p:animRot by="-240000">
                                      <p:cBhvr>
                                        <p:cTn id="18" dur="200" fill="hold">
                                          <p:stCondLst>
                                            <p:cond delay="200"/>
                                          </p:stCondLst>
                                        </p:cTn>
                                        <p:tgtEl>
                                          <p:spTgt spid="47"/>
                                        </p:tgtEl>
                                        <p:attrNameLst>
                                          <p:attrName>r</p:attrName>
                                        </p:attrNameLst>
                                      </p:cBhvr>
                                    </p:animRot>
                                    <p:animRot by="240000">
                                      <p:cBhvr>
                                        <p:cTn id="19" dur="200" fill="hold">
                                          <p:stCondLst>
                                            <p:cond delay="400"/>
                                          </p:stCondLst>
                                        </p:cTn>
                                        <p:tgtEl>
                                          <p:spTgt spid="47"/>
                                        </p:tgtEl>
                                        <p:attrNameLst>
                                          <p:attrName>r</p:attrName>
                                        </p:attrNameLst>
                                      </p:cBhvr>
                                    </p:animRot>
                                    <p:animRot by="-240000">
                                      <p:cBhvr>
                                        <p:cTn id="20" dur="200" fill="hold">
                                          <p:stCondLst>
                                            <p:cond delay="600"/>
                                          </p:stCondLst>
                                        </p:cTn>
                                        <p:tgtEl>
                                          <p:spTgt spid="47"/>
                                        </p:tgtEl>
                                        <p:attrNameLst>
                                          <p:attrName>r</p:attrName>
                                        </p:attrNameLst>
                                      </p:cBhvr>
                                    </p:animRot>
                                    <p:animRot by="120000">
                                      <p:cBhvr>
                                        <p:cTn id="21" dur="200" fill="hold">
                                          <p:stCondLst>
                                            <p:cond delay="800"/>
                                          </p:stCondLst>
                                        </p:cTn>
                                        <p:tgtEl>
                                          <p:spTgt spid="4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ppt_x"/>
                                          </p:val>
                                        </p:tav>
                                        <p:tav tm="100000">
                                          <p:val>
                                            <p:strVal val="#ppt_x"/>
                                          </p:val>
                                        </p:tav>
                                      </p:tavLst>
                                    </p:anim>
                                    <p:anim calcmode="lin" valueType="num">
                                      <p:cBhvr additive="base">
                                        <p:cTn id="35" dur="500" fill="hold"/>
                                        <p:tgtEl>
                                          <p:spTgt spid="6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4B0E-25C8-FE0B-0940-F577E4CDC6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77B74D-94CA-D76C-96AB-93053D117238}"/>
              </a:ext>
            </a:extLst>
          </p:cNvPr>
          <p:cNvSpPr/>
          <p:nvPr/>
        </p:nvSpPr>
        <p:spPr>
          <a:xfrm>
            <a:off x="249382" y="116060"/>
            <a:ext cx="5846618" cy="651163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descr="Shape&#10;&#10;Description automatically generated">
            <a:extLst>
              <a:ext uri="{FF2B5EF4-FFF2-40B4-BE49-F238E27FC236}">
                <a16:creationId xmlns:a16="http://schemas.microsoft.com/office/drawing/2014/main" id="{DCAEE836-DD9F-79FC-2153-149004618653}"/>
              </a:ext>
            </a:extLst>
          </p:cNvPr>
          <p:cNvPicPr>
            <a:picLocks noChangeAspect="1" noChangeArrowheads="1"/>
          </p:cNvPicPr>
          <p:nvPr/>
        </p:nvPicPr>
        <p:blipFill rotWithShape="1">
          <a:blip r:embed="rId4" cstate="email">
            <a:alphaModFix amt="50000"/>
            <a:extLst>
              <a:ext uri="{28A0092B-C50C-407E-A947-70E740481C1C}">
                <a14:useLocalDpi xmlns:a14="http://schemas.microsoft.com/office/drawing/2010/main"/>
              </a:ext>
            </a:extLst>
          </a:blip>
          <a:srcRect t="1" b="-3258"/>
          <a:stretch>
            <a:fillRect/>
          </a:stretch>
        </p:blipFill>
        <p:spPr bwMode="auto">
          <a:xfrm>
            <a:off x="687357" y="559414"/>
            <a:ext cx="2066003" cy="23980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F05F86-4236-FCE1-6796-3EDC897F02F2}"/>
              </a:ext>
            </a:extLst>
          </p:cNvPr>
          <p:cNvGrpSpPr/>
          <p:nvPr/>
        </p:nvGrpSpPr>
        <p:grpSpPr>
          <a:xfrm flipH="1">
            <a:off x="5660539" y="285320"/>
            <a:ext cx="574623" cy="6202163"/>
            <a:chOff x="6151678" y="260766"/>
            <a:chExt cx="574623" cy="6202163"/>
          </a:xfrm>
          <a:effectLst>
            <a:outerShdw blurRad="63500" sx="102000" sy="102000" algn="ctr" rotWithShape="0">
              <a:prstClr val="black">
                <a:alpha val="40000"/>
              </a:prstClr>
            </a:outerShdw>
          </a:effectLst>
        </p:grpSpPr>
        <p:sp>
          <p:nvSpPr>
            <p:cNvPr id="45" name="Rectangle 44">
              <a:extLst>
                <a:ext uri="{FF2B5EF4-FFF2-40B4-BE49-F238E27FC236}">
                  <a16:creationId xmlns:a16="http://schemas.microsoft.com/office/drawing/2014/main" id="{4614253E-A9E5-FB8C-92BA-DAC818ABBE48}"/>
                </a:ext>
              </a:extLst>
            </p:cNvPr>
            <p:cNvSpPr/>
            <p:nvPr/>
          </p:nvSpPr>
          <p:spPr>
            <a:xfrm>
              <a:off x="6310551" y="31220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438CFF1-41D2-6E5E-B31F-2A552BE71DCE}"/>
                </a:ext>
              </a:extLst>
            </p:cNvPr>
            <p:cNvSpPr/>
            <p:nvPr/>
          </p:nvSpPr>
          <p:spPr>
            <a:xfrm>
              <a:off x="6325156" y="740347"/>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Arc 49">
              <a:extLst>
                <a:ext uri="{FF2B5EF4-FFF2-40B4-BE49-F238E27FC236}">
                  <a16:creationId xmlns:a16="http://schemas.microsoft.com/office/drawing/2014/main" id="{9E1F67DD-1A9C-FB80-17D5-81455AB9FA2E}"/>
                </a:ext>
              </a:extLst>
            </p:cNvPr>
            <p:cNvSpPr/>
            <p:nvPr/>
          </p:nvSpPr>
          <p:spPr>
            <a:xfrm>
              <a:off x="6160733" y="260766"/>
              <a:ext cx="374754" cy="422713"/>
            </a:xfrm>
            <a:prstGeom prst="arc">
              <a:avLst>
                <a:gd name="adj1" fmla="val 6847966"/>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5" name="Arc 54">
              <a:extLst>
                <a:ext uri="{FF2B5EF4-FFF2-40B4-BE49-F238E27FC236}">
                  <a16:creationId xmlns:a16="http://schemas.microsoft.com/office/drawing/2014/main" id="{3D45099C-6249-72FC-70AF-58128087B22C}"/>
                </a:ext>
              </a:extLst>
            </p:cNvPr>
            <p:cNvSpPr/>
            <p:nvPr/>
          </p:nvSpPr>
          <p:spPr>
            <a:xfrm>
              <a:off x="6158081" y="688619"/>
              <a:ext cx="374754" cy="422713"/>
            </a:xfrm>
            <a:prstGeom prst="arc">
              <a:avLst>
                <a:gd name="adj1" fmla="val 665013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9" name="Rectangle 98">
              <a:extLst>
                <a:ext uri="{FF2B5EF4-FFF2-40B4-BE49-F238E27FC236}">
                  <a16:creationId xmlns:a16="http://schemas.microsoft.com/office/drawing/2014/main" id="{24FE5910-5226-C73C-6D0D-1F5762B6C67F}"/>
                </a:ext>
              </a:extLst>
            </p:cNvPr>
            <p:cNvSpPr/>
            <p:nvPr/>
          </p:nvSpPr>
          <p:spPr>
            <a:xfrm>
              <a:off x="6313826" y="1099704"/>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A6CAD8E7-7C1E-F98C-3828-F60EE531C20C}"/>
                </a:ext>
              </a:extLst>
            </p:cNvPr>
            <p:cNvSpPr/>
            <p:nvPr/>
          </p:nvSpPr>
          <p:spPr>
            <a:xfrm>
              <a:off x="6328431" y="1527843"/>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Arc 100">
              <a:extLst>
                <a:ext uri="{FF2B5EF4-FFF2-40B4-BE49-F238E27FC236}">
                  <a16:creationId xmlns:a16="http://schemas.microsoft.com/office/drawing/2014/main" id="{7BE10D9F-409F-BC8F-569C-8F2180053446}"/>
                </a:ext>
              </a:extLst>
            </p:cNvPr>
            <p:cNvSpPr/>
            <p:nvPr/>
          </p:nvSpPr>
          <p:spPr>
            <a:xfrm>
              <a:off x="6158081" y="1062931"/>
              <a:ext cx="374754" cy="422713"/>
            </a:xfrm>
            <a:prstGeom prst="arc">
              <a:avLst>
                <a:gd name="adj1" fmla="val 629210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2" name="Arc 101">
              <a:extLst>
                <a:ext uri="{FF2B5EF4-FFF2-40B4-BE49-F238E27FC236}">
                  <a16:creationId xmlns:a16="http://schemas.microsoft.com/office/drawing/2014/main" id="{FD140E7B-CBF7-BA39-BCAB-F55A36153EE8}"/>
                </a:ext>
              </a:extLst>
            </p:cNvPr>
            <p:cNvSpPr/>
            <p:nvPr/>
          </p:nvSpPr>
          <p:spPr>
            <a:xfrm>
              <a:off x="6158081" y="1485644"/>
              <a:ext cx="374754" cy="422713"/>
            </a:xfrm>
            <a:prstGeom prst="arc">
              <a:avLst>
                <a:gd name="adj1" fmla="val 636144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3" name="Rectangle 102">
              <a:extLst>
                <a:ext uri="{FF2B5EF4-FFF2-40B4-BE49-F238E27FC236}">
                  <a16:creationId xmlns:a16="http://schemas.microsoft.com/office/drawing/2014/main" id="{8A902D23-FC70-C19E-498F-56DA41D38BFD}"/>
                </a:ext>
              </a:extLst>
            </p:cNvPr>
            <p:cNvSpPr/>
            <p:nvPr/>
          </p:nvSpPr>
          <p:spPr>
            <a:xfrm>
              <a:off x="6326318" y="3663059"/>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F98911B9-1812-5F0D-3549-581145E684EF}"/>
                </a:ext>
              </a:extLst>
            </p:cNvPr>
            <p:cNvSpPr/>
            <p:nvPr/>
          </p:nvSpPr>
          <p:spPr>
            <a:xfrm>
              <a:off x="6340923" y="409119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Arc 104">
              <a:extLst>
                <a:ext uri="{FF2B5EF4-FFF2-40B4-BE49-F238E27FC236}">
                  <a16:creationId xmlns:a16="http://schemas.microsoft.com/office/drawing/2014/main" id="{792B7B35-23F2-5F4E-68DD-9D5F4D6F2799}"/>
                </a:ext>
              </a:extLst>
            </p:cNvPr>
            <p:cNvSpPr/>
            <p:nvPr/>
          </p:nvSpPr>
          <p:spPr>
            <a:xfrm>
              <a:off x="6176500" y="3611617"/>
              <a:ext cx="374754" cy="422713"/>
            </a:xfrm>
            <a:prstGeom prst="arc">
              <a:avLst>
                <a:gd name="adj1" fmla="val 6537031"/>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6" name="Arc 105">
              <a:extLst>
                <a:ext uri="{FF2B5EF4-FFF2-40B4-BE49-F238E27FC236}">
                  <a16:creationId xmlns:a16="http://schemas.microsoft.com/office/drawing/2014/main" id="{E5FCE143-22A7-1493-1B17-DF8F619866ED}"/>
                </a:ext>
              </a:extLst>
            </p:cNvPr>
            <p:cNvSpPr/>
            <p:nvPr/>
          </p:nvSpPr>
          <p:spPr>
            <a:xfrm>
              <a:off x="6173848" y="4039470"/>
              <a:ext cx="374754" cy="422713"/>
            </a:xfrm>
            <a:prstGeom prst="arc">
              <a:avLst>
                <a:gd name="adj1" fmla="val 72067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7" name="Rectangle 106">
              <a:extLst>
                <a:ext uri="{FF2B5EF4-FFF2-40B4-BE49-F238E27FC236}">
                  <a16:creationId xmlns:a16="http://schemas.microsoft.com/office/drawing/2014/main" id="{DF4E62EB-3420-95E6-C878-DA3486941829}"/>
                </a:ext>
              </a:extLst>
            </p:cNvPr>
            <p:cNvSpPr/>
            <p:nvPr/>
          </p:nvSpPr>
          <p:spPr>
            <a:xfrm>
              <a:off x="6329593" y="4450555"/>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C23A10E5-41B5-8FFD-7DD2-694A7FE9F328}"/>
                </a:ext>
              </a:extLst>
            </p:cNvPr>
            <p:cNvSpPr/>
            <p:nvPr/>
          </p:nvSpPr>
          <p:spPr>
            <a:xfrm>
              <a:off x="6344198" y="4878694"/>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Arc 108">
              <a:extLst>
                <a:ext uri="{FF2B5EF4-FFF2-40B4-BE49-F238E27FC236}">
                  <a16:creationId xmlns:a16="http://schemas.microsoft.com/office/drawing/2014/main" id="{30B3BC17-91C7-ABF7-F585-9AFE91E587CC}"/>
                </a:ext>
              </a:extLst>
            </p:cNvPr>
            <p:cNvSpPr/>
            <p:nvPr/>
          </p:nvSpPr>
          <p:spPr>
            <a:xfrm>
              <a:off x="6173848" y="4413782"/>
              <a:ext cx="374754" cy="422713"/>
            </a:xfrm>
            <a:prstGeom prst="arc">
              <a:avLst>
                <a:gd name="adj1" fmla="val 696338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0" name="Arc 109">
              <a:extLst>
                <a:ext uri="{FF2B5EF4-FFF2-40B4-BE49-F238E27FC236}">
                  <a16:creationId xmlns:a16="http://schemas.microsoft.com/office/drawing/2014/main" id="{15D582BE-5505-AB4E-1B74-4EB401E7E7CF}"/>
                </a:ext>
              </a:extLst>
            </p:cNvPr>
            <p:cNvSpPr/>
            <p:nvPr/>
          </p:nvSpPr>
          <p:spPr>
            <a:xfrm>
              <a:off x="6173848" y="4836495"/>
              <a:ext cx="374754" cy="422713"/>
            </a:xfrm>
            <a:prstGeom prst="arc">
              <a:avLst>
                <a:gd name="adj1" fmla="val 7251043"/>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1" name="Rectangle 110">
              <a:extLst>
                <a:ext uri="{FF2B5EF4-FFF2-40B4-BE49-F238E27FC236}">
                  <a16:creationId xmlns:a16="http://schemas.microsoft.com/office/drawing/2014/main" id="{58EF73C6-2325-7189-C0EC-1E224EC4D6AB}"/>
                </a:ext>
              </a:extLst>
            </p:cNvPr>
            <p:cNvSpPr/>
            <p:nvPr/>
          </p:nvSpPr>
          <p:spPr>
            <a:xfrm>
              <a:off x="6326318" y="1962533"/>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5DD01C3C-FF91-E3F9-4990-A0CF56B4E84F}"/>
                </a:ext>
              </a:extLst>
            </p:cNvPr>
            <p:cNvSpPr/>
            <p:nvPr/>
          </p:nvSpPr>
          <p:spPr>
            <a:xfrm>
              <a:off x="6340923" y="2390672"/>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Arc 112">
              <a:extLst>
                <a:ext uri="{FF2B5EF4-FFF2-40B4-BE49-F238E27FC236}">
                  <a16:creationId xmlns:a16="http://schemas.microsoft.com/office/drawing/2014/main" id="{30DABA6E-74ED-4F9A-479A-2188C357D4E8}"/>
                </a:ext>
              </a:extLst>
            </p:cNvPr>
            <p:cNvSpPr/>
            <p:nvPr/>
          </p:nvSpPr>
          <p:spPr>
            <a:xfrm>
              <a:off x="6176500" y="1911091"/>
              <a:ext cx="374754" cy="422713"/>
            </a:xfrm>
            <a:prstGeom prst="arc">
              <a:avLst>
                <a:gd name="adj1" fmla="val 671356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4" name="Arc 113">
              <a:extLst>
                <a:ext uri="{FF2B5EF4-FFF2-40B4-BE49-F238E27FC236}">
                  <a16:creationId xmlns:a16="http://schemas.microsoft.com/office/drawing/2014/main" id="{ED1E3EA3-639A-0270-3E25-1D0B8FF046C7}"/>
                </a:ext>
              </a:extLst>
            </p:cNvPr>
            <p:cNvSpPr/>
            <p:nvPr/>
          </p:nvSpPr>
          <p:spPr>
            <a:xfrm>
              <a:off x="6173848" y="2338944"/>
              <a:ext cx="374754" cy="422713"/>
            </a:xfrm>
            <a:prstGeom prst="arc">
              <a:avLst>
                <a:gd name="adj1" fmla="val 7206790"/>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5" name="Rectangle 114">
              <a:extLst>
                <a:ext uri="{FF2B5EF4-FFF2-40B4-BE49-F238E27FC236}">
                  <a16:creationId xmlns:a16="http://schemas.microsoft.com/office/drawing/2014/main" id="{8508848F-1D56-CD67-8A59-2203E5C60C2B}"/>
                </a:ext>
              </a:extLst>
            </p:cNvPr>
            <p:cNvSpPr/>
            <p:nvPr/>
          </p:nvSpPr>
          <p:spPr>
            <a:xfrm>
              <a:off x="6329593" y="2750029"/>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812C316F-F121-A6DC-FF27-60F497212FAE}"/>
                </a:ext>
              </a:extLst>
            </p:cNvPr>
            <p:cNvSpPr/>
            <p:nvPr/>
          </p:nvSpPr>
          <p:spPr>
            <a:xfrm>
              <a:off x="6344198" y="317816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Arc 116">
              <a:extLst>
                <a:ext uri="{FF2B5EF4-FFF2-40B4-BE49-F238E27FC236}">
                  <a16:creationId xmlns:a16="http://schemas.microsoft.com/office/drawing/2014/main" id="{0FE7BFA5-F0AD-0C12-37F1-E3BAF90A7BC7}"/>
                </a:ext>
              </a:extLst>
            </p:cNvPr>
            <p:cNvSpPr/>
            <p:nvPr/>
          </p:nvSpPr>
          <p:spPr>
            <a:xfrm>
              <a:off x="6173848" y="2713256"/>
              <a:ext cx="374754" cy="422713"/>
            </a:xfrm>
            <a:prstGeom prst="arc">
              <a:avLst>
                <a:gd name="adj1" fmla="val 6713568"/>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8" name="Arc 117">
              <a:extLst>
                <a:ext uri="{FF2B5EF4-FFF2-40B4-BE49-F238E27FC236}">
                  <a16:creationId xmlns:a16="http://schemas.microsoft.com/office/drawing/2014/main" id="{9649E803-7F42-0803-B451-2E6B6DAD91DE}"/>
                </a:ext>
              </a:extLst>
            </p:cNvPr>
            <p:cNvSpPr/>
            <p:nvPr/>
          </p:nvSpPr>
          <p:spPr>
            <a:xfrm>
              <a:off x="6173848" y="3135969"/>
              <a:ext cx="374754" cy="422713"/>
            </a:xfrm>
            <a:prstGeom prst="arc">
              <a:avLst>
                <a:gd name="adj1" fmla="val 653004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9" name="Rectangle 118">
              <a:extLst>
                <a:ext uri="{FF2B5EF4-FFF2-40B4-BE49-F238E27FC236}">
                  <a16:creationId xmlns:a16="http://schemas.microsoft.com/office/drawing/2014/main" id="{7E1EA9F1-2983-2F06-7AED-7AC3008F7AFD}"/>
                </a:ext>
              </a:extLst>
            </p:cNvPr>
            <p:cNvSpPr/>
            <p:nvPr/>
          </p:nvSpPr>
          <p:spPr>
            <a:xfrm>
              <a:off x="6331868" y="5298149"/>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E6B51841-854F-B57F-43BC-CB9C93B61070}"/>
                </a:ext>
              </a:extLst>
            </p:cNvPr>
            <p:cNvSpPr/>
            <p:nvPr/>
          </p:nvSpPr>
          <p:spPr>
            <a:xfrm>
              <a:off x="6346473" y="5726288"/>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Arc 120">
              <a:extLst>
                <a:ext uri="{FF2B5EF4-FFF2-40B4-BE49-F238E27FC236}">
                  <a16:creationId xmlns:a16="http://schemas.microsoft.com/office/drawing/2014/main" id="{8F806E23-E2D2-B595-75E7-2B629F1E33C9}"/>
                </a:ext>
              </a:extLst>
            </p:cNvPr>
            <p:cNvSpPr/>
            <p:nvPr/>
          </p:nvSpPr>
          <p:spPr>
            <a:xfrm>
              <a:off x="6182050" y="5246707"/>
              <a:ext cx="374754" cy="422713"/>
            </a:xfrm>
            <a:prstGeom prst="arc">
              <a:avLst>
                <a:gd name="adj1" fmla="val 696338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2" name="Arc 121">
              <a:extLst>
                <a:ext uri="{FF2B5EF4-FFF2-40B4-BE49-F238E27FC236}">
                  <a16:creationId xmlns:a16="http://schemas.microsoft.com/office/drawing/2014/main" id="{820C344E-3A5B-4774-3B38-B80CBB129E23}"/>
                </a:ext>
              </a:extLst>
            </p:cNvPr>
            <p:cNvSpPr/>
            <p:nvPr/>
          </p:nvSpPr>
          <p:spPr>
            <a:xfrm>
              <a:off x="6179398" y="5674560"/>
              <a:ext cx="374754" cy="422713"/>
            </a:xfrm>
            <a:prstGeom prst="arc">
              <a:avLst>
                <a:gd name="adj1" fmla="val 6361442"/>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23" name="Rectangle 122">
              <a:extLst>
                <a:ext uri="{FF2B5EF4-FFF2-40B4-BE49-F238E27FC236}">
                  <a16:creationId xmlns:a16="http://schemas.microsoft.com/office/drawing/2014/main" id="{926919AB-3E2C-E34D-9029-FB21E1A6FEDD}"/>
                </a:ext>
              </a:extLst>
            </p:cNvPr>
            <p:cNvSpPr/>
            <p:nvPr/>
          </p:nvSpPr>
          <p:spPr>
            <a:xfrm>
              <a:off x="6335143" y="6085645"/>
              <a:ext cx="379828" cy="182880"/>
            </a:xfrm>
            <a:prstGeom prst="rect">
              <a:avLst/>
            </a:prstGeom>
            <a:solidFill>
              <a:schemeClr val="bg1"/>
            </a:solidFill>
            <a:ln>
              <a:noFill/>
            </a:ln>
            <a:effectLst>
              <a:innerShdw blurRad="63500" dist="50800" dir="135000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Arc 124">
              <a:extLst>
                <a:ext uri="{FF2B5EF4-FFF2-40B4-BE49-F238E27FC236}">
                  <a16:creationId xmlns:a16="http://schemas.microsoft.com/office/drawing/2014/main" id="{EB8A7CA7-74DC-26CE-D9C3-E33537CAAB50}"/>
                </a:ext>
              </a:extLst>
            </p:cNvPr>
            <p:cNvSpPr/>
            <p:nvPr/>
          </p:nvSpPr>
          <p:spPr>
            <a:xfrm>
              <a:off x="6151678" y="6040216"/>
              <a:ext cx="374754" cy="422713"/>
            </a:xfrm>
            <a:prstGeom prst="arc">
              <a:avLst>
                <a:gd name="adj1" fmla="val 5590434"/>
                <a:gd name="adj2" fmla="val 0"/>
              </a:avLst>
            </a:prstGeom>
            <a:ln w="63500">
              <a:gradFill>
                <a:gsLst>
                  <a:gs pos="0">
                    <a:schemeClr val="tx1"/>
                  </a:gs>
                  <a:gs pos="33000">
                    <a:schemeClr val="bg1"/>
                  </a:gs>
                  <a:gs pos="67000">
                    <a:schemeClr val="bg2">
                      <a:lumMod val="7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4" name="TextBox 3">
            <a:extLst>
              <a:ext uri="{FF2B5EF4-FFF2-40B4-BE49-F238E27FC236}">
                <a16:creationId xmlns:a16="http://schemas.microsoft.com/office/drawing/2014/main" id="{4120764F-9D80-DB97-7E14-EB1FDD0B4A3E}"/>
              </a:ext>
            </a:extLst>
          </p:cNvPr>
          <p:cNvSpPr txBox="1"/>
          <p:nvPr/>
        </p:nvSpPr>
        <p:spPr>
          <a:xfrm>
            <a:off x="1467731" y="4735949"/>
            <a:ext cx="7061982" cy="923330"/>
          </a:xfrm>
          <a:prstGeom prst="rect">
            <a:avLst/>
          </a:prstGeom>
          <a:noFill/>
        </p:spPr>
        <p:txBody>
          <a:bodyPr wrap="square" rtlCol="0">
            <a:spAutoFit/>
          </a:bodyPr>
          <a:lstStyle/>
          <a:p>
            <a:r>
              <a:rPr lang="en-GB" sz="5400">
                <a:solidFill>
                  <a:schemeClr val="bg1"/>
                </a:solidFill>
                <a:latin typeface="Script MT Bold" panose="03040602040607080904" pitchFamily="66" charset="0"/>
              </a:rPr>
              <a:t>Thank you</a:t>
            </a:r>
          </a:p>
        </p:txBody>
      </p:sp>
      <p:pic>
        <p:nvPicPr>
          <p:cNvPr id="7" name="Picture 6" descr="A logo with a heart and text&#10;&#10;AI-generated content may be incorrect.">
            <a:extLst>
              <a:ext uri="{FF2B5EF4-FFF2-40B4-BE49-F238E27FC236}">
                <a16:creationId xmlns:a16="http://schemas.microsoft.com/office/drawing/2014/main" id="{F3C75F6A-6768-E88F-3E7A-2D7DC297A9BF}"/>
              </a:ext>
            </a:extLst>
          </p:cNvPr>
          <p:cNvPicPr>
            <a:picLocks noChangeAspect="1"/>
          </p:cNvPicPr>
          <p:nvPr/>
        </p:nvPicPr>
        <p:blipFill>
          <a:blip r:embed="rId5" cstate="email">
            <a:alphaModFix amt="50000"/>
            <a:extLst>
              <a:ext uri="{28A0092B-C50C-407E-A947-70E740481C1C}">
                <a14:useLocalDpi xmlns:a14="http://schemas.microsoft.com/office/drawing/2010/main"/>
              </a:ext>
            </a:extLst>
          </a:blip>
          <a:stretch>
            <a:fillRect/>
          </a:stretch>
        </p:blipFill>
        <p:spPr>
          <a:xfrm>
            <a:off x="2985630" y="2194968"/>
            <a:ext cx="2298700" cy="1460500"/>
          </a:xfrm>
          <a:prstGeom prst="rect">
            <a:avLst/>
          </a:prstGeom>
        </p:spPr>
      </p:pic>
    </p:spTree>
    <p:extLst>
      <p:ext uri="{BB962C8B-B14F-4D97-AF65-F5344CB8AC3E}">
        <p14:creationId xmlns:p14="http://schemas.microsoft.com/office/powerpoint/2010/main" val="319470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C3343-6FD3-B660-B536-83FB24C4DEA3}"/>
              </a:ext>
            </a:extLst>
          </p:cNvPr>
          <p:cNvSpPr txBox="1"/>
          <p:nvPr/>
        </p:nvSpPr>
        <p:spPr>
          <a:xfrm>
            <a:off x="511276" y="9832"/>
            <a:ext cx="6617368" cy="646331"/>
          </a:xfrm>
          <a:prstGeom prst="rect">
            <a:avLst/>
          </a:prstGeom>
          <a:noFill/>
        </p:spPr>
        <p:txBody>
          <a:bodyPr wrap="square" rtlCol="0">
            <a:spAutoFit/>
          </a:bodyPr>
          <a:lstStyle/>
          <a:p>
            <a:r>
              <a:rPr lang="en-GB" sz="3600" b="1"/>
              <a:t>Right Medication?</a:t>
            </a:r>
          </a:p>
        </p:txBody>
      </p:sp>
      <p:sp>
        <p:nvSpPr>
          <p:cNvPr id="3" name="TextBox 2">
            <a:extLst>
              <a:ext uri="{FF2B5EF4-FFF2-40B4-BE49-F238E27FC236}">
                <a16:creationId xmlns:a16="http://schemas.microsoft.com/office/drawing/2014/main" id="{C7158375-5C50-D1E1-D0D2-B4AF87D98532}"/>
              </a:ext>
            </a:extLst>
          </p:cNvPr>
          <p:cNvSpPr txBox="1"/>
          <p:nvPr/>
        </p:nvSpPr>
        <p:spPr>
          <a:xfrm>
            <a:off x="1799303" y="983226"/>
            <a:ext cx="6941574" cy="461665"/>
          </a:xfrm>
          <a:prstGeom prst="rect">
            <a:avLst/>
          </a:prstGeom>
          <a:noFill/>
        </p:spPr>
        <p:txBody>
          <a:bodyPr wrap="square" rtlCol="0">
            <a:spAutoFit/>
          </a:bodyPr>
          <a:lstStyle/>
          <a:p>
            <a:r>
              <a:rPr lang="en-GB" sz="2400"/>
              <a:t>LASA – Look – Alike, Sound - Alike</a:t>
            </a:r>
          </a:p>
        </p:txBody>
      </p:sp>
      <p:grpSp>
        <p:nvGrpSpPr>
          <p:cNvPr id="4" name="Group 3">
            <a:extLst>
              <a:ext uri="{FF2B5EF4-FFF2-40B4-BE49-F238E27FC236}">
                <a16:creationId xmlns:a16="http://schemas.microsoft.com/office/drawing/2014/main" id="{1040CD36-1106-BFE2-9A5D-EE10F6FE0002}"/>
              </a:ext>
            </a:extLst>
          </p:cNvPr>
          <p:cNvGrpSpPr/>
          <p:nvPr/>
        </p:nvGrpSpPr>
        <p:grpSpPr>
          <a:xfrm>
            <a:off x="943750" y="1584540"/>
            <a:ext cx="5835445" cy="521110"/>
            <a:chOff x="914400" y="1602658"/>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6" name="Rectangle: Rounded Corners 5">
              <a:extLst>
                <a:ext uri="{FF2B5EF4-FFF2-40B4-BE49-F238E27FC236}">
                  <a16:creationId xmlns:a16="http://schemas.microsoft.com/office/drawing/2014/main" id="{BCC53B25-B12B-4139-DAE1-8955FE5228D5}"/>
                </a:ext>
              </a:extLst>
            </p:cNvPr>
            <p:cNvSpPr/>
            <p:nvPr/>
          </p:nvSpPr>
          <p:spPr>
            <a:xfrm>
              <a:off x="914400" y="1602658"/>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Amlodipine</a:t>
              </a:r>
            </a:p>
          </p:txBody>
        </p:sp>
        <p:sp>
          <p:nvSpPr>
            <p:cNvPr id="7" name="Rectangle: Rounded Corners 6">
              <a:extLst>
                <a:ext uri="{FF2B5EF4-FFF2-40B4-BE49-F238E27FC236}">
                  <a16:creationId xmlns:a16="http://schemas.microsoft.com/office/drawing/2014/main" id="{69D8B2AD-C698-D442-F273-438D1E277A64}"/>
                </a:ext>
              </a:extLst>
            </p:cNvPr>
            <p:cNvSpPr/>
            <p:nvPr/>
          </p:nvSpPr>
          <p:spPr>
            <a:xfrm>
              <a:off x="4213122" y="1602658"/>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Amitriptyline</a:t>
              </a:r>
            </a:p>
          </p:txBody>
        </p:sp>
        <p:cxnSp>
          <p:nvCxnSpPr>
            <p:cNvPr id="9" name="Straight Arrow Connector 8">
              <a:extLst>
                <a:ext uri="{FF2B5EF4-FFF2-40B4-BE49-F238E27FC236}">
                  <a16:creationId xmlns:a16="http://schemas.microsoft.com/office/drawing/2014/main" id="{E0106EF0-CBEF-56F6-54D6-3480CDF25251}"/>
                </a:ext>
              </a:extLst>
            </p:cNvPr>
            <p:cNvCxnSpPr>
              <a:cxnSpLocks/>
            </p:cNvCxnSpPr>
            <p:nvPr/>
          </p:nvCxnSpPr>
          <p:spPr>
            <a:xfrm>
              <a:off x="3500283" y="1863213"/>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E1C46A60-1CEC-1DF1-3099-CC3CE453DD62}"/>
              </a:ext>
            </a:extLst>
          </p:cNvPr>
          <p:cNvGrpSpPr/>
          <p:nvPr/>
        </p:nvGrpSpPr>
        <p:grpSpPr>
          <a:xfrm>
            <a:off x="943750" y="2336086"/>
            <a:ext cx="5835445" cy="521110"/>
            <a:chOff x="914400" y="2354204"/>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10" name="Rectangle: Rounded Corners 9">
              <a:extLst>
                <a:ext uri="{FF2B5EF4-FFF2-40B4-BE49-F238E27FC236}">
                  <a16:creationId xmlns:a16="http://schemas.microsoft.com/office/drawing/2014/main" id="{E0C31878-0DE8-91A6-17A6-530D98ED0685}"/>
                </a:ext>
              </a:extLst>
            </p:cNvPr>
            <p:cNvSpPr/>
            <p:nvPr/>
          </p:nvSpPr>
          <p:spPr>
            <a:xfrm>
              <a:off x="914400" y="2354204"/>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Atenolol</a:t>
              </a:r>
            </a:p>
          </p:txBody>
        </p:sp>
        <p:sp>
          <p:nvSpPr>
            <p:cNvPr id="11" name="Rectangle: Rounded Corners 10">
              <a:extLst>
                <a:ext uri="{FF2B5EF4-FFF2-40B4-BE49-F238E27FC236}">
                  <a16:creationId xmlns:a16="http://schemas.microsoft.com/office/drawing/2014/main" id="{EC744803-E5B9-5B9B-74E8-D463B70FB665}"/>
                </a:ext>
              </a:extLst>
            </p:cNvPr>
            <p:cNvSpPr/>
            <p:nvPr/>
          </p:nvSpPr>
          <p:spPr>
            <a:xfrm>
              <a:off x="4213122" y="2354204"/>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Allopurinol</a:t>
              </a:r>
            </a:p>
          </p:txBody>
        </p:sp>
        <p:cxnSp>
          <p:nvCxnSpPr>
            <p:cNvPr id="12" name="Straight Arrow Connector 11">
              <a:extLst>
                <a:ext uri="{FF2B5EF4-FFF2-40B4-BE49-F238E27FC236}">
                  <a16:creationId xmlns:a16="http://schemas.microsoft.com/office/drawing/2014/main" id="{CABA105E-AFBF-DF78-2558-308363FE60F6}"/>
                </a:ext>
              </a:extLst>
            </p:cNvPr>
            <p:cNvCxnSpPr>
              <a:cxnSpLocks/>
            </p:cNvCxnSpPr>
            <p:nvPr/>
          </p:nvCxnSpPr>
          <p:spPr>
            <a:xfrm>
              <a:off x="3500283" y="2614759"/>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E0F947B0-C927-3DAF-3902-79084120128D}"/>
              </a:ext>
            </a:extLst>
          </p:cNvPr>
          <p:cNvGrpSpPr/>
          <p:nvPr/>
        </p:nvGrpSpPr>
        <p:grpSpPr>
          <a:xfrm>
            <a:off x="943750" y="3074502"/>
            <a:ext cx="5835445" cy="521110"/>
            <a:chOff x="914400" y="3092620"/>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13" name="Rectangle: Rounded Corners 12">
              <a:extLst>
                <a:ext uri="{FF2B5EF4-FFF2-40B4-BE49-F238E27FC236}">
                  <a16:creationId xmlns:a16="http://schemas.microsoft.com/office/drawing/2014/main" id="{24BCEE4E-1A3C-9026-139E-D524723497E0}"/>
                </a:ext>
              </a:extLst>
            </p:cNvPr>
            <p:cNvSpPr/>
            <p:nvPr/>
          </p:nvSpPr>
          <p:spPr>
            <a:xfrm>
              <a:off x="914400" y="3092620"/>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Carbamazepine</a:t>
              </a:r>
            </a:p>
          </p:txBody>
        </p:sp>
        <p:sp>
          <p:nvSpPr>
            <p:cNvPr id="14" name="Rectangle: Rounded Corners 13">
              <a:extLst>
                <a:ext uri="{FF2B5EF4-FFF2-40B4-BE49-F238E27FC236}">
                  <a16:creationId xmlns:a16="http://schemas.microsoft.com/office/drawing/2014/main" id="{59E4AE0F-5557-4C28-A1A1-CB0618AE85E8}"/>
                </a:ext>
              </a:extLst>
            </p:cNvPr>
            <p:cNvSpPr/>
            <p:nvPr/>
          </p:nvSpPr>
          <p:spPr>
            <a:xfrm>
              <a:off x="4213122" y="3092620"/>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Carbimazole</a:t>
              </a:r>
            </a:p>
          </p:txBody>
        </p:sp>
        <p:cxnSp>
          <p:nvCxnSpPr>
            <p:cNvPr id="15" name="Straight Arrow Connector 14">
              <a:extLst>
                <a:ext uri="{FF2B5EF4-FFF2-40B4-BE49-F238E27FC236}">
                  <a16:creationId xmlns:a16="http://schemas.microsoft.com/office/drawing/2014/main" id="{34200774-39CD-766E-88F3-41855E9CA3C7}"/>
                </a:ext>
              </a:extLst>
            </p:cNvPr>
            <p:cNvCxnSpPr>
              <a:cxnSpLocks/>
            </p:cNvCxnSpPr>
            <p:nvPr/>
          </p:nvCxnSpPr>
          <p:spPr>
            <a:xfrm>
              <a:off x="3500283" y="3353175"/>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5E93AFFE-4081-6650-4A9E-328A41E4262D}"/>
              </a:ext>
            </a:extLst>
          </p:cNvPr>
          <p:cNvGrpSpPr/>
          <p:nvPr/>
        </p:nvGrpSpPr>
        <p:grpSpPr>
          <a:xfrm>
            <a:off x="914400" y="3812917"/>
            <a:ext cx="5835445" cy="521110"/>
            <a:chOff x="914400" y="3831035"/>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16" name="Rectangle: Rounded Corners 15">
              <a:extLst>
                <a:ext uri="{FF2B5EF4-FFF2-40B4-BE49-F238E27FC236}">
                  <a16:creationId xmlns:a16="http://schemas.microsoft.com/office/drawing/2014/main" id="{20BFDDB8-C64E-2A48-4475-330DCDFE9865}"/>
                </a:ext>
              </a:extLst>
            </p:cNvPr>
            <p:cNvSpPr/>
            <p:nvPr/>
          </p:nvSpPr>
          <p:spPr>
            <a:xfrm>
              <a:off x="914400" y="3831035"/>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Propranolol</a:t>
              </a:r>
            </a:p>
          </p:txBody>
        </p:sp>
        <p:sp>
          <p:nvSpPr>
            <p:cNvPr id="17" name="Rectangle: Rounded Corners 16">
              <a:extLst>
                <a:ext uri="{FF2B5EF4-FFF2-40B4-BE49-F238E27FC236}">
                  <a16:creationId xmlns:a16="http://schemas.microsoft.com/office/drawing/2014/main" id="{C5841958-D1C1-B1CE-D5C0-23765FA210DB}"/>
                </a:ext>
              </a:extLst>
            </p:cNvPr>
            <p:cNvSpPr/>
            <p:nvPr/>
          </p:nvSpPr>
          <p:spPr>
            <a:xfrm>
              <a:off x="4213122" y="3831035"/>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Prednisolone</a:t>
              </a:r>
            </a:p>
          </p:txBody>
        </p:sp>
        <p:cxnSp>
          <p:nvCxnSpPr>
            <p:cNvPr id="18" name="Straight Arrow Connector 17">
              <a:extLst>
                <a:ext uri="{FF2B5EF4-FFF2-40B4-BE49-F238E27FC236}">
                  <a16:creationId xmlns:a16="http://schemas.microsoft.com/office/drawing/2014/main" id="{7B40A9BB-E357-6F73-2693-5F07848A3D9E}"/>
                </a:ext>
              </a:extLst>
            </p:cNvPr>
            <p:cNvCxnSpPr>
              <a:cxnSpLocks/>
            </p:cNvCxnSpPr>
            <p:nvPr/>
          </p:nvCxnSpPr>
          <p:spPr>
            <a:xfrm>
              <a:off x="3500283" y="4091590"/>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CF7CD670-E603-D056-9F91-293DB4A7A60D}"/>
              </a:ext>
            </a:extLst>
          </p:cNvPr>
          <p:cNvGrpSpPr/>
          <p:nvPr/>
        </p:nvGrpSpPr>
        <p:grpSpPr>
          <a:xfrm>
            <a:off x="914400" y="4569449"/>
            <a:ext cx="5835445" cy="521110"/>
            <a:chOff x="914400" y="4569449"/>
            <a:chExt cx="5835445" cy="521110"/>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grpSpPr>
        <p:sp>
          <p:nvSpPr>
            <p:cNvPr id="22" name="Rectangle: Rounded Corners 21">
              <a:extLst>
                <a:ext uri="{FF2B5EF4-FFF2-40B4-BE49-F238E27FC236}">
                  <a16:creationId xmlns:a16="http://schemas.microsoft.com/office/drawing/2014/main" id="{2274ADC1-59F4-8A4C-3882-7EFB8E3B77A4}"/>
                </a:ext>
              </a:extLst>
            </p:cNvPr>
            <p:cNvSpPr/>
            <p:nvPr/>
          </p:nvSpPr>
          <p:spPr>
            <a:xfrm>
              <a:off x="914400" y="4569449"/>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Rivaroxaban</a:t>
              </a:r>
            </a:p>
          </p:txBody>
        </p:sp>
        <p:sp>
          <p:nvSpPr>
            <p:cNvPr id="23" name="Rectangle: Rounded Corners 22">
              <a:extLst>
                <a:ext uri="{FF2B5EF4-FFF2-40B4-BE49-F238E27FC236}">
                  <a16:creationId xmlns:a16="http://schemas.microsoft.com/office/drawing/2014/main" id="{28BFEBC4-C16D-3BA4-E02B-50974B5493DB}"/>
                </a:ext>
              </a:extLst>
            </p:cNvPr>
            <p:cNvSpPr/>
            <p:nvPr/>
          </p:nvSpPr>
          <p:spPr>
            <a:xfrm>
              <a:off x="4213122" y="4569449"/>
              <a:ext cx="2536723" cy="52111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Rosuvastatin</a:t>
              </a:r>
            </a:p>
          </p:txBody>
        </p:sp>
        <p:cxnSp>
          <p:nvCxnSpPr>
            <p:cNvPr id="24" name="Straight Arrow Connector 23">
              <a:extLst>
                <a:ext uri="{FF2B5EF4-FFF2-40B4-BE49-F238E27FC236}">
                  <a16:creationId xmlns:a16="http://schemas.microsoft.com/office/drawing/2014/main" id="{5C8BA666-3471-0EDC-0D1B-0C66A121CA33}"/>
                </a:ext>
              </a:extLst>
            </p:cNvPr>
            <p:cNvCxnSpPr>
              <a:cxnSpLocks/>
            </p:cNvCxnSpPr>
            <p:nvPr/>
          </p:nvCxnSpPr>
          <p:spPr>
            <a:xfrm>
              <a:off x="3500283" y="4830004"/>
              <a:ext cx="639096" cy="0"/>
            </a:xfrm>
            <a:prstGeom prst="straightConnector1">
              <a:avLst/>
            </a:prstGeom>
            <a:grpFill/>
            <a:ln>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1E16E7E9-EE75-EBC0-BE5D-E554F6175D91}"/>
              </a:ext>
            </a:extLst>
          </p:cNvPr>
          <p:cNvGrpSpPr/>
          <p:nvPr/>
        </p:nvGrpSpPr>
        <p:grpSpPr>
          <a:xfrm>
            <a:off x="7214676" y="75631"/>
            <a:ext cx="4023872" cy="1296922"/>
            <a:chOff x="7214676" y="75631"/>
            <a:chExt cx="4023872" cy="1296922"/>
          </a:xfrm>
        </p:grpSpPr>
        <p:pic>
          <p:nvPicPr>
            <p:cNvPr id="1026" name="Picture 2" descr="Ferrous Sulphate 200mg - 28 Tablets (Accord Brand) | eBay UK">
              <a:extLst>
                <a:ext uri="{FF2B5EF4-FFF2-40B4-BE49-F238E27FC236}">
                  <a16:creationId xmlns:a16="http://schemas.microsoft.com/office/drawing/2014/main" id="{2227B8F9-8089-C021-67AC-2A183E904AD4}"/>
                </a:ext>
              </a:extLst>
            </p:cNvPr>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4623" t="29367" r="5197" b="30694"/>
            <a:stretch/>
          </p:blipFill>
          <p:spPr bwMode="auto">
            <a:xfrm>
              <a:off x="7214676" y="75631"/>
              <a:ext cx="2449945" cy="10850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2F9901-1910-50FC-0905-D170AC50932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248" t="2139" r="1540" b="6934"/>
            <a:stretch>
              <a:fillRect/>
            </a:stretch>
          </p:blipFill>
          <p:spPr bwMode="auto">
            <a:xfrm>
              <a:off x="8772525" y="550545"/>
              <a:ext cx="2466023" cy="822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EFAFBD47-9CB4-C5AF-4724-69826A1F83AA}"/>
              </a:ext>
            </a:extLst>
          </p:cNvPr>
          <p:cNvGrpSpPr/>
          <p:nvPr/>
        </p:nvGrpSpPr>
        <p:grpSpPr>
          <a:xfrm>
            <a:off x="9423985" y="1602658"/>
            <a:ext cx="2768015" cy="1850798"/>
            <a:chOff x="9423985" y="1602658"/>
            <a:chExt cx="2768015" cy="1850798"/>
          </a:xfrm>
        </p:grpSpPr>
        <p:pic>
          <p:nvPicPr>
            <p:cNvPr id="1036" name="Picture 12" descr="₵12.32 | Accord Metoclopramide 10mg X28 | ShaQ Express Pharmacy">
              <a:extLst>
                <a:ext uri="{FF2B5EF4-FFF2-40B4-BE49-F238E27FC236}">
                  <a16:creationId xmlns:a16="http://schemas.microsoft.com/office/drawing/2014/main" id="{AE0EBFCF-272A-2607-7846-E2A8D271484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9323" b="24072"/>
            <a:stretch/>
          </p:blipFill>
          <p:spPr bwMode="auto">
            <a:xfrm>
              <a:off x="9423985" y="1602658"/>
              <a:ext cx="2768015" cy="1290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Buy Dihydrocodeine Online | Buy Medication Online">
              <a:extLst>
                <a:ext uri="{FF2B5EF4-FFF2-40B4-BE49-F238E27FC236}">
                  <a16:creationId xmlns:a16="http://schemas.microsoft.com/office/drawing/2014/main" id="{97B31C4E-D090-C088-DF01-DB8E0A8A0888}"/>
                </a:ext>
              </a:extLst>
            </p:cNvPr>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9701" t="33524" r="10004" b="31295"/>
            <a:stretch/>
          </p:blipFill>
          <p:spPr bwMode="auto">
            <a:xfrm>
              <a:off x="9782860" y="2489558"/>
              <a:ext cx="2207106" cy="96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9E47A009-0E36-E74D-A3DB-D6E1021699F8}"/>
              </a:ext>
            </a:extLst>
          </p:cNvPr>
          <p:cNvGrpSpPr/>
          <p:nvPr/>
        </p:nvGrpSpPr>
        <p:grpSpPr>
          <a:xfrm>
            <a:off x="7172394" y="2261535"/>
            <a:ext cx="2492226" cy="2183279"/>
            <a:chOff x="7172394" y="1815427"/>
            <a:chExt cx="2492226" cy="2183279"/>
          </a:xfrm>
        </p:grpSpPr>
        <p:pic>
          <p:nvPicPr>
            <p:cNvPr id="26" name="Picture 25">
              <a:extLst>
                <a:ext uri="{FF2B5EF4-FFF2-40B4-BE49-F238E27FC236}">
                  <a16:creationId xmlns:a16="http://schemas.microsoft.com/office/drawing/2014/main" id="{D4B09018-B3AB-030B-8D99-A45EB7045F6D}"/>
                </a:ext>
              </a:extLst>
            </p:cNvPr>
            <p:cNvPicPr>
              <a:picLocks noChangeAspect="1"/>
            </p:cNvPicPr>
            <p:nvPr/>
          </p:nvPicPr>
          <p:blipFill>
            <a:blip r:embed="rId7" cstate="email">
              <a:clrChange>
                <a:clrFrom>
                  <a:srgbClr val="A78971"/>
                </a:clrFrom>
                <a:clrTo>
                  <a:srgbClr val="A78971">
                    <a:alpha val="0"/>
                  </a:srgbClr>
                </a:clrTo>
              </a:clrChange>
              <a:extLst>
                <a:ext uri="{BEBA8EAE-BF5A-486C-A8C5-ECC9F3942E4B}">
                  <a14:imgProps xmlns:a14="http://schemas.microsoft.com/office/drawing/2010/main">
                    <a14:imgLayer r:embed="rId8">
                      <a14:imgEffect>
                        <a14:backgroundRemoval t="4194" b="44561" l="3378" r="95101">
                          <a14:foregroundMark x1="7770" y1="4718" x2="10811" y2="28702"/>
                          <a14:foregroundMark x1="10811" y1="28702" x2="15203" y2="35125"/>
                          <a14:foregroundMark x1="15203" y1="35125" x2="25676" y2="35649"/>
                          <a14:foregroundMark x1="25676" y1="35649" x2="28041" y2="35649"/>
                          <a14:foregroundMark x1="18243" y1="16645" x2="28716" y2="23198"/>
                          <a14:foregroundMark x1="28716" y1="23198" x2="52196" y2="28571"/>
                          <a14:foregroundMark x1="52196" y1="28571" x2="55405" y2="28309"/>
                          <a14:foregroundMark x1="12669" y1="12058" x2="13176" y2="27392"/>
                          <a14:foregroundMark x1="13176" y1="27392" x2="30743" y2="34076"/>
                          <a14:foregroundMark x1="30743" y1="34076" x2="59291" y2="30931"/>
                          <a14:foregroundMark x1="59291" y1="30931" x2="71791" y2="20708"/>
                          <a14:foregroundMark x1="71791" y1="20708" x2="68750" y2="12320"/>
                          <a14:foregroundMark x1="68750" y1="12320" x2="55743" y2="9305"/>
                          <a14:foregroundMark x1="55743" y1="9305" x2="26858" y2="13106"/>
                          <a14:foregroundMark x1="26858" y1="13106" x2="17905" y2="10747"/>
                          <a14:foregroundMark x1="17905" y1="10747" x2="12500" y2="12189"/>
                          <a14:foregroundMark x1="13682" y1="14417" x2="24324" y2="17038"/>
                          <a14:foregroundMark x1="24324" y1="17038" x2="55743" y2="17693"/>
                          <a14:foregroundMark x1="55743" y1="17693" x2="66723" y2="13761"/>
                          <a14:foregroundMark x1="66723" y1="13761" x2="46453" y2="8781"/>
                          <a14:foregroundMark x1="46453" y1="8781" x2="8953" y2="12713"/>
                          <a14:foregroundMark x1="8953" y1="12713" x2="4054" y2="17431"/>
                          <a14:foregroundMark x1="5236" y1="30406" x2="6250" y2="39712"/>
                          <a14:foregroundMark x1="6250" y1="39712" x2="15709" y2="44561"/>
                          <a14:foregroundMark x1="15709" y1="44561" x2="23818" y2="43906"/>
                          <a14:foregroundMark x1="81081" y1="8912" x2="84797" y2="40760"/>
                          <a14:foregroundMark x1="86655" y1="7339" x2="86993" y2="11664"/>
                          <a14:foregroundMark x1="60473" y1="38270" x2="74662" y2="36828"/>
                          <a14:foregroundMark x1="74662" y1="36828" x2="74662" y2="36697"/>
                          <a14:foregroundMark x1="59628" y1="37746" x2="72297" y2="35780"/>
                          <a14:foregroundMark x1="95101" y1="5111" x2="95101" y2="5111"/>
                        </a14:backgroundRemoval>
                      </a14:imgEffect>
                    </a14:imgLayer>
                  </a14:imgProps>
                </a:ext>
                <a:ext uri="{28A0092B-C50C-407E-A947-70E740481C1C}">
                  <a14:useLocalDpi xmlns:a14="http://schemas.microsoft.com/office/drawing/2010/main"/>
                </a:ext>
              </a:extLst>
            </a:blip>
            <a:srcRect l="7038" t="5259" r="11620" b="54274"/>
            <a:stretch/>
          </p:blipFill>
          <p:spPr>
            <a:xfrm>
              <a:off x="7172394" y="1815427"/>
              <a:ext cx="1824068" cy="1169577"/>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99989E69-7A70-229E-3F32-9172A5301C84}"/>
                </a:ext>
              </a:extLst>
            </p:cNvPr>
            <p:cNvPicPr>
              <a:picLocks noChangeAspect="1"/>
            </p:cNvPicPr>
            <p:nvPr/>
          </p:nvPicPr>
          <p:blipFill>
            <a:blip r:embed="rId9" cstate="email">
              <a:extLst>
                <a:ext uri="{28A0092B-C50C-407E-A947-70E740481C1C}">
                  <a14:useLocalDpi xmlns:a14="http://schemas.microsoft.com/office/drawing/2010/main"/>
                </a:ext>
              </a:extLst>
            </a:blip>
            <a:srcRect l="3219" t="45094" r="13228" b="9038"/>
            <a:stretch/>
          </p:blipFill>
          <p:spPr>
            <a:xfrm>
              <a:off x="7873857" y="2731660"/>
              <a:ext cx="1790763" cy="1267046"/>
            </a:xfrm>
            <a:prstGeom prst="rect">
              <a:avLst/>
            </a:prstGeom>
            <a:ln>
              <a:noFill/>
            </a:ln>
            <a:effectLst>
              <a:outerShdw blurRad="292100" dist="139700" dir="2700000" algn="tl" rotWithShape="0">
                <a:srgbClr val="333333">
                  <a:alpha val="65000"/>
                </a:srgbClr>
              </a:outerShdw>
            </a:effectLst>
          </p:spPr>
        </p:pic>
      </p:grpSp>
      <p:pic>
        <p:nvPicPr>
          <p:cNvPr id="1040" name="Picture 16" descr="Frazzled' Boots pharmacist mixed up patient's pills - BBC News">
            <a:extLst>
              <a:ext uri="{FF2B5EF4-FFF2-40B4-BE49-F238E27FC236}">
                <a16:creationId xmlns:a16="http://schemas.microsoft.com/office/drawing/2014/main" id="{2B29C087-2749-10A5-E14C-6F6512D6EA1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5948" t="13658" r="7741" b="19716"/>
          <a:stretch/>
        </p:blipFill>
        <p:spPr bwMode="auto">
          <a:xfrm>
            <a:off x="7441439" y="4664158"/>
            <a:ext cx="4446363" cy="1930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D5A42B81-ECC7-CFF1-09AE-5F660060CA64}"/>
              </a:ext>
            </a:extLst>
          </p:cNvPr>
          <p:cNvGrpSpPr/>
          <p:nvPr/>
        </p:nvGrpSpPr>
        <p:grpSpPr>
          <a:xfrm>
            <a:off x="1450058" y="4994787"/>
            <a:ext cx="4645942" cy="1996686"/>
            <a:chOff x="12654391" y="-350274"/>
            <a:chExt cx="6147801" cy="2667000"/>
          </a:xfrm>
        </p:grpSpPr>
        <p:pic>
          <p:nvPicPr>
            <p:cNvPr id="1048" name="Picture 24" descr="Medicine In Boxes: Over 118,295 Royalty-Free Licensable Stock Photos |  Shutterstock">
              <a:extLst>
                <a:ext uri="{FF2B5EF4-FFF2-40B4-BE49-F238E27FC236}">
                  <a16:creationId xmlns:a16="http://schemas.microsoft.com/office/drawing/2014/main" id="{7D063CFE-7B7C-8DF8-529B-A2F99D9D65EB}"/>
                </a:ext>
              </a:extLst>
            </p:cNvPr>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0000" l="10000" r="90000">
                          <a14:foregroundMark x1="71034" y1="21071" x2="78448" y2="11429"/>
                        </a14:backgroundRemoval>
                      </a14:imgEffect>
                    </a14:imgLayer>
                  </a14:imgProps>
                </a:ext>
                <a:ext uri="{28A0092B-C50C-407E-A947-70E740481C1C}">
                  <a14:useLocalDpi xmlns:a14="http://schemas.microsoft.com/office/drawing/2010/main"/>
                </a:ext>
              </a:extLst>
            </a:blip>
            <a:srcRect/>
            <a:stretch>
              <a:fillRect/>
            </a:stretch>
          </p:blipFill>
          <p:spPr bwMode="auto">
            <a:xfrm>
              <a:off x="12654391" y="-350274"/>
              <a:ext cx="5524500"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4" name="Picture 20" descr="Carbimazole 5 mg Tablets - Carizole 5 - Anti Epileptics PCD Franchise -  PCHPL at ₹ 23/stripe | Thyrocab Tablet in Sas Nagar | ID: 2852306397433">
              <a:extLst>
                <a:ext uri="{FF2B5EF4-FFF2-40B4-BE49-F238E27FC236}">
                  <a16:creationId xmlns:a16="http://schemas.microsoft.com/office/drawing/2014/main" id="{471AFDDB-6FFF-B1C1-2924-2DB2559F399B}"/>
                </a:ext>
              </a:extLst>
            </p:cNvPr>
            <p:cNvPicPr>
              <a:picLocks noChangeAspect="1" noChangeArrowheads="1"/>
            </p:cNvPicPr>
            <p:nvPr/>
          </p:nvPicPr>
          <p:blipFill rotWithShape="1">
            <a:blip r:embed="rId13" cstate="email">
              <a:clrChange>
                <a:clrFrom>
                  <a:srgbClr val="BECCCF"/>
                </a:clrFrom>
                <a:clrTo>
                  <a:srgbClr val="BECCCF">
                    <a:alpha val="0"/>
                  </a:srgbClr>
                </a:clrTo>
              </a:clrChange>
              <a:extLst>
                <a:ext uri="{BEBA8EAE-BF5A-486C-A8C5-ECC9F3942E4B}">
                  <a14:imgProps xmlns:a14="http://schemas.microsoft.com/office/drawing/2010/main">
                    <a14:imgLayer r:embed="rId14">
                      <a14:imgEffect>
                        <a14:backgroundRemoval t="9910" b="89833" l="2188" r="36719">
                          <a14:foregroundMark x1="5391" y1="48391" x2="6172" y2="54183"/>
                          <a14:foregroundMark x1="7422" y1="59974" x2="10547" y2="72716"/>
                          <a14:foregroundMark x1="19141" y1="56499" x2="20234" y2="64221"/>
                          <a14:foregroundMark x1="16094" y1="27799" x2="19453" y2="53282"/>
                          <a14:foregroundMark x1="16406" y1="28057" x2="16641" y2="30888"/>
                          <a14:foregroundMark x1="36719" y1="57143" x2="36719" y2="57143"/>
                          <a14:backgroundMark x1="20547" y1="38996" x2="22422" y2="51094"/>
                          <a14:backgroundMark x1="22266" y1="55727" x2="23594" y2="65251"/>
                        </a14:backgroundRemoval>
                      </a14:imgEffect>
                    </a14:imgLayer>
                  </a14:imgProps>
                </a:ext>
                <a:ext uri="{28A0092B-C50C-407E-A947-70E740481C1C}">
                  <a14:useLocalDpi xmlns:a14="http://schemas.microsoft.com/office/drawing/2010/main"/>
                </a:ext>
              </a:extLst>
            </a:blip>
            <a:srcRect t="22224" r="77548" b="37414"/>
            <a:stretch/>
          </p:blipFill>
          <p:spPr bwMode="auto">
            <a:xfrm rot="5400000">
              <a:off x="16149823" y="-404692"/>
              <a:ext cx="2536724" cy="27680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arbamazepine 400mg Tablets – Crescent Pharma">
              <a:extLst>
                <a:ext uri="{FF2B5EF4-FFF2-40B4-BE49-F238E27FC236}">
                  <a16:creationId xmlns:a16="http://schemas.microsoft.com/office/drawing/2014/main" id="{FD1B29B0-C09F-686C-0DE9-C4B5E45EDBE5}"/>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6556" t="26539" r="7501" b="26128"/>
            <a:stretch/>
          </p:blipFill>
          <p:spPr bwMode="auto">
            <a:xfrm>
              <a:off x="13089857" y="103668"/>
              <a:ext cx="3552566" cy="1956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312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40"/>
                                        </p:tgtEl>
                                        <p:attrNameLst>
                                          <p:attrName>style.visibility</p:attrName>
                                        </p:attrNameLst>
                                      </p:cBhvr>
                                      <p:to>
                                        <p:strVal val="visible"/>
                                      </p:to>
                                    </p:set>
                                    <p:animEffect transition="in" filter="fade">
                                      <p:cBhvr>
                                        <p:cTn id="43" dur="500"/>
                                        <p:tgtEl>
                                          <p:spTgt spid="10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1A9E9-929B-81A6-9A44-CBDB361C88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149266-C219-8FFF-8BF3-2EA61829680F}"/>
              </a:ext>
            </a:extLst>
          </p:cNvPr>
          <p:cNvSpPr txBox="1"/>
          <p:nvPr/>
        </p:nvSpPr>
        <p:spPr>
          <a:xfrm>
            <a:off x="-12819" y="103738"/>
            <a:ext cx="12204819" cy="646331"/>
          </a:xfrm>
          <a:prstGeom prst="rect">
            <a:avLst/>
          </a:prstGeom>
          <a:noFill/>
        </p:spPr>
        <p:txBody>
          <a:bodyPr wrap="square" rtlCol="0">
            <a:spAutoFit/>
          </a:bodyPr>
          <a:lstStyle/>
          <a:p>
            <a:pPr algn="ctr"/>
            <a:r>
              <a:rPr lang="en-GB" sz="3600" b="1"/>
              <a:t>Right Dose?</a:t>
            </a:r>
          </a:p>
        </p:txBody>
      </p:sp>
      <p:sp>
        <p:nvSpPr>
          <p:cNvPr id="1045" name="Rectangle: Rounded Corners 1044">
            <a:extLst>
              <a:ext uri="{FF2B5EF4-FFF2-40B4-BE49-F238E27FC236}">
                <a16:creationId xmlns:a16="http://schemas.microsoft.com/office/drawing/2014/main" id="{3FEEC856-58FA-9074-9631-50381772C816}"/>
              </a:ext>
            </a:extLst>
          </p:cNvPr>
          <p:cNvSpPr/>
          <p:nvPr/>
        </p:nvSpPr>
        <p:spPr>
          <a:xfrm>
            <a:off x="4856830" y="5437458"/>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Measuring cups</a:t>
            </a:r>
          </a:p>
        </p:txBody>
      </p:sp>
      <p:grpSp>
        <p:nvGrpSpPr>
          <p:cNvPr id="1074" name="Group 1073">
            <a:extLst>
              <a:ext uri="{FF2B5EF4-FFF2-40B4-BE49-F238E27FC236}">
                <a16:creationId xmlns:a16="http://schemas.microsoft.com/office/drawing/2014/main" id="{5778C84D-912E-FAC2-C830-171CD6F4B3DD}"/>
              </a:ext>
            </a:extLst>
          </p:cNvPr>
          <p:cNvGrpSpPr/>
          <p:nvPr/>
        </p:nvGrpSpPr>
        <p:grpSpPr>
          <a:xfrm>
            <a:off x="-16039" y="177254"/>
            <a:ext cx="8227018" cy="6078005"/>
            <a:chOff x="30957" y="-813123"/>
            <a:chExt cx="8227018" cy="6078005"/>
          </a:xfrm>
        </p:grpSpPr>
        <p:pic>
          <p:nvPicPr>
            <p:cNvPr id="1071" name="Picture 34" descr="[300 Count - 1 oz.] Perfect Stix Disposable Graduated Plastic Medicine Cups  - For Mixed Pills, Medication Measuring, Resin Mixing, Mouthwash : ...">
              <a:extLst>
                <a:ext uri="{FF2B5EF4-FFF2-40B4-BE49-F238E27FC236}">
                  <a16:creationId xmlns:a16="http://schemas.microsoft.com/office/drawing/2014/main" id="{41603F0C-3684-14C7-F4AF-F1DD546599A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6709" b="97595" l="1133" r="98400">
                          <a14:foregroundMark x1="39067" y1="14304" x2="39067" y2="14304"/>
                          <a14:foregroundMark x1="46200" y1="6709" x2="31400" y2="14684"/>
                          <a14:foregroundMark x1="43800" y1="20000" x2="40400" y2="28861"/>
                          <a14:foregroundMark x1="38800" y1="18101" x2="35667" y2="31899"/>
                          <a14:foregroundMark x1="35667" y1="31899" x2="34800" y2="33797"/>
                          <a14:foregroundMark x1="25333" y1="10000" x2="10533" y2="16456"/>
                          <a14:foregroundMark x1="6933" y1="14937" x2="5667" y2="18734"/>
                          <a14:foregroundMark x1="3067" y1="38987" x2="4133" y2="48101"/>
                          <a14:foregroundMark x1="41933" y1="71899" x2="44200" y2="79114"/>
                          <a14:foregroundMark x1="93133" y1="48608" x2="93267" y2="84810"/>
                          <a14:foregroundMark x1="98400" y1="42405" x2="97000" y2="83544"/>
                          <a14:foregroundMark x1="79467" y1="84810" x2="60333" y2="83671"/>
                          <a14:foregroundMark x1="60333" y1="83671" x2="58200" y2="81646"/>
                          <a14:foregroundMark x1="62133" y1="89241" x2="53067" y2="89620"/>
                          <a14:foregroundMark x1="53067" y1="89620" x2="53067" y2="89494"/>
                          <a14:foregroundMark x1="70667" y1="97595" x2="67400" y2="97342"/>
                          <a14:foregroundMark x1="2400" y1="58354" x2="2400" y2="62658"/>
                          <a14:foregroundMark x1="1800" y1="38608" x2="1133" y2="43038"/>
                          <a14:backgroundMark x1="25867" y1="32152" x2="22000" y2="41392"/>
                          <a14:backgroundMark x1="29000" y1="35696" x2="28600" y2="36203"/>
                          <a14:backgroundMark x1="22733" y1="51899" x2="22733" y2="51899"/>
                          <a14:backgroundMark x1="23000" y1="51899" x2="23000" y2="51899"/>
                          <a14:backgroundMark x1="7200" y1="50759" x2="7200" y2="50759"/>
                        </a14:backgroundRemoval>
                      </a14:imgEffect>
                    </a14:imgLayer>
                  </a14:imgProps>
                </a:ext>
                <a:ext uri="{28A0092B-C50C-407E-A947-70E740481C1C}">
                  <a14:useLocalDpi xmlns:a14="http://schemas.microsoft.com/office/drawing/2010/main"/>
                </a:ext>
              </a:extLst>
            </a:blip>
            <a:srcRect/>
            <a:stretch>
              <a:fillRect/>
            </a:stretch>
          </p:blipFill>
          <p:spPr bwMode="auto">
            <a:xfrm flipH="1">
              <a:off x="30957" y="2065718"/>
              <a:ext cx="6074062" cy="3199164"/>
            </a:xfrm>
            <a:prstGeom prst="rect">
              <a:avLst/>
            </a:prstGeom>
            <a:noFill/>
            <a:extLst>
              <a:ext uri="{909E8E84-426E-40DD-AFC4-6F175D3DCCD1}">
                <a14:hiddenFill xmlns:a14="http://schemas.microsoft.com/office/drawing/2010/main">
                  <a:solidFill>
                    <a:srgbClr val="FFFFFF"/>
                  </a:solidFill>
                </a14:hiddenFill>
              </a:ext>
            </a:extLst>
          </p:spPr>
        </p:pic>
        <p:grpSp>
          <p:nvGrpSpPr>
            <p:cNvPr id="1072" name="Group 1071">
              <a:extLst>
                <a:ext uri="{FF2B5EF4-FFF2-40B4-BE49-F238E27FC236}">
                  <a16:creationId xmlns:a16="http://schemas.microsoft.com/office/drawing/2014/main" id="{3F8BC3DC-A9F7-E18D-3ACE-D5BF2B5C8455}"/>
                </a:ext>
              </a:extLst>
            </p:cNvPr>
            <p:cNvGrpSpPr/>
            <p:nvPr/>
          </p:nvGrpSpPr>
          <p:grpSpPr>
            <a:xfrm>
              <a:off x="3670612" y="2350431"/>
              <a:ext cx="2379088" cy="2233299"/>
              <a:chOff x="7406786" y="2858026"/>
              <a:chExt cx="2093468" cy="2233299"/>
            </a:xfrm>
          </p:grpSpPr>
          <p:pic>
            <p:nvPicPr>
              <p:cNvPr id="8"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81543DEE-25ED-99F9-4F3D-D1C72E84B144}"/>
                  </a:ext>
                </a:extLst>
              </p:cNvPr>
              <p:cNvPicPr>
                <a:picLocks noChangeAspect="1" noChangeArrowheads="1"/>
              </p:cNvPicPr>
              <p:nvPr/>
            </p:nvPicPr>
            <p:blipFill rotWithShape="1">
              <a:blip r:embed="rId5"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8652" r="29092" b="21323"/>
              <a:stretch/>
            </p:blipFill>
            <p:spPr bwMode="auto">
              <a:xfrm>
                <a:off x="7406786" y="2858026"/>
                <a:ext cx="2093468" cy="2233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4B20119C-72A5-0922-480A-82F9CF466ABA}"/>
                  </a:ext>
                </a:extLst>
              </p:cNvPr>
              <p:cNvGrpSpPr/>
              <p:nvPr/>
            </p:nvGrpSpPr>
            <p:grpSpPr>
              <a:xfrm>
                <a:off x="7830976" y="3893816"/>
                <a:ext cx="1374848" cy="1111206"/>
                <a:chOff x="6240780" y="1965373"/>
                <a:chExt cx="1745689" cy="1656437"/>
              </a:xfrm>
            </p:grpSpPr>
            <p:sp>
              <p:nvSpPr>
                <p:cNvPr id="30" name="Freeform: Shape 29">
                  <a:extLst>
                    <a:ext uri="{FF2B5EF4-FFF2-40B4-BE49-F238E27FC236}">
                      <a16:creationId xmlns:a16="http://schemas.microsoft.com/office/drawing/2014/main" id="{1AB9CD65-3DA6-9D76-35C9-061D44C8173D}"/>
                    </a:ext>
                  </a:extLst>
                </p:cNvPr>
                <p:cNvSpPr/>
                <p:nvPr/>
              </p:nvSpPr>
              <p:spPr>
                <a:xfrm>
                  <a:off x="6248693" y="2115623"/>
                  <a:ext cx="1737776" cy="1506187"/>
                </a:xfrm>
                <a:custGeom>
                  <a:avLst/>
                  <a:gdLst>
                    <a:gd name="connsiteX0" fmla="*/ 1745688 w 1745689"/>
                    <a:gd name="connsiteY0" fmla="*/ 2 h 1193363"/>
                    <a:gd name="connsiteX1" fmla="*/ 1650423 w 1745689"/>
                    <a:gd name="connsiteY1" fmla="*/ 1028621 h 1193363"/>
                    <a:gd name="connsiteX2" fmla="*/ 1650423 w 1745689"/>
                    <a:gd name="connsiteY2" fmla="*/ 1114321 h 1193363"/>
                    <a:gd name="connsiteX3" fmla="*/ 854754 w 1745689"/>
                    <a:gd name="connsiteY3" fmla="*/ 1193363 h 1193363"/>
                    <a:gd name="connsiteX4" fmla="*/ 59085 w 1745689"/>
                    <a:gd name="connsiteY4" fmla="*/ 1114321 h 1193363"/>
                    <a:gd name="connsiteX5" fmla="*/ 59085 w 1745689"/>
                    <a:gd name="connsiteY5" fmla="*/ 855473 h 1193363"/>
                    <a:gd name="connsiteX6" fmla="*/ 0 w 1745689"/>
                    <a:gd name="connsiteY6" fmla="*/ 26397 h 1193363"/>
                    <a:gd name="connsiteX7" fmla="*/ 24625 w 1745689"/>
                    <a:gd name="connsiteY7" fmla="*/ 26025 h 1193363"/>
                    <a:gd name="connsiteX8" fmla="*/ 51915 w 1745689"/>
                    <a:gd name="connsiteY8" fmla="*/ 54868 h 1193363"/>
                    <a:gd name="connsiteX9" fmla="*/ 872845 w 1745689"/>
                    <a:gd name="connsiteY9" fmla="*/ 170979 h 1193363"/>
                    <a:gd name="connsiteX10" fmla="*/ 1693776 w 1745689"/>
                    <a:gd name="connsiteY10" fmla="*/ 54868 h 1193363"/>
                    <a:gd name="connsiteX11" fmla="*/ 1 w 1745689"/>
                    <a:gd name="connsiteY11" fmla="*/ 0 h 1193363"/>
                    <a:gd name="connsiteX12" fmla="*/ 1745689 w 1745689"/>
                    <a:gd name="connsiteY12" fmla="*/ 0 h 1193363"/>
                    <a:gd name="connsiteX13" fmla="*/ 1745688 w 1745689"/>
                    <a:gd name="connsiteY13" fmla="*/ 2 h 1193363"/>
                    <a:gd name="connsiteX14" fmla="*/ 1745688 w 1745689"/>
                    <a:gd name="connsiteY14" fmla="*/ 1 h 1193363"/>
                    <a:gd name="connsiteX15" fmla="*/ 24625 w 1745689"/>
                    <a:gd name="connsiteY15" fmla="*/ 26025 h 1193363"/>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05945 w 1792549"/>
                    <a:gd name="connsiteY5" fmla="*/ 869118 h 1207008"/>
                    <a:gd name="connsiteX6" fmla="*/ 46860 w 1792549"/>
                    <a:gd name="connsiteY6" fmla="*/ 40042 h 1207008"/>
                    <a:gd name="connsiteX7" fmla="*/ 71485 w 1792549"/>
                    <a:gd name="connsiteY7" fmla="*/ 39670 h 1207008"/>
                    <a:gd name="connsiteX8" fmla="*/ 98775 w 1792549"/>
                    <a:gd name="connsiteY8" fmla="*/ 6851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29526 w 1792549"/>
                    <a:gd name="connsiteY5" fmla="*/ 869119 h 1207008"/>
                    <a:gd name="connsiteX6" fmla="*/ 46860 w 1792549"/>
                    <a:gd name="connsiteY6" fmla="*/ 40042 h 1207008"/>
                    <a:gd name="connsiteX7" fmla="*/ 71485 w 1792549"/>
                    <a:gd name="connsiteY7" fmla="*/ 39670 h 1207008"/>
                    <a:gd name="connsiteX8" fmla="*/ 98775 w 1792549"/>
                    <a:gd name="connsiteY8" fmla="*/ 6851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29526 w 1792549"/>
                    <a:gd name="connsiteY5" fmla="*/ 869119 h 1207008"/>
                    <a:gd name="connsiteX6" fmla="*/ 46860 w 1792549"/>
                    <a:gd name="connsiteY6" fmla="*/ 40042 h 1207008"/>
                    <a:gd name="connsiteX7" fmla="*/ 71485 w 1792549"/>
                    <a:gd name="connsiteY7" fmla="*/ 39670 h 1207008"/>
                    <a:gd name="connsiteX8" fmla="*/ 98775 w 1792549"/>
                    <a:gd name="connsiteY8" fmla="*/ 6851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 name="connsiteX0" fmla="*/ 1792548 w 1792549"/>
                    <a:gd name="connsiteY0" fmla="*/ 13647 h 1207008"/>
                    <a:gd name="connsiteX1" fmla="*/ 1697283 w 1792549"/>
                    <a:gd name="connsiteY1" fmla="*/ 1042266 h 1207008"/>
                    <a:gd name="connsiteX2" fmla="*/ 1697283 w 1792549"/>
                    <a:gd name="connsiteY2" fmla="*/ 1127966 h 1207008"/>
                    <a:gd name="connsiteX3" fmla="*/ 901614 w 1792549"/>
                    <a:gd name="connsiteY3" fmla="*/ 1207008 h 1207008"/>
                    <a:gd name="connsiteX4" fmla="*/ 105945 w 1792549"/>
                    <a:gd name="connsiteY4" fmla="*/ 1127966 h 1207008"/>
                    <a:gd name="connsiteX5" fmla="*/ 129526 w 1792549"/>
                    <a:gd name="connsiteY5" fmla="*/ 869119 h 1207008"/>
                    <a:gd name="connsiteX6" fmla="*/ 46860 w 1792549"/>
                    <a:gd name="connsiteY6" fmla="*/ 40042 h 1207008"/>
                    <a:gd name="connsiteX7" fmla="*/ 71485 w 1792549"/>
                    <a:gd name="connsiteY7" fmla="*/ 39670 h 1207008"/>
                    <a:gd name="connsiteX8" fmla="*/ 35894 w 1792549"/>
                    <a:gd name="connsiteY8" fmla="*/ 60903 h 1207008"/>
                    <a:gd name="connsiteX9" fmla="*/ 919705 w 1792549"/>
                    <a:gd name="connsiteY9" fmla="*/ 184624 h 1207008"/>
                    <a:gd name="connsiteX10" fmla="*/ 1740636 w 1792549"/>
                    <a:gd name="connsiteY10" fmla="*/ 68513 h 1207008"/>
                    <a:gd name="connsiteX11" fmla="*/ 1792548 w 1792549"/>
                    <a:gd name="connsiteY11" fmla="*/ 13647 h 1207008"/>
                    <a:gd name="connsiteX12" fmla="*/ 46861 w 1792549"/>
                    <a:gd name="connsiteY12" fmla="*/ 13645 h 1207008"/>
                    <a:gd name="connsiteX13" fmla="*/ 1792549 w 1792549"/>
                    <a:gd name="connsiteY13" fmla="*/ 13645 h 1207008"/>
                    <a:gd name="connsiteX14" fmla="*/ 1792548 w 1792549"/>
                    <a:gd name="connsiteY14" fmla="*/ 13647 h 1207008"/>
                    <a:gd name="connsiteX15" fmla="*/ 1792548 w 1792549"/>
                    <a:gd name="connsiteY15" fmla="*/ 13646 h 1207008"/>
                    <a:gd name="connsiteX16" fmla="*/ 744 w 1792549"/>
                    <a:gd name="connsiteY16" fmla="*/ 1621 h 1207008"/>
                    <a:gd name="connsiteX17" fmla="*/ 46861 w 1792549"/>
                    <a:gd name="connsiteY17" fmla="*/ 13645 h 120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2549" h="1207008">
                      <a:moveTo>
                        <a:pt x="1792548" y="13647"/>
                      </a:moveTo>
                      <a:lnTo>
                        <a:pt x="1697283" y="1042266"/>
                      </a:lnTo>
                      <a:lnTo>
                        <a:pt x="1697283" y="1127966"/>
                      </a:lnTo>
                      <a:cubicBezTo>
                        <a:pt x="1697283" y="1171635"/>
                        <a:pt x="1340982" y="1207008"/>
                        <a:pt x="901614" y="1207008"/>
                      </a:cubicBezTo>
                      <a:cubicBezTo>
                        <a:pt x="462246" y="1207008"/>
                        <a:pt x="105945" y="1171635"/>
                        <a:pt x="105945" y="1127966"/>
                      </a:cubicBezTo>
                      <a:lnTo>
                        <a:pt x="129526" y="869119"/>
                      </a:lnTo>
                      <a:cubicBezTo>
                        <a:pt x="62670" y="607979"/>
                        <a:pt x="74415" y="316401"/>
                        <a:pt x="46860" y="40042"/>
                      </a:cubicBezTo>
                      <a:lnTo>
                        <a:pt x="71485" y="39670"/>
                      </a:lnTo>
                      <a:lnTo>
                        <a:pt x="35894" y="60903"/>
                      </a:lnTo>
                      <a:cubicBezTo>
                        <a:pt x="171147" y="129136"/>
                        <a:pt x="635581" y="183356"/>
                        <a:pt x="919705" y="184624"/>
                      </a:cubicBezTo>
                      <a:cubicBezTo>
                        <a:pt x="1203829" y="185892"/>
                        <a:pt x="1605384" y="136746"/>
                        <a:pt x="1740636" y="68513"/>
                      </a:cubicBezTo>
                      <a:lnTo>
                        <a:pt x="1792548" y="13647"/>
                      </a:lnTo>
                      <a:close/>
                      <a:moveTo>
                        <a:pt x="46861" y="13645"/>
                      </a:moveTo>
                      <a:lnTo>
                        <a:pt x="1792549" y="13645"/>
                      </a:lnTo>
                      <a:cubicBezTo>
                        <a:pt x="1792549" y="13646"/>
                        <a:pt x="1792548" y="13646"/>
                        <a:pt x="1792548" y="13647"/>
                      </a:cubicBezTo>
                      <a:lnTo>
                        <a:pt x="1792548" y="13646"/>
                      </a:lnTo>
                      <a:lnTo>
                        <a:pt x="744" y="1621"/>
                      </a:lnTo>
                      <a:cubicBezTo>
                        <a:pt x="-7464" y="-7054"/>
                        <a:pt x="55069" y="22320"/>
                        <a:pt x="46861" y="13645"/>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Oval 30">
                  <a:extLst>
                    <a:ext uri="{FF2B5EF4-FFF2-40B4-BE49-F238E27FC236}">
                      <a16:creationId xmlns:a16="http://schemas.microsoft.com/office/drawing/2014/main" id="{33A9F081-E732-54A9-75DF-0E901F13C63D}"/>
                    </a:ext>
                  </a:extLst>
                </p:cNvPr>
                <p:cNvSpPr/>
                <p:nvPr/>
              </p:nvSpPr>
              <p:spPr>
                <a:xfrm>
                  <a:off x="6240780" y="1965373"/>
                  <a:ext cx="1745689" cy="380739"/>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069" name="Picture 32" descr="Versamento Liquido Medico Sul Cucchiaio Dalla Bottiglia Immagine Stock - Immagine di cucchiaio, farmacia: 119480203">
              <a:extLst>
                <a:ext uri="{FF2B5EF4-FFF2-40B4-BE49-F238E27FC236}">
                  <a16:creationId xmlns:a16="http://schemas.microsoft.com/office/drawing/2014/main" id="{CAAF30CD-4A97-07C6-2289-76B0ED9EFE88}"/>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6889" b="90000" l="9753" r="97380">
                          <a14:foregroundMark x1="92140" y1="10667" x2="92140" y2="10667"/>
                          <a14:foregroundMark x1="97380" y1="6889" x2="97380" y2="6889"/>
                          <a14:foregroundMark x1="55313" y1="38778" x2="55750" y2="41556"/>
                          <a14:foregroundMark x1="55604" y1="46222" x2="55604" y2="54333"/>
                          <a14:backgroundMark x1="40757" y1="71444" x2="46143" y2="77444"/>
                          <a14:backgroundMark x1="47162" y1="81000" x2="55750" y2="80333"/>
                        </a14:backgroundRemoval>
                      </a14:imgEffect>
                    </a14:imgLayer>
                  </a14:imgProps>
                </a:ext>
                <a:ext uri="{28A0092B-C50C-407E-A947-70E740481C1C}">
                  <a14:useLocalDpi xmlns:a14="http://schemas.microsoft.com/office/drawing/2010/main"/>
                </a:ext>
              </a:extLst>
            </a:blip>
            <a:srcRect b="59654"/>
            <a:stretch/>
          </p:blipFill>
          <p:spPr bwMode="auto">
            <a:xfrm rot="324808">
              <a:off x="3022400" y="-813123"/>
              <a:ext cx="5235575" cy="276693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32" descr="Versamento Liquido Medico Sul Cucchiaio Dalla Bottiglia Immagine Stock - Immagine di cucchiaio, farmacia: 119480203">
              <a:extLst>
                <a:ext uri="{FF2B5EF4-FFF2-40B4-BE49-F238E27FC236}">
                  <a16:creationId xmlns:a16="http://schemas.microsoft.com/office/drawing/2014/main" id="{F4060EA6-0320-6E6D-2FE6-C674D614C7CC}"/>
                </a:ext>
              </a:extLst>
            </p:cNvPr>
            <p:cNvPicPr>
              <a:picLocks noChangeAspect="1" noChangeArrowheads="1"/>
            </p:cNvPicPr>
            <p:nvPr/>
          </p:nvPicPr>
          <p:blipFill rotWithShape="1">
            <a:blip r:embed="rId6" cstate="email">
              <a:alphaModFix amt="70000"/>
              <a:extLst>
                <a:ext uri="{BEBA8EAE-BF5A-486C-A8C5-ECC9F3942E4B}">
                  <a14:imgProps xmlns:a14="http://schemas.microsoft.com/office/drawing/2010/main">
                    <a14:imgLayer r:embed="rId7">
                      <a14:imgEffect>
                        <a14:backgroundRemoval t="6889" b="90000" l="9753" r="97380">
                          <a14:foregroundMark x1="92140" y1="10667" x2="92140" y2="10667"/>
                          <a14:foregroundMark x1="97380" y1="6889" x2="97380" y2="6889"/>
                          <a14:foregroundMark x1="55313" y1="38778" x2="55750" y2="41556"/>
                          <a14:foregroundMark x1="55604" y1="46222" x2="55604" y2="54333"/>
                          <a14:backgroundMark x1="40757" y1="71444" x2="46143" y2="77444"/>
                          <a14:backgroundMark x1="47162" y1="81000" x2="55750" y2="80333"/>
                        </a14:backgroundRemoval>
                      </a14:imgEffect>
                    </a14:imgLayer>
                  </a14:imgProps>
                </a:ext>
                <a:ext uri="{28A0092B-C50C-407E-A947-70E740481C1C}">
                  <a14:useLocalDpi xmlns:a14="http://schemas.microsoft.com/office/drawing/2010/main"/>
                </a:ext>
              </a:extLst>
            </a:blip>
            <a:srcRect l="49509" t="38547" r="35778" b="24054"/>
            <a:stretch/>
          </p:blipFill>
          <p:spPr bwMode="auto">
            <a:xfrm rot="489782">
              <a:off x="5362922" y="1761940"/>
              <a:ext cx="631447" cy="2102448"/>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34" descr="[300 Count - 1 oz.] Perfect Stix Disposable Graduated Plastic Medicine Cups  - For Mixed Pills, Medication Measuring, Resin Mixing, Mouthwash : ...">
              <a:extLst>
                <a:ext uri="{FF2B5EF4-FFF2-40B4-BE49-F238E27FC236}">
                  <a16:creationId xmlns:a16="http://schemas.microsoft.com/office/drawing/2014/main" id="{62C7E85C-B453-5DFD-84F4-8C43C1B62852}"/>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6709" b="97595" l="1133" r="98400">
                          <a14:foregroundMark x1="39067" y1="14304" x2="39067" y2="14304"/>
                          <a14:foregroundMark x1="46200" y1="6709" x2="31400" y2="14684"/>
                          <a14:foregroundMark x1="43800" y1="20000" x2="40400" y2="28861"/>
                          <a14:foregroundMark x1="38800" y1="18101" x2="35667" y2="31899"/>
                          <a14:foregroundMark x1="35667" y1="31899" x2="34800" y2="33797"/>
                          <a14:foregroundMark x1="25333" y1="10000" x2="10533" y2="16456"/>
                          <a14:foregroundMark x1="6933" y1="14937" x2="5667" y2="18734"/>
                          <a14:foregroundMark x1="3067" y1="38987" x2="4133" y2="48101"/>
                          <a14:foregroundMark x1="41933" y1="71899" x2="44200" y2="79114"/>
                          <a14:foregroundMark x1="93133" y1="48608" x2="93267" y2="84810"/>
                          <a14:foregroundMark x1="98400" y1="42405" x2="97000" y2="83544"/>
                          <a14:foregroundMark x1="79467" y1="84810" x2="60333" y2="83671"/>
                          <a14:foregroundMark x1="60333" y1="83671" x2="58200" y2="81646"/>
                          <a14:foregroundMark x1="62133" y1="89241" x2="53067" y2="89620"/>
                          <a14:foregroundMark x1="53067" y1="89620" x2="53067" y2="89494"/>
                          <a14:foregroundMark x1="70667" y1="97595" x2="67400" y2="97342"/>
                          <a14:foregroundMark x1="2400" y1="58354" x2="2400" y2="62658"/>
                          <a14:foregroundMark x1="1800" y1="38608" x2="1133" y2="43038"/>
                          <a14:backgroundMark x1="25867" y1="32152" x2="22000" y2="41392"/>
                          <a14:backgroundMark x1="29000" y1="35696" x2="28600" y2="36203"/>
                          <a14:backgroundMark x1="22733" y1="51899" x2="22733" y2="51899"/>
                          <a14:backgroundMark x1="23000" y1="51899" x2="23000" y2="51899"/>
                          <a14:backgroundMark x1="7200" y1="50759" x2="7200" y2="50759"/>
                        </a14:backgroundRemoval>
                      </a14:imgEffect>
                    </a14:imgLayer>
                  </a14:imgProps>
                </a:ext>
                <a:ext uri="{28A0092B-C50C-407E-A947-70E740481C1C}">
                  <a14:useLocalDpi xmlns:a14="http://schemas.microsoft.com/office/drawing/2010/main"/>
                </a:ext>
              </a:extLst>
            </a:blip>
            <a:srcRect l="23268" t="26231" r="59367" b="36525"/>
            <a:stretch/>
          </p:blipFill>
          <p:spPr bwMode="auto">
            <a:xfrm flipH="1">
              <a:off x="3687064" y="2937592"/>
              <a:ext cx="1054784" cy="1191500"/>
            </a:xfrm>
            <a:prstGeom prst="rect">
              <a:avLst/>
            </a:prstGeom>
            <a:noFill/>
            <a:extLst>
              <a:ext uri="{909E8E84-426E-40DD-AFC4-6F175D3DCCD1}">
                <a14:hiddenFill xmlns:a14="http://schemas.microsoft.com/office/drawing/2010/main">
                  <a:solidFill>
                    <a:srgbClr val="FFFFFF"/>
                  </a:solidFill>
                </a14:hiddenFill>
              </a:ext>
            </a:extLst>
          </p:spPr>
        </p:pic>
      </p:grpSp>
      <p:sp>
        <p:nvSpPr>
          <p:cNvPr id="1075" name="TextBox 1074">
            <a:extLst>
              <a:ext uri="{FF2B5EF4-FFF2-40B4-BE49-F238E27FC236}">
                <a16:creationId xmlns:a16="http://schemas.microsoft.com/office/drawing/2014/main" id="{B4E17C63-DB48-5F43-5406-AAC85A416BC1}"/>
              </a:ext>
            </a:extLst>
          </p:cNvPr>
          <p:cNvSpPr txBox="1"/>
          <p:nvPr/>
        </p:nvSpPr>
        <p:spPr>
          <a:xfrm>
            <a:off x="6433380" y="3239488"/>
            <a:ext cx="5391506" cy="707886"/>
          </a:xfrm>
          <a:prstGeom prst="rect">
            <a:avLst/>
          </a:prstGeom>
          <a:noFill/>
        </p:spPr>
        <p:txBody>
          <a:bodyPr wrap="square" rtlCol="0">
            <a:spAutoFit/>
          </a:bodyPr>
          <a:lstStyle/>
          <a:p>
            <a:r>
              <a:rPr lang="en-GB" sz="2000" b="1"/>
              <a:t>Example:</a:t>
            </a:r>
            <a:r>
              <a:rPr lang="en-GB" sz="2000"/>
              <a:t> You need to measure 10 ml of liquid 	medicines for the person you support </a:t>
            </a:r>
          </a:p>
        </p:txBody>
      </p:sp>
      <p:sp>
        <p:nvSpPr>
          <p:cNvPr id="1076" name="TextBox 1075">
            <a:extLst>
              <a:ext uri="{FF2B5EF4-FFF2-40B4-BE49-F238E27FC236}">
                <a16:creationId xmlns:a16="http://schemas.microsoft.com/office/drawing/2014/main" id="{92E45099-4599-865E-D797-84B6414B8F01}"/>
              </a:ext>
            </a:extLst>
          </p:cNvPr>
          <p:cNvSpPr txBox="1"/>
          <p:nvPr/>
        </p:nvSpPr>
        <p:spPr>
          <a:xfrm>
            <a:off x="8243490" y="3962086"/>
            <a:ext cx="2561864" cy="369332"/>
          </a:xfrm>
          <a:prstGeom prst="rect">
            <a:avLst/>
          </a:prstGeom>
          <a:noFill/>
        </p:spPr>
        <p:txBody>
          <a:bodyPr wrap="square" rtlCol="0">
            <a:spAutoFit/>
          </a:bodyPr>
          <a:lstStyle/>
          <a:p>
            <a:r>
              <a:rPr lang="en-GB"/>
              <a:t>Is everything correct?</a:t>
            </a:r>
          </a:p>
        </p:txBody>
      </p:sp>
      <p:cxnSp>
        <p:nvCxnSpPr>
          <p:cNvPr id="1078" name="Straight Arrow Connector 1077">
            <a:extLst>
              <a:ext uri="{FF2B5EF4-FFF2-40B4-BE49-F238E27FC236}">
                <a16:creationId xmlns:a16="http://schemas.microsoft.com/office/drawing/2014/main" id="{14417011-E17F-2A6C-8FC7-1A77F0B65D12}"/>
              </a:ext>
            </a:extLst>
          </p:cNvPr>
          <p:cNvCxnSpPr>
            <a:cxnSpLocks/>
          </p:cNvCxnSpPr>
          <p:nvPr/>
        </p:nvCxnSpPr>
        <p:spPr>
          <a:xfrm flipH="1">
            <a:off x="5234354" y="4617564"/>
            <a:ext cx="2150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79" name="TextBox 1078">
            <a:extLst>
              <a:ext uri="{FF2B5EF4-FFF2-40B4-BE49-F238E27FC236}">
                <a16:creationId xmlns:a16="http://schemas.microsoft.com/office/drawing/2014/main" id="{4CD143C9-3E49-618E-75E7-CAEBFAB66571}"/>
              </a:ext>
            </a:extLst>
          </p:cNvPr>
          <p:cNvSpPr txBox="1"/>
          <p:nvPr/>
        </p:nvSpPr>
        <p:spPr>
          <a:xfrm>
            <a:off x="7384648" y="4188823"/>
            <a:ext cx="4485271" cy="923330"/>
          </a:xfrm>
          <a:prstGeom prst="rect">
            <a:avLst/>
          </a:prstGeom>
          <a:noFill/>
        </p:spPr>
        <p:txBody>
          <a:bodyPr wrap="square" rtlCol="0">
            <a:spAutoFit/>
          </a:bodyPr>
          <a:lstStyle/>
          <a:p>
            <a:r>
              <a:rPr lang="en-GB" b="1"/>
              <a:t>Not quite</a:t>
            </a:r>
            <a:r>
              <a:rPr lang="en-GB"/>
              <a:t>, we have measured incorrect amount of liquid </a:t>
            </a:r>
            <a:r>
              <a:rPr lang="en-GB" b="1">
                <a:solidFill>
                  <a:srgbClr val="FF0000"/>
                </a:solidFill>
              </a:rPr>
              <a:t>11 ml</a:t>
            </a:r>
            <a:r>
              <a:rPr lang="en-GB"/>
              <a:t>  instead of </a:t>
            </a:r>
            <a:r>
              <a:rPr lang="en-GB" b="1"/>
              <a:t>10 ml</a:t>
            </a:r>
            <a:r>
              <a:rPr lang="en-GB"/>
              <a:t>.</a:t>
            </a:r>
          </a:p>
          <a:p>
            <a:r>
              <a:rPr lang="en-GB"/>
              <a:t>This is </a:t>
            </a:r>
            <a:r>
              <a:rPr lang="en-GB" b="1">
                <a:solidFill>
                  <a:srgbClr val="FF0000"/>
                </a:solidFill>
              </a:rPr>
              <a:t>1 ml over </a:t>
            </a:r>
            <a:r>
              <a:rPr lang="en-GB"/>
              <a:t>the recommended dose.</a:t>
            </a:r>
          </a:p>
        </p:txBody>
      </p:sp>
      <p:sp>
        <p:nvSpPr>
          <p:cNvPr id="1080" name="TextBox 1079">
            <a:extLst>
              <a:ext uri="{FF2B5EF4-FFF2-40B4-BE49-F238E27FC236}">
                <a16:creationId xmlns:a16="http://schemas.microsoft.com/office/drawing/2014/main" id="{FF09DA7B-3E04-49C0-87CA-818086CE8BA8}"/>
              </a:ext>
            </a:extLst>
          </p:cNvPr>
          <p:cNvSpPr txBox="1"/>
          <p:nvPr/>
        </p:nvSpPr>
        <p:spPr>
          <a:xfrm>
            <a:off x="270145" y="1456106"/>
            <a:ext cx="5627734" cy="830997"/>
          </a:xfrm>
          <a:prstGeom prst="rect">
            <a:avLst/>
          </a:prstGeom>
          <a:solidFill>
            <a:srgbClr val="FF0000"/>
          </a:solidFill>
        </p:spPr>
        <p:txBody>
          <a:bodyPr wrap="square" rtlCol="0">
            <a:spAutoFit/>
          </a:bodyPr>
          <a:lstStyle/>
          <a:p>
            <a:pPr algn="ctr"/>
            <a:r>
              <a:rPr lang="en-GB" sz="1600" b="1"/>
              <a:t>A</a:t>
            </a:r>
            <a:r>
              <a:rPr lang="en-GB" sz="1600"/>
              <a:t> </a:t>
            </a:r>
            <a:r>
              <a:rPr lang="en-GB" sz="1600" b="1"/>
              <a:t>day:</a:t>
            </a:r>
            <a:r>
              <a:rPr lang="en-GB" sz="1600"/>
              <a:t>1 ml extra x  4 daily = 4 ml over recommended daily dose</a:t>
            </a:r>
          </a:p>
          <a:p>
            <a:r>
              <a:rPr lang="en-GB" sz="1600" b="1"/>
              <a:t>A week</a:t>
            </a:r>
            <a:r>
              <a:rPr lang="en-GB" sz="1600"/>
              <a:t>: 4ml x 7 days = 28 ml</a:t>
            </a:r>
          </a:p>
          <a:p>
            <a:r>
              <a:rPr lang="en-GB" sz="1600" b="1"/>
              <a:t>Over 28 days= 112 ml</a:t>
            </a:r>
          </a:p>
        </p:txBody>
      </p:sp>
      <p:sp>
        <p:nvSpPr>
          <p:cNvPr id="1081" name="TextBox 1080">
            <a:extLst>
              <a:ext uri="{FF2B5EF4-FFF2-40B4-BE49-F238E27FC236}">
                <a16:creationId xmlns:a16="http://schemas.microsoft.com/office/drawing/2014/main" id="{EC62BF70-6F18-52B5-51FE-3BD5B36DC5BD}"/>
              </a:ext>
            </a:extLst>
          </p:cNvPr>
          <p:cNvSpPr txBox="1"/>
          <p:nvPr/>
        </p:nvSpPr>
        <p:spPr>
          <a:xfrm>
            <a:off x="8386596" y="1256584"/>
            <a:ext cx="3420706" cy="400110"/>
          </a:xfrm>
          <a:prstGeom prst="rect">
            <a:avLst/>
          </a:prstGeom>
          <a:noFill/>
        </p:spPr>
        <p:txBody>
          <a:bodyPr wrap="square" rtlCol="0">
            <a:spAutoFit/>
          </a:bodyPr>
          <a:lstStyle/>
          <a:p>
            <a:r>
              <a:rPr lang="en-GB" sz="2000"/>
              <a:t>How can we do it correctly? </a:t>
            </a:r>
          </a:p>
        </p:txBody>
      </p:sp>
      <p:pic>
        <p:nvPicPr>
          <p:cNvPr id="1083" name="Picture 1082">
            <a:extLst>
              <a:ext uri="{FF2B5EF4-FFF2-40B4-BE49-F238E27FC236}">
                <a16:creationId xmlns:a16="http://schemas.microsoft.com/office/drawing/2014/main" id="{4C820BB1-AE65-F620-5B6B-869C82784481}"/>
              </a:ext>
            </a:extLst>
          </p:cNvPr>
          <p:cNvPicPr>
            <a:picLocks noChangeAspect="1"/>
          </p:cNvPicPr>
          <p:nvPr/>
        </p:nvPicPr>
        <p:blipFill>
          <a:blip r:embed="rId10"/>
          <a:srcRect l="9745" t="3759" r="16629" b="52816"/>
          <a:stretch/>
        </p:blipFill>
        <p:spPr>
          <a:xfrm>
            <a:off x="8815481" y="2275353"/>
            <a:ext cx="1816608" cy="1770617"/>
          </a:xfrm>
          <a:prstGeom prst="flowChartConnector">
            <a:avLst/>
          </a:prstGeom>
          <a:ln>
            <a:noFill/>
          </a:ln>
          <a:effectLst>
            <a:outerShdw blurRad="292100" dist="139700" dir="2700000" algn="tl" rotWithShape="0">
              <a:srgbClr val="333333">
                <a:alpha val="65000"/>
              </a:srgbClr>
            </a:outerShdw>
          </a:effectLst>
        </p:spPr>
      </p:pic>
      <p:pic>
        <p:nvPicPr>
          <p:cNvPr id="1087" name="Picture 1086">
            <a:extLst>
              <a:ext uri="{FF2B5EF4-FFF2-40B4-BE49-F238E27FC236}">
                <a16:creationId xmlns:a16="http://schemas.microsoft.com/office/drawing/2014/main" id="{B0585685-06D8-7166-A152-B6AEF63DB308}"/>
              </a:ext>
            </a:extLst>
          </p:cNvPr>
          <p:cNvPicPr>
            <a:picLocks noChangeAspect="1"/>
          </p:cNvPicPr>
          <p:nvPr/>
        </p:nvPicPr>
        <p:blipFill>
          <a:blip r:embed="rId10"/>
          <a:srcRect l="9597" t="54152" r="16789" b="1175"/>
          <a:stretch/>
        </p:blipFill>
        <p:spPr>
          <a:xfrm>
            <a:off x="8842176" y="4490690"/>
            <a:ext cx="1816278" cy="1821425"/>
          </a:xfrm>
          <a:prstGeom prst="flowChartConnector">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6BAF56BF-136D-136B-AA88-1D6B6F0D514B}"/>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107351" y="818151"/>
            <a:ext cx="1292260" cy="3494524"/>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9863E714-BB88-23D4-F31E-22036F0FC332}"/>
              </a:ext>
            </a:extLst>
          </p:cNvPr>
          <p:cNvPicPr>
            <a:picLocks noChangeAspect="1"/>
          </p:cNvPicPr>
          <p:nvPr/>
        </p:nvPicPr>
        <p:blipFill>
          <a:blip r:embed="rId11" cstate="email">
            <a:alphaModFix amt="70000"/>
            <a:extLst>
              <a:ext uri="{BEBA8EAE-BF5A-486C-A8C5-ECC9F3942E4B}">
                <a14:imgProps xmlns:a14="http://schemas.microsoft.com/office/drawing/2010/main">
                  <a14:imgLayer r:embed="rId12">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81750" y="2894808"/>
            <a:ext cx="813332" cy="3419511"/>
          </a:xfrm>
          <a:prstGeom prst="rect">
            <a:avLst/>
          </a:prstGeom>
        </p:spPr>
      </p:pic>
      <p:pic>
        <p:nvPicPr>
          <p:cNvPr id="43" name="Picture 42">
            <a:extLst>
              <a:ext uri="{FF2B5EF4-FFF2-40B4-BE49-F238E27FC236}">
                <a16:creationId xmlns:a16="http://schemas.microsoft.com/office/drawing/2014/main" id="{4D64624B-22F4-9FA8-2E60-4BBEAEA76F01}"/>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0723" t="78319" r="64660" b="8911"/>
          <a:stretch/>
        </p:blipFill>
        <p:spPr>
          <a:xfrm>
            <a:off x="8101669" y="4287785"/>
            <a:ext cx="1292260" cy="670357"/>
          </a:xfrm>
          <a:prstGeom prst="rect">
            <a:avLst/>
          </a:prstGeom>
          <a:ln>
            <a:noFill/>
          </a:ln>
          <a:effectLst>
            <a:outerShdw blurRad="292100" dist="139700" dir="2700000" algn="tl" rotWithShape="0">
              <a:srgbClr val="333333">
                <a:alpha val="65000"/>
              </a:srgbClr>
            </a:outerShdw>
          </a:effectLst>
        </p:spPr>
      </p:pic>
      <p:grpSp>
        <p:nvGrpSpPr>
          <p:cNvPr id="47" name="Group 46">
            <a:extLst>
              <a:ext uri="{FF2B5EF4-FFF2-40B4-BE49-F238E27FC236}">
                <a16:creationId xmlns:a16="http://schemas.microsoft.com/office/drawing/2014/main" id="{FEE8963A-C9F1-DC65-F08E-7D0061B09FDC}"/>
              </a:ext>
            </a:extLst>
          </p:cNvPr>
          <p:cNvGrpSpPr/>
          <p:nvPr/>
        </p:nvGrpSpPr>
        <p:grpSpPr>
          <a:xfrm>
            <a:off x="8378154" y="1209705"/>
            <a:ext cx="674116" cy="1400994"/>
            <a:chOff x="10727396" y="743607"/>
            <a:chExt cx="674116" cy="1440044"/>
          </a:xfrm>
        </p:grpSpPr>
        <p:sp>
          <p:nvSpPr>
            <p:cNvPr id="41" name="Freeform: Shape 40">
              <a:extLst>
                <a:ext uri="{FF2B5EF4-FFF2-40B4-BE49-F238E27FC236}">
                  <a16:creationId xmlns:a16="http://schemas.microsoft.com/office/drawing/2014/main" id="{ECFA64FE-E845-CEB9-90B3-23614E0D7867}"/>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6" name="Group 45">
              <a:extLst>
                <a:ext uri="{FF2B5EF4-FFF2-40B4-BE49-F238E27FC236}">
                  <a16:creationId xmlns:a16="http://schemas.microsoft.com/office/drawing/2014/main" id="{028DF7FA-E2C3-EABD-C146-CCDC9FBE7878}"/>
                </a:ext>
              </a:extLst>
            </p:cNvPr>
            <p:cNvGrpSpPr/>
            <p:nvPr/>
          </p:nvGrpSpPr>
          <p:grpSpPr>
            <a:xfrm>
              <a:off x="10727396" y="982303"/>
              <a:ext cx="657099" cy="329288"/>
              <a:chOff x="9853256" y="1098061"/>
              <a:chExt cx="657099" cy="329288"/>
            </a:xfrm>
          </p:grpSpPr>
          <p:pic>
            <p:nvPicPr>
              <p:cNvPr id="44" name="Picture 43">
                <a:extLst>
                  <a:ext uri="{FF2B5EF4-FFF2-40B4-BE49-F238E27FC236}">
                    <a16:creationId xmlns:a16="http://schemas.microsoft.com/office/drawing/2014/main" id="{FAC165C1-509D-2EC1-887B-95EC931580E6}"/>
                  </a:ext>
                </a:extLst>
              </p:cNvPr>
              <p:cNvPicPr>
                <a:picLocks noChangeAspect="1"/>
              </p:cNvPicPr>
              <p:nvPr/>
            </p:nvPicPr>
            <p:blipFill>
              <a:blip r:embed="rId15"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45" name="Freeform: Shape 44">
                <a:extLst>
                  <a:ext uri="{FF2B5EF4-FFF2-40B4-BE49-F238E27FC236}">
                    <a16:creationId xmlns:a16="http://schemas.microsoft.com/office/drawing/2014/main" id="{72B17CF3-BAC0-F2F6-B4E7-EA0F90D8CC0F}"/>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1039" name="Rectangle: Rounded Corners 1038">
            <a:extLst>
              <a:ext uri="{FF2B5EF4-FFF2-40B4-BE49-F238E27FC236}">
                <a16:creationId xmlns:a16="http://schemas.microsoft.com/office/drawing/2014/main" id="{588A2186-D8B8-914D-A6C8-2CF779C2CEE2}"/>
              </a:ext>
            </a:extLst>
          </p:cNvPr>
          <p:cNvSpPr/>
          <p:nvPr/>
        </p:nvSpPr>
        <p:spPr>
          <a:xfrm>
            <a:off x="973138" y="5441379"/>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Syringes</a:t>
            </a:r>
          </a:p>
        </p:txBody>
      </p:sp>
      <p:pic>
        <p:nvPicPr>
          <p:cNvPr id="1054" name="Picture 18" descr="Safety Tips When Measuring Doses of Liquid Medicines">
            <a:extLst>
              <a:ext uri="{FF2B5EF4-FFF2-40B4-BE49-F238E27FC236}">
                <a16:creationId xmlns:a16="http://schemas.microsoft.com/office/drawing/2014/main" id="{FA7554AB-639D-BF46-5678-5C9A72353624}"/>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rot="950479">
            <a:off x="-218800" y="2331922"/>
            <a:ext cx="6531258" cy="3134664"/>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FE081C1F-4C2D-C453-CEE2-4D0317816654}"/>
              </a:ext>
            </a:extLst>
          </p:cNvPr>
          <p:cNvSpPr txBox="1"/>
          <p:nvPr/>
        </p:nvSpPr>
        <p:spPr>
          <a:xfrm>
            <a:off x="2859756" y="2257449"/>
            <a:ext cx="5391506" cy="707886"/>
          </a:xfrm>
          <a:prstGeom prst="rect">
            <a:avLst/>
          </a:prstGeom>
          <a:noFill/>
        </p:spPr>
        <p:txBody>
          <a:bodyPr wrap="square" rtlCol="0">
            <a:spAutoFit/>
          </a:bodyPr>
          <a:lstStyle/>
          <a:p>
            <a:r>
              <a:rPr lang="en-GB" sz="2000" b="1"/>
              <a:t>Example</a:t>
            </a:r>
            <a:r>
              <a:rPr lang="en-GB" sz="2000"/>
              <a:t>: You need to measure 3 ml of liquid medicines for the person you support. </a:t>
            </a:r>
          </a:p>
        </p:txBody>
      </p:sp>
      <p:sp>
        <p:nvSpPr>
          <p:cNvPr id="1056" name="TextBox 1055">
            <a:extLst>
              <a:ext uri="{FF2B5EF4-FFF2-40B4-BE49-F238E27FC236}">
                <a16:creationId xmlns:a16="http://schemas.microsoft.com/office/drawing/2014/main" id="{1C1178D9-1F01-9FF1-D9C1-ADB267F7FB6F}"/>
              </a:ext>
            </a:extLst>
          </p:cNvPr>
          <p:cNvSpPr txBox="1"/>
          <p:nvPr/>
        </p:nvSpPr>
        <p:spPr>
          <a:xfrm>
            <a:off x="9664924" y="3354675"/>
            <a:ext cx="2561864" cy="369332"/>
          </a:xfrm>
          <a:prstGeom prst="rect">
            <a:avLst/>
          </a:prstGeom>
          <a:noFill/>
        </p:spPr>
        <p:txBody>
          <a:bodyPr wrap="square" rtlCol="0">
            <a:spAutoFit/>
          </a:bodyPr>
          <a:lstStyle/>
          <a:p>
            <a:r>
              <a:rPr lang="en-GB"/>
              <a:t>Is everything correct?</a:t>
            </a:r>
          </a:p>
        </p:txBody>
      </p:sp>
      <p:cxnSp>
        <p:nvCxnSpPr>
          <p:cNvPr id="1058" name="Straight Arrow Connector 1057">
            <a:extLst>
              <a:ext uri="{FF2B5EF4-FFF2-40B4-BE49-F238E27FC236}">
                <a16:creationId xmlns:a16="http://schemas.microsoft.com/office/drawing/2014/main" id="{9784696B-4E36-8C09-CD59-D536D7FE5345}"/>
              </a:ext>
            </a:extLst>
          </p:cNvPr>
          <p:cNvCxnSpPr>
            <a:cxnSpLocks/>
          </p:cNvCxnSpPr>
          <p:nvPr/>
        </p:nvCxnSpPr>
        <p:spPr>
          <a:xfrm flipH="1">
            <a:off x="9058864" y="2610699"/>
            <a:ext cx="10715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60" name="TextBox 1059">
            <a:extLst>
              <a:ext uri="{FF2B5EF4-FFF2-40B4-BE49-F238E27FC236}">
                <a16:creationId xmlns:a16="http://schemas.microsoft.com/office/drawing/2014/main" id="{0CE546C3-893C-D805-36EE-0FF01E7312A3}"/>
              </a:ext>
            </a:extLst>
          </p:cNvPr>
          <p:cNvSpPr txBox="1"/>
          <p:nvPr/>
        </p:nvSpPr>
        <p:spPr>
          <a:xfrm>
            <a:off x="9929203" y="2062095"/>
            <a:ext cx="2119488" cy="2308324"/>
          </a:xfrm>
          <a:prstGeom prst="rect">
            <a:avLst/>
          </a:prstGeom>
          <a:noFill/>
        </p:spPr>
        <p:txBody>
          <a:bodyPr wrap="square" rtlCol="0">
            <a:spAutoFit/>
          </a:bodyPr>
          <a:lstStyle/>
          <a:p>
            <a:r>
              <a:rPr lang="en-GB" b="1"/>
              <a:t>Not quite</a:t>
            </a:r>
            <a:r>
              <a:rPr lang="en-GB"/>
              <a:t>, we have measured incorrect amount of liquid </a:t>
            </a:r>
            <a:r>
              <a:rPr lang="en-GB" b="1">
                <a:solidFill>
                  <a:srgbClr val="FF0000"/>
                </a:solidFill>
              </a:rPr>
              <a:t>2.8 ml</a:t>
            </a:r>
            <a:r>
              <a:rPr lang="en-GB"/>
              <a:t>  instead of </a:t>
            </a:r>
            <a:r>
              <a:rPr lang="en-GB" b="1"/>
              <a:t>3 ml</a:t>
            </a:r>
            <a:r>
              <a:rPr lang="en-GB"/>
              <a:t>.</a:t>
            </a:r>
          </a:p>
          <a:p>
            <a:r>
              <a:rPr lang="en-GB"/>
              <a:t>This is </a:t>
            </a:r>
            <a:r>
              <a:rPr lang="en-GB" b="1">
                <a:solidFill>
                  <a:srgbClr val="FF0000"/>
                </a:solidFill>
              </a:rPr>
              <a:t>0.2 ml less </a:t>
            </a:r>
            <a:r>
              <a:rPr lang="en-GB"/>
              <a:t>the recommended dose.</a:t>
            </a:r>
          </a:p>
        </p:txBody>
      </p:sp>
      <p:sp>
        <p:nvSpPr>
          <p:cNvPr id="1061" name="TextBox 1060">
            <a:extLst>
              <a:ext uri="{FF2B5EF4-FFF2-40B4-BE49-F238E27FC236}">
                <a16:creationId xmlns:a16="http://schemas.microsoft.com/office/drawing/2014/main" id="{859AB99F-90C7-C55A-460B-1B196BD2BBE4}"/>
              </a:ext>
            </a:extLst>
          </p:cNvPr>
          <p:cNvSpPr txBox="1"/>
          <p:nvPr/>
        </p:nvSpPr>
        <p:spPr>
          <a:xfrm>
            <a:off x="5854500" y="5321423"/>
            <a:ext cx="6084787" cy="830997"/>
          </a:xfrm>
          <a:prstGeom prst="rect">
            <a:avLst/>
          </a:prstGeom>
          <a:solidFill>
            <a:srgbClr val="FF0000"/>
          </a:solidFill>
        </p:spPr>
        <p:txBody>
          <a:bodyPr wrap="square" rtlCol="0">
            <a:spAutoFit/>
          </a:bodyPr>
          <a:lstStyle/>
          <a:p>
            <a:r>
              <a:rPr lang="en-GB" sz="1600" b="1"/>
              <a:t>A day</a:t>
            </a:r>
            <a:r>
              <a:rPr lang="en-GB" sz="1600"/>
              <a:t>: 0.2 ml  x  4 daily = 0.8 ml less than recommended daily dose</a:t>
            </a:r>
          </a:p>
          <a:p>
            <a:r>
              <a:rPr lang="en-GB" sz="1600" b="1"/>
              <a:t>A week</a:t>
            </a:r>
            <a:r>
              <a:rPr lang="en-GB" sz="1600"/>
              <a:t>:  0.8 ml x 7 days =  5.6 ml </a:t>
            </a:r>
          </a:p>
          <a:p>
            <a:r>
              <a:rPr lang="en-GB" sz="1600" b="1"/>
              <a:t>Over 28 days: 22.4 ml</a:t>
            </a:r>
          </a:p>
        </p:txBody>
      </p:sp>
      <p:grpSp>
        <p:nvGrpSpPr>
          <p:cNvPr id="2055" name="Group 2054">
            <a:extLst>
              <a:ext uri="{FF2B5EF4-FFF2-40B4-BE49-F238E27FC236}">
                <a16:creationId xmlns:a16="http://schemas.microsoft.com/office/drawing/2014/main" id="{C0C5CD62-B2FE-1D01-D820-FB0777E64D5A}"/>
              </a:ext>
            </a:extLst>
          </p:cNvPr>
          <p:cNvGrpSpPr/>
          <p:nvPr/>
        </p:nvGrpSpPr>
        <p:grpSpPr>
          <a:xfrm>
            <a:off x="8674863" y="501596"/>
            <a:ext cx="3548392" cy="5784395"/>
            <a:chOff x="8475889" y="717009"/>
            <a:chExt cx="3548392" cy="5784395"/>
          </a:xfrm>
        </p:grpSpPr>
        <p:sp>
          <p:nvSpPr>
            <p:cNvPr id="2056" name="Rectangle: Rounded Corners 2055">
              <a:extLst>
                <a:ext uri="{FF2B5EF4-FFF2-40B4-BE49-F238E27FC236}">
                  <a16:creationId xmlns:a16="http://schemas.microsoft.com/office/drawing/2014/main" id="{A5D9B821-4B39-7A6A-86C5-D55863CF37E6}"/>
                </a:ext>
              </a:extLst>
            </p:cNvPr>
            <p:cNvSpPr/>
            <p:nvPr/>
          </p:nvSpPr>
          <p:spPr>
            <a:xfrm>
              <a:off x="8505353" y="5655124"/>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Dosing spoons</a:t>
              </a:r>
            </a:p>
          </p:txBody>
        </p:sp>
        <p:grpSp>
          <p:nvGrpSpPr>
            <p:cNvPr id="2057" name="Group 2056">
              <a:extLst>
                <a:ext uri="{FF2B5EF4-FFF2-40B4-BE49-F238E27FC236}">
                  <a16:creationId xmlns:a16="http://schemas.microsoft.com/office/drawing/2014/main" id="{218BE466-11BE-965C-2B0D-9BF7E61AFC28}"/>
                </a:ext>
              </a:extLst>
            </p:cNvPr>
            <p:cNvGrpSpPr/>
            <p:nvPr/>
          </p:nvGrpSpPr>
          <p:grpSpPr>
            <a:xfrm>
              <a:off x="8475889" y="717009"/>
              <a:ext cx="3548392" cy="5467063"/>
              <a:chOff x="8475889" y="717009"/>
              <a:chExt cx="3548392" cy="5467063"/>
            </a:xfrm>
          </p:grpSpPr>
          <p:pic>
            <p:nvPicPr>
              <p:cNvPr id="2058" name="Picture 14" descr="Apex Medicine Spoon, Clear 10mL, 2 tsp. Size — Mountainside Medical">
                <a:extLst>
                  <a:ext uri="{FF2B5EF4-FFF2-40B4-BE49-F238E27FC236}">
                    <a16:creationId xmlns:a16="http://schemas.microsoft.com/office/drawing/2014/main" id="{4614FE46-0FC4-4571-F30F-899F974FEBF8}"/>
                  </a:ext>
                </a:extLst>
              </p:cNvPr>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10000" b="90000" l="7100" r="95100">
                            <a14:foregroundMark x1="7100" y1="69800" x2="7100" y2="69800"/>
                            <a14:foregroundMark x1="95100" y1="29800" x2="95100" y2="29800"/>
                          </a14:backgroundRemoval>
                        </a14:imgEffect>
                      </a14:imgLayer>
                    </a14:imgProps>
                  </a:ext>
                  <a:ext uri="{28A0092B-C50C-407E-A947-70E740481C1C}">
                    <a14:useLocalDpi xmlns:a14="http://schemas.microsoft.com/office/drawing/2010/main"/>
                  </a:ext>
                </a:extLst>
              </a:blip>
              <a:srcRect t="17805"/>
              <a:stretch/>
            </p:blipFill>
            <p:spPr bwMode="auto">
              <a:xfrm rot="5609939">
                <a:off x="8502321" y="1061195"/>
                <a:ext cx="3866145" cy="3177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9" name="Picture 2058">
                <a:extLst>
                  <a:ext uri="{FF2B5EF4-FFF2-40B4-BE49-F238E27FC236}">
                    <a16:creationId xmlns:a16="http://schemas.microsoft.com/office/drawing/2014/main" id="{92D917E4-D1CA-1659-7E9C-FCF5B3764EA7}"/>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5469" b="91250" l="10000" r="90000">
                            <a14:foregroundMark x1="79688" y1="5469" x2="79688" y2="5469"/>
                            <a14:foregroundMark x1="23281" y1="91250" x2="23281" y2="91250"/>
                            <a14:backgroundMark x1="52812" y1="15469" x2="47500" y2="24219"/>
                          </a14:backgroundRemoval>
                        </a14:imgEffect>
                      </a14:imgLayer>
                    </a14:imgProps>
                  </a:ext>
                  <a:ext uri="{28A0092B-C50C-407E-A947-70E740481C1C}">
                    <a14:useLocalDpi xmlns:a14="http://schemas.microsoft.com/office/drawing/2010/main"/>
                  </a:ext>
                </a:extLst>
              </a:blip>
              <a:stretch>
                <a:fillRect/>
              </a:stretch>
            </p:blipFill>
            <p:spPr>
              <a:xfrm rot="4466137">
                <a:off x="8475889" y="3043133"/>
                <a:ext cx="3140939" cy="3140939"/>
              </a:xfrm>
              <a:prstGeom prst="rect">
                <a:avLst/>
              </a:prstGeom>
              <a:ln>
                <a:noFill/>
              </a:ln>
              <a:effectLst>
                <a:outerShdw blurRad="292100" dist="139700" dir="2700000" algn="tl" rotWithShape="0">
                  <a:srgbClr val="333333">
                    <a:alpha val="65000"/>
                  </a:srgbClr>
                </a:outerShdw>
              </a:effectLst>
            </p:spPr>
          </p:pic>
        </p:grpSp>
      </p:grpSp>
      <p:sp>
        <p:nvSpPr>
          <p:cNvPr id="56" name="TextBox 55">
            <a:extLst>
              <a:ext uri="{FF2B5EF4-FFF2-40B4-BE49-F238E27FC236}">
                <a16:creationId xmlns:a16="http://schemas.microsoft.com/office/drawing/2014/main" id="{392C2043-3B64-D2FC-9FBD-0B47ECD2B239}"/>
              </a:ext>
            </a:extLst>
          </p:cNvPr>
          <p:cNvSpPr txBox="1"/>
          <p:nvPr/>
        </p:nvSpPr>
        <p:spPr>
          <a:xfrm>
            <a:off x="709246" y="776795"/>
            <a:ext cx="7865976" cy="461665"/>
          </a:xfrm>
          <a:prstGeom prst="rect">
            <a:avLst/>
          </a:prstGeom>
          <a:noFill/>
        </p:spPr>
        <p:txBody>
          <a:bodyPr wrap="square" rtlCol="0">
            <a:spAutoFit/>
          </a:bodyPr>
          <a:lstStyle/>
          <a:p>
            <a:r>
              <a:rPr lang="en-US" sz="2400"/>
              <a:t>Always use a proper measuring device</a:t>
            </a:r>
            <a:endParaRPr lang="en-GB" sz="2400"/>
          </a:p>
        </p:txBody>
      </p:sp>
      <p:grpSp>
        <p:nvGrpSpPr>
          <p:cNvPr id="1031" name="Group 1030">
            <a:extLst>
              <a:ext uri="{FF2B5EF4-FFF2-40B4-BE49-F238E27FC236}">
                <a16:creationId xmlns:a16="http://schemas.microsoft.com/office/drawing/2014/main" id="{62770029-4368-B695-7AFA-25480C99A8D2}"/>
              </a:ext>
            </a:extLst>
          </p:cNvPr>
          <p:cNvGrpSpPr/>
          <p:nvPr/>
        </p:nvGrpSpPr>
        <p:grpSpPr>
          <a:xfrm>
            <a:off x="4551131" y="2165746"/>
            <a:ext cx="4188603" cy="4109466"/>
            <a:chOff x="4526082" y="2391938"/>
            <a:chExt cx="4188603" cy="4109466"/>
          </a:xfrm>
        </p:grpSpPr>
        <p:sp>
          <p:nvSpPr>
            <p:cNvPr id="60" name="Rectangle: Rounded Corners 59">
              <a:extLst>
                <a:ext uri="{FF2B5EF4-FFF2-40B4-BE49-F238E27FC236}">
                  <a16:creationId xmlns:a16="http://schemas.microsoft.com/office/drawing/2014/main" id="{858BA216-3D48-783B-AF13-E21F931ACE63}"/>
                </a:ext>
              </a:extLst>
            </p:cNvPr>
            <p:cNvSpPr/>
            <p:nvPr/>
          </p:nvSpPr>
          <p:spPr>
            <a:xfrm>
              <a:off x="4820100" y="5655124"/>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Measuring cups</a:t>
              </a:r>
            </a:p>
          </p:txBody>
        </p:sp>
        <p:grpSp>
          <p:nvGrpSpPr>
            <p:cNvPr id="1027" name="Group 1026">
              <a:extLst>
                <a:ext uri="{FF2B5EF4-FFF2-40B4-BE49-F238E27FC236}">
                  <a16:creationId xmlns:a16="http://schemas.microsoft.com/office/drawing/2014/main" id="{2405F004-5AE4-C54C-12F3-74EF32137200}"/>
                </a:ext>
              </a:extLst>
            </p:cNvPr>
            <p:cNvGrpSpPr/>
            <p:nvPr/>
          </p:nvGrpSpPr>
          <p:grpSpPr>
            <a:xfrm>
              <a:off x="4526082" y="2391938"/>
              <a:ext cx="4188603" cy="3263185"/>
              <a:chOff x="4526082" y="2391938"/>
              <a:chExt cx="4188603" cy="3263185"/>
            </a:xfrm>
          </p:grpSpPr>
          <p:pic>
            <p:nvPicPr>
              <p:cNvPr id="63"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C1F62D87-E669-FC11-EF62-A6E2EADC94AE}"/>
                  </a:ext>
                </a:extLst>
              </p:cNvPr>
              <p:cNvPicPr>
                <a:picLocks noChangeAspect="1" noChangeArrowheads="1"/>
              </p:cNvPicPr>
              <p:nvPr/>
            </p:nvPicPr>
            <p:blipFill rotWithShape="1">
              <a:blip r:embed="rId21"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8652" r="29092" b="21323"/>
              <a:stretch/>
            </p:blipFill>
            <p:spPr bwMode="auto">
              <a:xfrm>
                <a:off x="4526082" y="2391938"/>
                <a:ext cx="2072838" cy="2211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7.5ml Measuring Cup at ₹ 0.55/piece | Measuring Cup in Mumbai | ID:  1364636755">
                <a:extLst>
                  <a:ext uri="{FF2B5EF4-FFF2-40B4-BE49-F238E27FC236}">
                    <a16:creationId xmlns:a16="http://schemas.microsoft.com/office/drawing/2014/main" id="{601793C9-AEBF-0855-D46B-2786BAFFA900}"/>
                  </a:ext>
                </a:extLst>
              </p:cNvPr>
              <p:cNvPicPr>
                <a:picLocks noChangeAspect="1" noChangeArrowheads="1"/>
              </p:cNvPicPr>
              <p:nvPr/>
            </p:nvPicPr>
            <p:blipFill rotWithShape="1">
              <a:blip r:embed="rId22" cstate="email">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a:ext>
                </a:extLst>
              </a:blip>
              <a:srcRect t="16591" b="21497"/>
              <a:stretch/>
            </p:blipFill>
            <p:spPr bwMode="auto">
              <a:xfrm>
                <a:off x="4777787" y="3217690"/>
                <a:ext cx="3936898" cy="2437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2048" name="Group 2047">
            <a:extLst>
              <a:ext uri="{FF2B5EF4-FFF2-40B4-BE49-F238E27FC236}">
                <a16:creationId xmlns:a16="http://schemas.microsoft.com/office/drawing/2014/main" id="{3C0A86B0-C10D-7A56-9F09-E402CABFA51E}"/>
              </a:ext>
            </a:extLst>
          </p:cNvPr>
          <p:cNvGrpSpPr/>
          <p:nvPr/>
        </p:nvGrpSpPr>
        <p:grpSpPr>
          <a:xfrm>
            <a:off x="958069" y="972526"/>
            <a:ext cx="2934234" cy="5296820"/>
            <a:chOff x="982447" y="1204584"/>
            <a:chExt cx="2934234" cy="5296820"/>
          </a:xfrm>
        </p:grpSpPr>
        <p:sp>
          <p:nvSpPr>
            <p:cNvPr id="2049" name="Rectangle: Rounded Corners 2048">
              <a:extLst>
                <a:ext uri="{FF2B5EF4-FFF2-40B4-BE49-F238E27FC236}">
                  <a16:creationId xmlns:a16="http://schemas.microsoft.com/office/drawing/2014/main" id="{799E48D6-A822-B001-E983-6F4E2370C1D2}"/>
                </a:ext>
              </a:extLst>
            </p:cNvPr>
            <p:cNvSpPr/>
            <p:nvPr/>
          </p:nvSpPr>
          <p:spPr>
            <a:xfrm>
              <a:off x="982447" y="5655124"/>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Syringes</a:t>
              </a:r>
            </a:p>
          </p:txBody>
        </p:sp>
        <p:grpSp>
          <p:nvGrpSpPr>
            <p:cNvPr id="2051" name="Group 2050">
              <a:extLst>
                <a:ext uri="{FF2B5EF4-FFF2-40B4-BE49-F238E27FC236}">
                  <a16:creationId xmlns:a16="http://schemas.microsoft.com/office/drawing/2014/main" id="{8EA27165-9308-2E06-7023-F73B6EE1A209}"/>
                </a:ext>
              </a:extLst>
            </p:cNvPr>
            <p:cNvGrpSpPr/>
            <p:nvPr/>
          </p:nvGrpSpPr>
          <p:grpSpPr>
            <a:xfrm>
              <a:off x="1293570" y="1204584"/>
              <a:ext cx="2623111" cy="4906257"/>
              <a:chOff x="1293570" y="1204584"/>
              <a:chExt cx="2623111" cy="4906257"/>
            </a:xfrm>
          </p:grpSpPr>
          <p:pic>
            <p:nvPicPr>
              <p:cNvPr id="2053" name="Picture 6" descr="Syringes Without Needles | UKMEDI">
                <a:extLst>
                  <a:ext uri="{FF2B5EF4-FFF2-40B4-BE49-F238E27FC236}">
                    <a16:creationId xmlns:a16="http://schemas.microsoft.com/office/drawing/2014/main" id="{1C6B02D4-24C7-C131-84B7-ECEA4BC66028}"/>
                  </a:ext>
                </a:extLst>
              </p:cNvPr>
              <p:cNvPicPr>
                <a:picLocks noChangeAspect="1" noChangeArrowheads="1"/>
              </p:cNvPicPr>
              <p:nvPr/>
            </p:nvPicPr>
            <p:blipFill rotWithShape="1">
              <a:blip r:embed="rId24" cstate="email">
                <a:extLst>
                  <a:ext uri="{BEBA8EAE-BF5A-486C-A8C5-ECC9F3942E4B}">
                    <a14:imgProps xmlns:a14="http://schemas.microsoft.com/office/drawing/2010/main">
                      <a14:imgLayer r:embed="rId25">
                        <a14:imgEffect>
                          <a14:backgroundRemoval t="8125" b="90000" l="10000" r="90000">
                            <a14:foregroundMark x1="50391" y1="8125" x2="50391" y2="8125"/>
                          </a14:backgroundRemoval>
                        </a14:imgEffect>
                      </a14:imgLayer>
                    </a14:imgProps>
                  </a:ext>
                  <a:ext uri="{28A0092B-C50C-407E-A947-70E740481C1C}">
                    <a14:useLocalDpi xmlns:a14="http://schemas.microsoft.com/office/drawing/2010/main"/>
                  </a:ext>
                </a:extLst>
              </a:blip>
              <a:srcRect l="29288" r="32736"/>
              <a:stretch/>
            </p:blipFill>
            <p:spPr bwMode="auto">
              <a:xfrm>
                <a:off x="2254845" y="1204584"/>
                <a:ext cx="1661836" cy="4375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2053">
                <a:extLst>
                  <a:ext uri="{FF2B5EF4-FFF2-40B4-BE49-F238E27FC236}">
                    <a16:creationId xmlns:a16="http://schemas.microsoft.com/office/drawing/2014/main" id="{B203B380-C0EC-0360-6B19-D076E1EE00A6}"/>
                  </a:ext>
                </a:extLst>
              </p:cNvPr>
              <p:cNvPicPr>
                <a:picLocks noChangeAspect="1"/>
              </p:cNvPicPr>
              <p:nvPr/>
            </p:nvPicPr>
            <p:blipFill>
              <a:blip r:embed="rId26" cstate="email">
                <a:extLst>
                  <a:ext uri="{28A0092B-C50C-407E-A947-70E740481C1C}">
                    <a14:useLocalDpi xmlns:a14="http://schemas.microsoft.com/office/drawing/2010/main"/>
                  </a:ext>
                </a:extLst>
              </a:blip>
              <a:srcRect b="9022"/>
              <a:stretch/>
            </p:blipFill>
            <p:spPr>
              <a:xfrm rot="6107705">
                <a:off x="126382" y="2731904"/>
                <a:ext cx="4546125" cy="2211749"/>
              </a:xfrm>
              <a:prstGeom prst="rect">
                <a:avLst/>
              </a:prstGeom>
              <a:ln>
                <a:noFill/>
              </a:ln>
              <a:effectLst>
                <a:outerShdw blurRad="292100" dist="139700" dir="2700000" algn="tl" rotWithShape="0">
                  <a:srgbClr val="333333">
                    <a:alpha val="65000"/>
                  </a:srgbClr>
                </a:outerShdw>
              </a:effectLst>
            </p:spPr>
          </p:pic>
        </p:grpSp>
      </p:grpSp>
      <p:grpSp>
        <p:nvGrpSpPr>
          <p:cNvPr id="49" name="Group 48">
            <a:extLst>
              <a:ext uri="{FF2B5EF4-FFF2-40B4-BE49-F238E27FC236}">
                <a16:creationId xmlns:a16="http://schemas.microsoft.com/office/drawing/2014/main" id="{C93F7191-0B08-CA49-810A-7C25D51F019F}"/>
              </a:ext>
            </a:extLst>
          </p:cNvPr>
          <p:cNvGrpSpPr/>
          <p:nvPr/>
        </p:nvGrpSpPr>
        <p:grpSpPr>
          <a:xfrm>
            <a:off x="6984" y="2809552"/>
            <a:ext cx="12048281" cy="1798320"/>
            <a:chOff x="0" y="3837511"/>
            <a:chExt cx="12192000" cy="1798320"/>
          </a:xfrm>
        </p:grpSpPr>
        <p:sp>
          <p:nvSpPr>
            <p:cNvPr id="50" name="Rectangle 49">
              <a:extLst>
                <a:ext uri="{FF2B5EF4-FFF2-40B4-BE49-F238E27FC236}">
                  <a16:creationId xmlns:a16="http://schemas.microsoft.com/office/drawing/2014/main" id="{3BE43618-8445-197F-6D18-6F4020E571C0}"/>
                </a:ext>
              </a:extLst>
            </p:cNvPr>
            <p:cNvSpPr/>
            <p:nvPr/>
          </p:nvSpPr>
          <p:spPr>
            <a:xfrm>
              <a:off x="0"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65328450-0695-146A-8023-1A7D175269D1}"/>
                </a:ext>
              </a:extLst>
            </p:cNvPr>
            <p:cNvSpPr txBox="1"/>
            <p:nvPr/>
          </p:nvSpPr>
          <p:spPr>
            <a:xfrm>
              <a:off x="465922" y="4046656"/>
              <a:ext cx="11433787" cy="156966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4800">
                  <a:latin typeface="Arial" panose="020B0604020202020204" pitchFamily="34" charset="0"/>
                  <a:cs typeface="Arial" panose="020B0604020202020204" pitchFamily="34" charset="0"/>
                </a:rPr>
                <a:t>Do you think measuring </a:t>
              </a:r>
            </a:p>
            <a:p>
              <a:pPr algn="ctr"/>
              <a:r>
                <a:rPr lang="en-GB" sz="4800">
                  <a:latin typeface="Arial" panose="020B0604020202020204" pitchFamily="34" charset="0"/>
                  <a:cs typeface="Arial" panose="020B0604020202020204" pitchFamily="34" charset="0"/>
                </a:rPr>
                <a:t>liquid medication is easy?</a:t>
              </a:r>
            </a:p>
          </p:txBody>
        </p:sp>
      </p:grpSp>
      <p:grpSp>
        <p:nvGrpSpPr>
          <p:cNvPr id="53" name="Group 52">
            <a:extLst>
              <a:ext uri="{FF2B5EF4-FFF2-40B4-BE49-F238E27FC236}">
                <a16:creationId xmlns:a16="http://schemas.microsoft.com/office/drawing/2014/main" id="{36F488DC-26E8-18E6-5FB5-A5D0CEB7855D}"/>
              </a:ext>
            </a:extLst>
          </p:cNvPr>
          <p:cNvGrpSpPr/>
          <p:nvPr/>
        </p:nvGrpSpPr>
        <p:grpSpPr>
          <a:xfrm>
            <a:off x="90488" y="2814085"/>
            <a:ext cx="12048280" cy="1798320"/>
            <a:chOff x="-2220744" y="3837511"/>
            <a:chExt cx="12192000" cy="1798320"/>
          </a:xfrm>
        </p:grpSpPr>
        <p:sp>
          <p:nvSpPr>
            <p:cNvPr id="54" name="Rectangle 53">
              <a:extLst>
                <a:ext uri="{FF2B5EF4-FFF2-40B4-BE49-F238E27FC236}">
                  <a16:creationId xmlns:a16="http://schemas.microsoft.com/office/drawing/2014/main" id="{BAE052AC-9C13-1131-F881-4286195DD3D3}"/>
                </a:ext>
              </a:extLst>
            </p:cNvPr>
            <p:cNvSpPr/>
            <p:nvPr/>
          </p:nvSpPr>
          <p:spPr>
            <a:xfrm>
              <a:off x="-2220744" y="3837511"/>
              <a:ext cx="12192000" cy="179832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807625FA-8937-BD0B-AF6E-2A9450EEEFB3}"/>
                </a:ext>
              </a:extLst>
            </p:cNvPr>
            <p:cNvSpPr txBox="1"/>
            <p:nvPr/>
          </p:nvSpPr>
          <p:spPr>
            <a:xfrm>
              <a:off x="-1716851" y="4370737"/>
              <a:ext cx="1143378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US" sz="4800"/>
                <a:t>It turns out that it’s not so easy.</a:t>
              </a:r>
              <a:endParaRPr lang="en-GB" sz="4800">
                <a:latin typeface="Arial" panose="020B0604020202020204" pitchFamily="34" charset="0"/>
                <a:cs typeface="Arial" panose="020B0604020202020204" pitchFamily="34" charset="0"/>
              </a:endParaRPr>
            </a:p>
          </p:txBody>
        </p:sp>
      </p:grpSp>
      <p:sp>
        <p:nvSpPr>
          <p:cNvPr id="1035" name="TextBox 1034">
            <a:extLst>
              <a:ext uri="{FF2B5EF4-FFF2-40B4-BE49-F238E27FC236}">
                <a16:creationId xmlns:a16="http://schemas.microsoft.com/office/drawing/2014/main" id="{A654C7ED-2C7F-7B87-A5C1-D0A4451DA284}"/>
              </a:ext>
            </a:extLst>
          </p:cNvPr>
          <p:cNvSpPr txBox="1"/>
          <p:nvPr/>
        </p:nvSpPr>
        <p:spPr>
          <a:xfrm>
            <a:off x="673569" y="769553"/>
            <a:ext cx="7608181" cy="461665"/>
          </a:xfrm>
          <a:prstGeom prst="rect">
            <a:avLst/>
          </a:prstGeom>
          <a:noFill/>
        </p:spPr>
        <p:txBody>
          <a:bodyPr wrap="square" rtlCol="0">
            <a:spAutoFit/>
          </a:bodyPr>
          <a:lstStyle/>
          <a:p>
            <a:r>
              <a:rPr lang="en-US" sz="2400"/>
              <a:t>How to measure liquid medication with different device </a:t>
            </a:r>
            <a:endParaRPr lang="en-GB" sz="2400"/>
          </a:p>
        </p:txBody>
      </p:sp>
      <p:pic>
        <p:nvPicPr>
          <p:cNvPr id="17" name="Picture 16">
            <a:extLst>
              <a:ext uri="{FF2B5EF4-FFF2-40B4-BE49-F238E27FC236}">
                <a16:creationId xmlns:a16="http://schemas.microsoft.com/office/drawing/2014/main" id="{F9AF506D-30D5-41B3-43E2-C4FB9CF44062}"/>
              </a:ext>
            </a:extLst>
          </p:cNvPr>
          <p:cNvPicPr>
            <a:picLocks noChangeAspect="1"/>
          </p:cNvPicPr>
          <p:nvPr/>
        </p:nvPicPr>
        <p:blipFill>
          <a:blip r:embed="rId27"/>
          <a:srcRect b="42748"/>
          <a:stretch/>
        </p:blipFill>
        <p:spPr>
          <a:xfrm>
            <a:off x="276274" y="3084639"/>
            <a:ext cx="4839375" cy="2683363"/>
          </a:xfrm>
          <a:prstGeom prst="rect">
            <a:avLst/>
          </a:prstGeom>
        </p:spPr>
      </p:pic>
      <p:pic>
        <p:nvPicPr>
          <p:cNvPr id="18" name="Picture 17">
            <a:extLst>
              <a:ext uri="{FF2B5EF4-FFF2-40B4-BE49-F238E27FC236}">
                <a16:creationId xmlns:a16="http://schemas.microsoft.com/office/drawing/2014/main" id="{A96DC3AA-42BC-9FA6-B2D5-65D3EA8A0740}"/>
              </a:ext>
            </a:extLst>
          </p:cNvPr>
          <p:cNvPicPr>
            <a:picLocks noChangeAspect="1"/>
          </p:cNvPicPr>
          <p:nvPr/>
        </p:nvPicPr>
        <p:blipFill>
          <a:blip r:embed="rId27"/>
          <a:srcRect t="60003" b="1"/>
          <a:stretch/>
        </p:blipFill>
        <p:spPr>
          <a:xfrm>
            <a:off x="6967927" y="3093017"/>
            <a:ext cx="4839375" cy="1874608"/>
          </a:xfrm>
          <a:prstGeom prst="rect">
            <a:avLst/>
          </a:prstGeom>
        </p:spPr>
      </p:pic>
      <p:sp>
        <p:nvSpPr>
          <p:cNvPr id="20" name="TextBox 19">
            <a:extLst>
              <a:ext uri="{FF2B5EF4-FFF2-40B4-BE49-F238E27FC236}">
                <a16:creationId xmlns:a16="http://schemas.microsoft.com/office/drawing/2014/main" id="{E062A783-837B-5DEB-6B7F-B0DC788ED7CC}"/>
              </a:ext>
            </a:extLst>
          </p:cNvPr>
          <p:cNvSpPr txBox="1"/>
          <p:nvPr/>
        </p:nvSpPr>
        <p:spPr>
          <a:xfrm>
            <a:off x="401441" y="1518881"/>
            <a:ext cx="4839375" cy="951835"/>
          </a:xfrm>
          <a:prstGeom prst="rect">
            <a:avLst/>
          </a:prstGeom>
          <a:noFill/>
        </p:spPr>
        <p:txBody>
          <a:bodyPr wrap="square" rtlCol="0">
            <a:spAutoFit/>
          </a:bodyPr>
          <a:lstStyle/>
          <a:p>
            <a:r>
              <a:rPr lang="en-US"/>
              <a:t>Read abbreviations used in dosage directions carefully. Abbreviations for </a:t>
            </a:r>
            <a:r>
              <a:rPr lang="en-US" b="1"/>
              <a:t>teaspoons</a:t>
            </a:r>
            <a:r>
              <a:rPr lang="en-US"/>
              <a:t> and </a:t>
            </a:r>
            <a:r>
              <a:rPr lang="en-US" b="1"/>
              <a:t>tablespoons </a:t>
            </a:r>
            <a:r>
              <a:rPr lang="en-US"/>
              <a:t>are similar.</a:t>
            </a:r>
            <a:endParaRPr lang="en-GB" b="1"/>
          </a:p>
        </p:txBody>
      </p:sp>
      <p:sp>
        <p:nvSpPr>
          <p:cNvPr id="21" name="TextBox 20">
            <a:extLst>
              <a:ext uri="{FF2B5EF4-FFF2-40B4-BE49-F238E27FC236}">
                <a16:creationId xmlns:a16="http://schemas.microsoft.com/office/drawing/2014/main" id="{2D92A85E-0568-370E-3B0D-5D9D3F00C2C6}"/>
              </a:ext>
            </a:extLst>
          </p:cNvPr>
          <p:cNvSpPr txBox="1"/>
          <p:nvPr/>
        </p:nvSpPr>
        <p:spPr>
          <a:xfrm>
            <a:off x="6967927" y="1540694"/>
            <a:ext cx="4839375" cy="923330"/>
          </a:xfrm>
          <a:prstGeom prst="rect">
            <a:avLst/>
          </a:prstGeom>
          <a:noFill/>
        </p:spPr>
        <p:txBody>
          <a:bodyPr wrap="square" rtlCol="0">
            <a:spAutoFit/>
          </a:bodyPr>
          <a:lstStyle/>
          <a:p>
            <a:r>
              <a:rPr lang="en-US"/>
              <a:t>This comparison shows how to convert a measurement from teaspoon/tablespoon to milliliters..</a:t>
            </a:r>
            <a:endParaRPr lang="en-GB" b="1"/>
          </a:p>
        </p:txBody>
      </p:sp>
      <p:pic>
        <p:nvPicPr>
          <p:cNvPr id="23" name="Picture 22">
            <a:extLst>
              <a:ext uri="{FF2B5EF4-FFF2-40B4-BE49-F238E27FC236}">
                <a16:creationId xmlns:a16="http://schemas.microsoft.com/office/drawing/2014/main" id="{78C74B23-E4E0-9638-4FD8-9646A73139F8}"/>
              </a:ext>
            </a:extLst>
          </p:cNvPr>
          <p:cNvPicPr>
            <a:picLocks noChangeAspect="1"/>
          </p:cNvPicPr>
          <p:nvPr/>
        </p:nvPicPr>
        <p:blipFill>
          <a:blip r:embed="rId28" cstate="email">
            <a:extLst>
              <a:ext uri="{BEBA8EAE-BF5A-486C-A8C5-ECC9F3942E4B}">
                <a14:imgProps xmlns:a14="http://schemas.microsoft.com/office/drawing/2010/main">
                  <a14:imgLayer r:embed="rId29">
                    <a14:imgEffect>
                      <a14:backgroundRemoval t="9205" b="89540" l="4057" r="91647">
                        <a14:foregroundMark x1="90215" y1="41004" x2="91647" y2="54393"/>
                        <a14:foregroundMark x1="42721" y1="41004" x2="44794" y2="47699"/>
                        <a14:foregroundMark x1="40334" y1="27197" x2="40334" y2="27197"/>
                        <a14:foregroundMark x1="10740" y1="71967" x2="12888" y2="75314"/>
                        <a14:foregroundMark x1="4057" y1="75732" x2="4057" y2="75732"/>
                        <a14:backgroundMark x1="46301" y1="54812" x2="46301" y2="54812"/>
                        <a14:backgroundMark x1="46539" y1="51464" x2="46539" y2="51464"/>
                        <a14:backgroundMark x1="46539" y1="53975" x2="46301" y2="57741"/>
                        <a14:backgroundMark x1="46539" y1="47699" x2="46539" y2="57741"/>
                        <a14:backgroundMark x1="46778" y1="16318" x2="47971" y2="24686"/>
                      </a14:backgroundRemoval>
                    </a14:imgEffect>
                  </a14:imgLayer>
                </a14:imgProps>
              </a:ext>
              <a:ext uri="{28A0092B-C50C-407E-A947-70E740481C1C}">
                <a14:useLocalDpi xmlns:a14="http://schemas.microsoft.com/office/drawing/2010/main"/>
              </a:ext>
            </a:extLst>
          </a:blip>
          <a:srcRect l="45883"/>
          <a:stretch/>
        </p:blipFill>
        <p:spPr>
          <a:xfrm>
            <a:off x="5258054" y="2938843"/>
            <a:ext cx="1491513" cy="1572087"/>
          </a:xfrm>
          <a:prstGeom prst="rect">
            <a:avLst/>
          </a:prstGeom>
        </p:spPr>
      </p:pic>
      <p:pic>
        <p:nvPicPr>
          <p:cNvPr id="25" name="Picture 24">
            <a:extLst>
              <a:ext uri="{FF2B5EF4-FFF2-40B4-BE49-F238E27FC236}">
                <a16:creationId xmlns:a16="http://schemas.microsoft.com/office/drawing/2014/main" id="{6CB34EE0-A585-A8E1-0CE5-AA5A262E5AE1}"/>
              </a:ext>
            </a:extLst>
          </p:cNvPr>
          <p:cNvPicPr>
            <a:picLocks noChangeAspect="1"/>
          </p:cNvPicPr>
          <p:nvPr/>
        </p:nvPicPr>
        <p:blipFill>
          <a:blip r:embed="rId30" cstate="email">
            <a:extLst>
              <a:ext uri="{BEBA8EAE-BF5A-486C-A8C5-ECC9F3942E4B}">
                <a14:imgProps xmlns:a14="http://schemas.microsoft.com/office/drawing/2010/main">
                  <a14:imgLayer r:embed="rId29">
                    <a14:imgEffect>
                      <a14:backgroundRemoval t="9205" b="89540" l="4057" r="91647">
                        <a14:foregroundMark x1="90215" y1="41004" x2="91647" y2="54393"/>
                        <a14:foregroundMark x1="42721" y1="41004" x2="44794" y2="47699"/>
                        <a14:foregroundMark x1="40334" y1="27197" x2="40334" y2="27197"/>
                        <a14:foregroundMark x1="10740" y1="71967" x2="12888" y2="75314"/>
                        <a14:foregroundMark x1="4057" y1="75732" x2="4057" y2="75732"/>
                        <a14:foregroundMark x1="43675" y1="23013" x2="43675" y2="23013"/>
                        <a14:foregroundMark x1="42005" y1="25941" x2="39141" y2="31799"/>
                        <a14:backgroundMark x1="46301" y1="54812" x2="46301" y2="54812"/>
                        <a14:backgroundMark x1="46539" y1="51464" x2="46539" y2="51464"/>
                        <a14:backgroundMark x1="46539" y1="53975" x2="46301" y2="57741"/>
                        <a14:backgroundMark x1="46539" y1="47699" x2="46539" y2="57741"/>
                        <a14:backgroundMark x1="49642" y1="47699" x2="49403" y2="61506"/>
                      </a14:backgroundRemoval>
                    </a14:imgEffect>
                  </a14:imgLayer>
                </a14:imgProps>
              </a:ext>
              <a:ext uri="{28A0092B-C50C-407E-A947-70E740481C1C}">
                <a14:useLocalDpi xmlns:a14="http://schemas.microsoft.com/office/drawing/2010/main"/>
              </a:ext>
            </a:extLst>
          </a:blip>
          <a:srcRect r="50125"/>
          <a:stretch/>
        </p:blipFill>
        <p:spPr>
          <a:xfrm>
            <a:off x="5346082" y="4352778"/>
            <a:ext cx="1374602" cy="1572087"/>
          </a:xfrm>
          <a:prstGeom prst="rect">
            <a:avLst/>
          </a:prstGeom>
        </p:spPr>
      </p:pic>
      <p:sp>
        <p:nvSpPr>
          <p:cNvPr id="1050" name="Rectangle: Rounded Corners 1049">
            <a:extLst>
              <a:ext uri="{FF2B5EF4-FFF2-40B4-BE49-F238E27FC236}">
                <a16:creationId xmlns:a16="http://schemas.microsoft.com/office/drawing/2014/main" id="{1083FDA4-DE9F-007D-9502-A0D6E6B0D36F}"/>
              </a:ext>
            </a:extLst>
          </p:cNvPr>
          <p:cNvSpPr/>
          <p:nvPr/>
        </p:nvSpPr>
        <p:spPr>
          <a:xfrm>
            <a:off x="8686994" y="5450547"/>
            <a:ext cx="2807659" cy="84628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Dosing spoons</a:t>
            </a:r>
          </a:p>
        </p:txBody>
      </p:sp>
      <p:pic>
        <p:nvPicPr>
          <p:cNvPr id="2" name="Picture 1">
            <a:extLst>
              <a:ext uri="{FF2B5EF4-FFF2-40B4-BE49-F238E27FC236}">
                <a16:creationId xmlns:a16="http://schemas.microsoft.com/office/drawing/2014/main" id="{46124D29-5B44-5FC8-660B-9A54F59BF00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3120901" y="2205502"/>
            <a:ext cx="5456393" cy="841321"/>
          </a:xfrm>
          <a:prstGeom prst="rect">
            <a:avLst/>
          </a:prstGeom>
        </p:spPr>
      </p:pic>
      <p:pic>
        <p:nvPicPr>
          <p:cNvPr id="5" name="Picture 4">
            <a:extLst>
              <a:ext uri="{FF2B5EF4-FFF2-40B4-BE49-F238E27FC236}">
                <a16:creationId xmlns:a16="http://schemas.microsoft.com/office/drawing/2014/main" id="{ACB0F0D0-AC0E-0B01-0A0F-81764B70C6BB}"/>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5357" b="90000" l="1026" r="97949">
                        <a14:foregroundMark x1="66667" y1="16429" x2="66667" y2="16429"/>
                        <a14:foregroundMark x1="64103" y1="13929" x2="64103" y2="13929"/>
                        <a14:foregroundMark x1="61795" y1="14286" x2="61795" y2="14286"/>
                        <a14:foregroundMark x1="61282" y1="13929" x2="61282" y2="13929"/>
                        <a14:foregroundMark x1="21282" y1="55357" x2="21282" y2="55357"/>
                        <a14:foregroundMark x1="4359" y1="47143" x2="4359" y2="47143"/>
                        <a14:foregroundMark x1="1282" y1="46071" x2="2564" y2="46429"/>
                        <a14:foregroundMark x1="26410" y1="57857" x2="30513" y2="62143"/>
                        <a14:foregroundMark x1="26154" y1="58929" x2="33846" y2="66071"/>
                        <a14:foregroundMark x1="36923" y1="66786" x2="50000" y2="66071"/>
                        <a14:foregroundMark x1="50000" y1="66071" x2="50256" y2="66071"/>
                        <a14:foregroundMark x1="38718" y1="69286" x2="45641" y2="68929"/>
                        <a14:foregroundMark x1="40513" y1="64286" x2="43846" y2="62857"/>
                        <a14:foregroundMark x1="48974" y1="62143" x2="52051" y2="61786"/>
                        <a14:foregroundMark x1="58718" y1="64643" x2="61026" y2="64286"/>
                        <a14:foregroundMark x1="47692" y1="61786" x2="49487" y2="61786"/>
                        <a14:foregroundMark x1="64359" y1="66786" x2="64359" y2="66786"/>
                        <a14:foregroundMark x1="63846" y1="66429" x2="62308" y2="67143"/>
                        <a14:foregroundMark x1="63846" y1="66071" x2="64615" y2="65714"/>
                        <a14:foregroundMark x1="56154" y1="70000" x2="61282" y2="68214"/>
                        <a14:foregroundMark x1="38718" y1="63929" x2="35897" y2="65714"/>
                        <a14:foregroundMark x1="95641" y1="21429" x2="97949" y2="33929"/>
                        <a14:foregroundMark x1="75641" y1="5357" x2="72564" y2="8214"/>
                      </a14:backgroundRemoval>
                    </a14:imgEffect>
                  </a14:imgLayer>
                </a14:imgProps>
              </a:ext>
            </a:extLst>
          </a:blip>
          <a:srcRect b="23468"/>
          <a:stretch>
            <a:fillRect/>
          </a:stretch>
        </p:blipFill>
        <p:spPr>
          <a:xfrm flipH="1">
            <a:off x="60144" y="2201505"/>
            <a:ext cx="4382426" cy="2407970"/>
          </a:xfrm>
          <a:prstGeom prst="rect">
            <a:avLst/>
          </a:prstGeom>
        </p:spPr>
      </p:pic>
      <p:sp>
        <p:nvSpPr>
          <p:cNvPr id="9" name="TextBox 8">
            <a:extLst>
              <a:ext uri="{FF2B5EF4-FFF2-40B4-BE49-F238E27FC236}">
                <a16:creationId xmlns:a16="http://schemas.microsoft.com/office/drawing/2014/main" id="{0C9DF5EA-FC04-FCED-B3A1-7FEBEECD83B6}"/>
              </a:ext>
            </a:extLst>
          </p:cNvPr>
          <p:cNvSpPr txBox="1"/>
          <p:nvPr/>
        </p:nvSpPr>
        <p:spPr>
          <a:xfrm>
            <a:off x="5499216" y="3060289"/>
            <a:ext cx="3996820" cy="369332"/>
          </a:xfrm>
          <a:prstGeom prst="rect">
            <a:avLst/>
          </a:prstGeom>
          <a:noFill/>
        </p:spPr>
        <p:txBody>
          <a:bodyPr wrap="square" rtlCol="0">
            <a:spAutoFit/>
          </a:bodyPr>
          <a:lstStyle/>
          <a:p>
            <a:r>
              <a:rPr lang="en-GB"/>
              <a:t>Is everything correct?</a:t>
            </a:r>
          </a:p>
        </p:txBody>
      </p:sp>
      <p:sp>
        <p:nvSpPr>
          <p:cNvPr id="10" name="TextBox 9">
            <a:extLst>
              <a:ext uri="{FF2B5EF4-FFF2-40B4-BE49-F238E27FC236}">
                <a16:creationId xmlns:a16="http://schemas.microsoft.com/office/drawing/2014/main" id="{CC8381E6-5166-2229-E47F-750585E02E4B}"/>
              </a:ext>
            </a:extLst>
          </p:cNvPr>
          <p:cNvSpPr txBox="1"/>
          <p:nvPr/>
        </p:nvSpPr>
        <p:spPr>
          <a:xfrm>
            <a:off x="4728161" y="3554572"/>
            <a:ext cx="4239976" cy="1200329"/>
          </a:xfrm>
          <a:prstGeom prst="rect">
            <a:avLst/>
          </a:prstGeom>
          <a:noFill/>
        </p:spPr>
        <p:txBody>
          <a:bodyPr wrap="square" rtlCol="0">
            <a:spAutoFit/>
          </a:bodyPr>
          <a:lstStyle/>
          <a:p>
            <a:r>
              <a:rPr lang="en-GB" b="1"/>
              <a:t>Not quite</a:t>
            </a:r>
          </a:p>
          <a:p>
            <a:r>
              <a:rPr lang="en-US" b="1" i="0">
                <a:effectLst/>
                <a:latin typeface="Arvo"/>
              </a:rPr>
              <a:t> </a:t>
            </a:r>
            <a:r>
              <a:rPr lang="en-US" b="0" i="0">
                <a:effectLst/>
                <a:latin typeface="Arvo"/>
              </a:rPr>
              <a:t>Never use teaspoons, tablespoons or other household spoons to measure medicine. </a:t>
            </a:r>
            <a:r>
              <a:rPr lang="en-US" b="1"/>
              <a:t>They are not uniformly sized. </a:t>
            </a:r>
            <a:endParaRPr lang="en-GB" b="1"/>
          </a:p>
        </p:txBody>
      </p:sp>
      <p:sp>
        <p:nvSpPr>
          <p:cNvPr id="11" name="TextBox 10">
            <a:extLst>
              <a:ext uri="{FF2B5EF4-FFF2-40B4-BE49-F238E27FC236}">
                <a16:creationId xmlns:a16="http://schemas.microsoft.com/office/drawing/2014/main" id="{4B1FDA54-7780-5E35-B60E-55B1817D69AD}"/>
              </a:ext>
            </a:extLst>
          </p:cNvPr>
          <p:cNvSpPr txBox="1"/>
          <p:nvPr/>
        </p:nvSpPr>
        <p:spPr>
          <a:xfrm>
            <a:off x="888403" y="4695879"/>
            <a:ext cx="10142372" cy="646331"/>
          </a:xfrm>
          <a:prstGeom prst="rect">
            <a:avLst/>
          </a:prstGeom>
          <a:solidFill>
            <a:srgbClr val="FF0000"/>
          </a:solidFill>
        </p:spPr>
        <p:txBody>
          <a:bodyPr wrap="square" rtlCol="0">
            <a:spAutoFit/>
          </a:bodyPr>
          <a:lstStyle/>
          <a:p>
            <a:pPr algn="ctr"/>
            <a:r>
              <a:rPr lang="en-US"/>
              <a:t>If you are told to measure teaspoons (tsp), or tablespoons (Tbsp), always make sure you use</a:t>
            </a:r>
          </a:p>
          <a:p>
            <a:pPr algn="ctr"/>
            <a:r>
              <a:rPr lang="en-US"/>
              <a:t> a measuring device that is marked clearly with your dose</a:t>
            </a:r>
            <a:endParaRPr lang="en-GB" b="1"/>
          </a:p>
        </p:txBody>
      </p:sp>
      <p:pic>
        <p:nvPicPr>
          <p:cNvPr id="16" name="Picture 15">
            <a:extLst>
              <a:ext uri="{FF2B5EF4-FFF2-40B4-BE49-F238E27FC236}">
                <a16:creationId xmlns:a16="http://schemas.microsoft.com/office/drawing/2014/main" id="{2D8657DB-8F67-92B9-DA3A-381DC5F1C9E9}"/>
              </a:ext>
            </a:extLst>
          </p:cNvPr>
          <p:cNvPicPr>
            <a:picLocks noChangeAspect="1"/>
          </p:cNvPicPr>
          <p:nvPr/>
        </p:nvPicPr>
        <p:blipFill>
          <a:blip r:embed="rId13" cstate="email">
            <a:alphaModFix amt="35000"/>
            <a:extLst>
              <a:ext uri="{BEBA8EAE-BF5A-486C-A8C5-ECC9F3942E4B}">
                <a14:imgProps xmlns:a14="http://schemas.microsoft.com/office/drawing/2010/main">
                  <a14:imgLayer r:embed="rId14">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8344" y="2599984"/>
            <a:ext cx="813332" cy="324360"/>
          </a:xfrm>
          <a:prstGeom prst="rect">
            <a:avLst/>
          </a:prstGeom>
        </p:spPr>
      </p:pic>
      <p:pic>
        <p:nvPicPr>
          <p:cNvPr id="5122" name="Picture 2">
            <a:extLst>
              <a:ext uri="{FF2B5EF4-FFF2-40B4-BE49-F238E27FC236}">
                <a16:creationId xmlns:a16="http://schemas.microsoft.com/office/drawing/2014/main" id="{E6442E46-E9E3-C5A8-26C4-DE95FB541FFB}"/>
              </a:ext>
            </a:extLst>
          </p:cNvPr>
          <p:cNvPicPr>
            <a:picLocks noChangeAspect="1" noChangeArrowheads="1"/>
          </p:cNvPicPr>
          <p:nvPr/>
        </p:nvPicPr>
        <p:blipFill rotWithShape="1">
          <a:blip r:embed="rId34" cstate="email">
            <a:extLst>
              <a:ext uri="{28A0092B-C50C-407E-A947-70E740481C1C}">
                <a14:useLocalDpi xmlns:a14="http://schemas.microsoft.com/office/drawing/2010/main"/>
              </a:ext>
            </a:extLst>
          </a:blip>
          <a:srcRect t="23393" b="23703"/>
          <a:stretch>
            <a:fillRect/>
          </a:stretch>
        </p:blipFill>
        <p:spPr bwMode="auto">
          <a:xfrm>
            <a:off x="8652969" y="4125522"/>
            <a:ext cx="3284537" cy="1737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11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3"/>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1" nodeType="after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48"/>
                                        </p:tgtEl>
                                        <p:attrNameLst>
                                          <p:attrName>style.visibility</p:attrName>
                                        </p:attrNameLst>
                                      </p:cBhvr>
                                      <p:to>
                                        <p:strVal val="visible"/>
                                      </p:to>
                                    </p:set>
                                    <p:animEffect transition="in" filter="wipe(left)">
                                      <p:cBhvr>
                                        <p:cTn id="21" dur="500"/>
                                        <p:tgtEl>
                                          <p:spTgt spid="204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wipe(left)">
                                      <p:cBhvr>
                                        <p:cTn id="25" dur="500"/>
                                        <p:tgtEl>
                                          <p:spTgt spid="103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055"/>
                                        </p:tgtEl>
                                        <p:attrNameLst>
                                          <p:attrName>style.visibility</p:attrName>
                                        </p:attrNameLst>
                                      </p:cBhvr>
                                      <p:to>
                                        <p:strVal val="visible"/>
                                      </p:to>
                                    </p:set>
                                    <p:animEffect transition="in" filter="wipe(left)">
                                      <p:cBhvr>
                                        <p:cTn id="29" dur="500"/>
                                        <p:tgtEl>
                                          <p:spTgt spid="20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2" fill="hold" nodeType="clickEffect">
                                  <p:stCondLst>
                                    <p:cond delay="0"/>
                                  </p:stCondLst>
                                  <p:childTnLst>
                                    <p:animEffect transition="out" filter="wipe(right)">
                                      <p:cBhvr>
                                        <p:cTn id="33" dur="500"/>
                                        <p:tgtEl>
                                          <p:spTgt spid="2055"/>
                                        </p:tgtEl>
                                      </p:cBhvr>
                                    </p:animEffect>
                                    <p:set>
                                      <p:cBhvr>
                                        <p:cTn id="34" dur="1" fill="hold">
                                          <p:stCondLst>
                                            <p:cond delay="499"/>
                                          </p:stCondLst>
                                        </p:cTn>
                                        <p:tgtEl>
                                          <p:spTgt spid="2055"/>
                                        </p:tgtEl>
                                        <p:attrNameLst>
                                          <p:attrName>style.visibility</p:attrName>
                                        </p:attrNameLst>
                                      </p:cBhvr>
                                      <p:to>
                                        <p:strVal val="hidden"/>
                                      </p:to>
                                    </p:set>
                                  </p:childTnLst>
                                </p:cTn>
                              </p:par>
                            </p:childTnLst>
                          </p:cTn>
                        </p:par>
                        <p:par>
                          <p:cTn id="35" fill="hold">
                            <p:stCondLst>
                              <p:cond delay="500"/>
                            </p:stCondLst>
                            <p:childTnLst>
                              <p:par>
                                <p:cTn id="36" presetID="22" presetClass="exit" presetSubtype="2" fill="hold" nodeType="afterEffect">
                                  <p:stCondLst>
                                    <p:cond delay="0"/>
                                  </p:stCondLst>
                                  <p:childTnLst>
                                    <p:animEffect transition="out" filter="wipe(right)">
                                      <p:cBhvr>
                                        <p:cTn id="37" dur="500"/>
                                        <p:tgtEl>
                                          <p:spTgt spid="1031"/>
                                        </p:tgtEl>
                                      </p:cBhvr>
                                    </p:animEffect>
                                    <p:set>
                                      <p:cBhvr>
                                        <p:cTn id="38" dur="1" fill="hold">
                                          <p:stCondLst>
                                            <p:cond delay="499"/>
                                          </p:stCondLst>
                                        </p:cTn>
                                        <p:tgtEl>
                                          <p:spTgt spid="1031"/>
                                        </p:tgtEl>
                                        <p:attrNameLst>
                                          <p:attrName>style.visibility</p:attrName>
                                        </p:attrNameLst>
                                      </p:cBhvr>
                                      <p:to>
                                        <p:strVal val="hidden"/>
                                      </p:to>
                                    </p:set>
                                  </p:childTnLst>
                                </p:cTn>
                              </p:par>
                            </p:childTnLst>
                          </p:cTn>
                        </p:par>
                        <p:par>
                          <p:cTn id="39" fill="hold">
                            <p:stCondLst>
                              <p:cond delay="1000"/>
                            </p:stCondLst>
                            <p:childTnLst>
                              <p:par>
                                <p:cTn id="40" presetID="22" presetClass="exit" presetSubtype="2" fill="hold" nodeType="afterEffect">
                                  <p:stCondLst>
                                    <p:cond delay="0"/>
                                  </p:stCondLst>
                                  <p:childTnLst>
                                    <p:animEffect transition="out" filter="wipe(right)">
                                      <p:cBhvr>
                                        <p:cTn id="41" dur="500"/>
                                        <p:tgtEl>
                                          <p:spTgt spid="2048"/>
                                        </p:tgtEl>
                                      </p:cBhvr>
                                    </p:animEffect>
                                    <p:set>
                                      <p:cBhvr>
                                        <p:cTn id="42" dur="1" fill="hold">
                                          <p:stCondLst>
                                            <p:cond delay="499"/>
                                          </p:stCondLst>
                                        </p:cTn>
                                        <p:tgtEl>
                                          <p:spTgt spid="204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par>
                          <p:cTn id="45" fill="hold">
                            <p:stCondLst>
                              <p:cond delay="1500"/>
                            </p:stCondLst>
                            <p:childTnLst>
                              <p:par>
                                <p:cTn id="46" presetID="1" presetClass="entr" presetSubtype="0" fill="hold" grpId="0" nodeType="afterEffect">
                                  <p:stCondLst>
                                    <p:cond delay="0"/>
                                  </p:stCondLst>
                                  <p:childTnLst>
                                    <p:set>
                                      <p:cBhvr>
                                        <p:cTn id="47" dur="1" fill="hold">
                                          <p:stCondLst>
                                            <p:cond delay="0"/>
                                          </p:stCondLst>
                                        </p:cTn>
                                        <p:tgtEl>
                                          <p:spTgt spid="10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3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05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05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3"/>
                                        </p:tgtEl>
                                        <p:attrNameLst>
                                          <p:attrName>style.visibility</p:attrName>
                                        </p:attrNameLst>
                                      </p:cBhvr>
                                      <p:to>
                                        <p:strVal val="hidden"/>
                                      </p:to>
                                    </p:set>
                                  </p:childTnLst>
                                </p:cTn>
                              </p:par>
                            </p:childTnLst>
                          </p:cTn>
                        </p:par>
                        <p:par>
                          <p:cTn id="64" fill="hold">
                            <p:stCondLst>
                              <p:cond delay="0"/>
                            </p:stCondLst>
                            <p:childTnLst>
                              <p:par>
                                <p:cTn id="65" presetID="22" presetClass="entr" presetSubtype="1" fill="hold" nodeType="after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500"/>
                                        <p:tgtEl>
                                          <p:spTgt spid="47"/>
                                        </p:tgtEl>
                                      </p:cBhvr>
                                    </p:animEffect>
                                  </p:childTnLst>
                                </p:cTn>
                              </p:par>
                              <p:par>
                                <p:cTn id="68" presetID="22" presetClass="entr" presetSubtype="1"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up)">
                                      <p:cBhvr>
                                        <p:cTn id="70" dur="500"/>
                                        <p:tgtEl>
                                          <p:spTgt spid="39"/>
                                        </p:tgtEl>
                                      </p:cBhvr>
                                    </p:animEffec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par>
                          <p:cTn id="73" fill="hold">
                            <p:stCondLst>
                              <p:cond delay="500"/>
                            </p:stCondLst>
                            <p:childTnLst>
                              <p:par>
                                <p:cTn id="74" presetID="1" presetClass="entr" presetSubtype="0" fill="hold" grpId="0" nodeType="afterEffect">
                                  <p:stCondLst>
                                    <p:cond delay="0"/>
                                  </p:stCondLst>
                                  <p:childTnLst>
                                    <p:set>
                                      <p:cBhvr>
                                        <p:cTn id="75" dur="1" fill="hold">
                                          <p:stCondLst>
                                            <p:cond delay="0"/>
                                          </p:stCondLst>
                                        </p:cTn>
                                        <p:tgtEl>
                                          <p:spTgt spid="10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1056"/>
                                        </p:tgtEl>
                                        <p:attrNameLst>
                                          <p:attrName>style.visibility</p:attrName>
                                        </p:attrNameLst>
                                      </p:cBhvr>
                                      <p:to>
                                        <p:strVal val="hidden"/>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105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6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03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54"/>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05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7"/>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47"/>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9"/>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6"/>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105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060"/>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05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061"/>
                                        </p:tgtEl>
                                        <p:attrNameLst>
                                          <p:attrName>style.visibility</p:attrName>
                                        </p:attrNameLst>
                                      </p:cBhvr>
                                      <p:to>
                                        <p:strVal val="hidden"/>
                                      </p:to>
                                    </p:set>
                                  </p:childTnLst>
                                </p:cTn>
                              </p:par>
                            </p:childTnLst>
                          </p:cTn>
                        </p:par>
                        <p:par>
                          <p:cTn id="113" fill="hold">
                            <p:stCondLst>
                              <p:cond delay="0"/>
                            </p:stCondLst>
                            <p:childTnLst>
                              <p:par>
                                <p:cTn id="114" presetID="1" presetClass="entr" presetSubtype="0" fill="hold" grpId="0" nodeType="afterEffect">
                                  <p:stCondLst>
                                    <p:cond delay="0"/>
                                  </p:stCondLst>
                                  <p:childTnLst>
                                    <p:set>
                                      <p:cBhvr>
                                        <p:cTn id="115" dur="1" fill="hold">
                                          <p:stCondLst>
                                            <p:cond delay="0"/>
                                          </p:stCondLst>
                                        </p:cTn>
                                        <p:tgtEl>
                                          <p:spTgt spid="1045"/>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075"/>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1074"/>
                                        </p:tgtEl>
                                        <p:attrNameLst>
                                          <p:attrName>style.visibility</p:attrName>
                                        </p:attrNameLst>
                                      </p:cBhvr>
                                      <p:to>
                                        <p:strVal val="visible"/>
                                      </p:to>
                                    </p:set>
                                    <p:animEffect transition="in" filter="wipe(up)">
                                      <p:cBhvr>
                                        <p:cTn id="122" dur="500"/>
                                        <p:tgtEl>
                                          <p:spTgt spid="1074"/>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107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07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7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08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075"/>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078"/>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079"/>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080"/>
                                        </p:tgtEl>
                                        <p:attrNameLst>
                                          <p:attrName>style.visibility</p:attrName>
                                        </p:attrNameLst>
                                      </p:cBhvr>
                                      <p:to>
                                        <p:strVal val="hidden"/>
                                      </p:to>
                                    </p:set>
                                  </p:childTnLst>
                                </p:cTn>
                              </p:par>
                            </p:childTnLst>
                          </p:cTn>
                        </p:par>
                        <p:par>
                          <p:cTn id="151" fill="hold">
                            <p:stCondLst>
                              <p:cond delay="0"/>
                            </p:stCondLst>
                            <p:childTnLst>
                              <p:par>
                                <p:cTn id="152" presetID="1" presetClass="entr" presetSubtype="0" fill="hold" grpId="0" nodeType="afterEffect">
                                  <p:stCondLst>
                                    <p:cond delay="0"/>
                                  </p:stCondLst>
                                  <p:childTnLst>
                                    <p:set>
                                      <p:cBhvr>
                                        <p:cTn id="153" dur="1" fill="hold">
                                          <p:stCondLst>
                                            <p:cond delay="0"/>
                                          </p:stCondLst>
                                        </p:cTn>
                                        <p:tgtEl>
                                          <p:spTgt spid="1081"/>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nodeType="clickEffect">
                                  <p:stCondLst>
                                    <p:cond delay="0"/>
                                  </p:stCondLst>
                                  <p:childTnLst>
                                    <p:set>
                                      <p:cBhvr>
                                        <p:cTn id="157" dur="1" fill="hold">
                                          <p:stCondLst>
                                            <p:cond delay="0"/>
                                          </p:stCondLst>
                                        </p:cTn>
                                        <p:tgtEl>
                                          <p:spTgt spid="1083"/>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1087"/>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grpId="1" nodeType="clickEffect">
                                  <p:stCondLst>
                                    <p:cond delay="0"/>
                                  </p:stCondLst>
                                  <p:childTnLst>
                                    <p:set>
                                      <p:cBhvr>
                                        <p:cTn id="163" dur="1" fill="hold">
                                          <p:stCondLst>
                                            <p:cond delay="0"/>
                                          </p:stCondLst>
                                        </p:cTn>
                                        <p:tgtEl>
                                          <p:spTgt spid="1045"/>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074"/>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087"/>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1081"/>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1083"/>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050"/>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2"/>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5"/>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9"/>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xit" presetSubtype="0" fill="hold" grpId="1" nodeType="clickEffect">
                                  <p:stCondLst>
                                    <p:cond delay="0"/>
                                  </p:stCondLst>
                                  <p:childTnLst>
                                    <p:set>
                                      <p:cBhvr>
                                        <p:cTn id="187" dur="1" fill="hold">
                                          <p:stCondLst>
                                            <p:cond delay="0"/>
                                          </p:stCondLst>
                                        </p:cTn>
                                        <p:tgtEl>
                                          <p:spTgt spid="9"/>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10"/>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11"/>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grpId="1" nodeType="clickEffect">
                                  <p:stCondLst>
                                    <p:cond delay="0"/>
                                  </p:stCondLst>
                                  <p:childTnLst>
                                    <p:set>
                                      <p:cBhvr>
                                        <p:cTn id="199" dur="1" fill="hold">
                                          <p:stCondLst>
                                            <p:cond delay="0"/>
                                          </p:stCondLst>
                                        </p:cTn>
                                        <p:tgtEl>
                                          <p:spTgt spid="1050"/>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2"/>
                                        </p:tgtEl>
                                        <p:attrNameLst>
                                          <p:attrName>style.visibility</p:attrName>
                                        </p:attrNameLst>
                                      </p:cBhvr>
                                      <p:to>
                                        <p:strVal val="hidden"/>
                                      </p:to>
                                    </p:set>
                                  </p:childTnLst>
                                </p:cTn>
                              </p:par>
                              <p:par>
                                <p:cTn id="202" presetID="1" presetClass="exit" presetSubtype="0" fill="hold" nodeType="withEffect">
                                  <p:stCondLst>
                                    <p:cond delay="0"/>
                                  </p:stCondLst>
                                  <p:childTnLst>
                                    <p:set>
                                      <p:cBhvr>
                                        <p:cTn id="203" dur="1" fill="hold">
                                          <p:stCondLst>
                                            <p:cond delay="0"/>
                                          </p:stCondLst>
                                        </p:cTn>
                                        <p:tgtEl>
                                          <p:spTgt spid="5"/>
                                        </p:tgtEl>
                                        <p:attrNameLst>
                                          <p:attrName>style.visibility</p:attrName>
                                        </p:attrNameLst>
                                      </p:cBhvr>
                                      <p:to>
                                        <p:strVal val="hidden"/>
                                      </p:to>
                                    </p:set>
                                  </p:childTnLst>
                                </p:cTn>
                              </p:par>
                              <p:par>
                                <p:cTn id="204" presetID="1" presetClass="exit" presetSubtype="0" fill="hold" grpId="1" nodeType="withEffect">
                                  <p:stCondLst>
                                    <p:cond delay="0"/>
                                  </p:stCondLst>
                                  <p:childTnLst>
                                    <p:set>
                                      <p:cBhvr>
                                        <p:cTn id="205" dur="1" fill="hold">
                                          <p:stCondLst>
                                            <p:cond delay="0"/>
                                          </p:stCondLst>
                                        </p:cTn>
                                        <p:tgtEl>
                                          <p:spTgt spid="10"/>
                                        </p:tgtEl>
                                        <p:attrNameLst>
                                          <p:attrName>style.visibility</p:attrName>
                                        </p:attrNameLst>
                                      </p:cBhvr>
                                      <p:to>
                                        <p:strVal val="hidden"/>
                                      </p:to>
                                    </p:set>
                                  </p:childTnLst>
                                </p:cTn>
                              </p:par>
                              <p:par>
                                <p:cTn id="206" presetID="1" presetClass="exit" presetSubtype="0" fill="hold" grpId="1" nodeType="withEffect">
                                  <p:stCondLst>
                                    <p:cond delay="0"/>
                                  </p:stCondLst>
                                  <p:childTnLst>
                                    <p:set>
                                      <p:cBhvr>
                                        <p:cTn id="207" dur="1" fill="hold">
                                          <p:stCondLst>
                                            <p:cond delay="0"/>
                                          </p:stCondLst>
                                        </p:cTn>
                                        <p:tgtEl>
                                          <p:spTgt spid="11"/>
                                        </p:tgtEl>
                                        <p:attrNameLst>
                                          <p:attrName>style.visibility</p:attrName>
                                        </p:attrNameLst>
                                      </p:cBhvr>
                                      <p:to>
                                        <p:strVal val="hidden"/>
                                      </p:to>
                                    </p:set>
                                  </p:childTnLst>
                                </p:cTn>
                              </p:par>
                              <p:par>
                                <p:cTn id="208" presetID="1" presetClass="exit" presetSubtype="0" fill="hold" grpId="1" nodeType="withEffect">
                                  <p:stCondLst>
                                    <p:cond delay="0"/>
                                  </p:stCondLst>
                                  <p:childTnLst>
                                    <p:set>
                                      <p:cBhvr>
                                        <p:cTn id="209" dur="1" fill="hold">
                                          <p:stCondLst>
                                            <p:cond delay="0"/>
                                          </p:stCondLst>
                                        </p:cTn>
                                        <p:tgtEl>
                                          <p:spTgt spid="1035"/>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nodeType="clickEffect">
                                  <p:stCondLst>
                                    <p:cond delay="0"/>
                                  </p:stCondLst>
                                  <p:childTnLst>
                                    <p:set>
                                      <p:cBhvr>
                                        <p:cTn id="213" dur="1" fill="hold">
                                          <p:stCondLst>
                                            <p:cond delay="0"/>
                                          </p:stCondLst>
                                        </p:cTn>
                                        <p:tgtEl>
                                          <p:spTgt spid="17"/>
                                        </p:tgtEl>
                                        <p:attrNameLst>
                                          <p:attrName>style.visibility</p:attrName>
                                        </p:attrNameLst>
                                      </p:cBhvr>
                                      <p:to>
                                        <p:strVal val="visible"/>
                                      </p:to>
                                    </p:set>
                                  </p:childTnLst>
                                </p:cTn>
                              </p:par>
                              <p:par>
                                <p:cTn id="214" presetID="1" presetClass="entr" presetSubtype="0" fill="hold" nodeType="withEffect">
                                  <p:stCondLst>
                                    <p:cond delay="0"/>
                                  </p:stCondLst>
                                  <p:childTnLst>
                                    <p:set>
                                      <p:cBhvr>
                                        <p:cTn id="215" dur="1" fill="hold">
                                          <p:stCondLst>
                                            <p:cond delay="0"/>
                                          </p:stCondLst>
                                        </p:cTn>
                                        <p:tgtEl>
                                          <p:spTgt spid="18"/>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5122"/>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20"/>
                                        </p:tgtEl>
                                        <p:attrNameLst>
                                          <p:attrName>style.visibility</p:attrName>
                                        </p:attrNameLst>
                                      </p:cBhvr>
                                      <p:to>
                                        <p:strVal val="visible"/>
                                      </p:to>
                                    </p:set>
                                  </p:childTnLst>
                                </p:cTn>
                              </p:par>
                              <p:par>
                                <p:cTn id="220" presetID="1" presetClass="entr" presetSubtype="0" fill="hold" grpId="0" nodeType="withEffect">
                                  <p:stCondLst>
                                    <p:cond delay="0"/>
                                  </p:stCondLst>
                                  <p:childTnLst>
                                    <p:set>
                                      <p:cBhvr>
                                        <p:cTn id="221" dur="1" fill="hold">
                                          <p:stCondLst>
                                            <p:cond delay="0"/>
                                          </p:stCondLst>
                                        </p:cTn>
                                        <p:tgtEl>
                                          <p:spTgt spid="21"/>
                                        </p:tgtEl>
                                        <p:attrNameLst>
                                          <p:attrName>style.visibility</p:attrName>
                                        </p:attrNameLst>
                                      </p:cBhvr>
                                      <p:to>
                                        <p:strVal val="visible"/>
                                      </p:to>
                                    </p:set>
                                  </p:childTnLst>
                                </p:cTn>
                              </p:par>
                              <p:par>
                                <p:cTn id="222" presetID="1" presetClass="entr" presetSubtype="0" fill="hold" nodeType="withEffect">
                                  <p:stCondLst>
                                    <p:cond delay="0"/>
                                  </p:stCondLst>
                                  <p:childTnLst>
                                    <p:set>
                                      <p:cBhvr>
                                        <p:cTn id="223" dur="1" fill="hold">
                                          <p:stCondLst>
                                            <p:cond delay="0"/>
                                          </p:stCondLst>
                                        </p:cTn>
                                        <p:tgtEl>
                                          <p:spTgt spid="23"/>
                                        </p:tgtEl>
                                        <p:attrNameLst>
                                          <p:attrName>style.visibility</p:attrName>
                                        </p:attrNameLst>
                                      </p:cBhvr>
                                      <p:to>
                                        <p:strVal val="visible"/>
                                      </p:to>
                                    </p:set>
                                  </p:childTnLst>
                                </p:cTn>
                              </p:par>
                              <p:par>
                                <p:cTn id="224" presetID="1"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P spid="1045" grpId="1" animBg="1"/>
      <p:bldP spid="1075" grpId="0"/>
      <p:bldP spid="1075" grpId="1"/>
      <p:bldP spid="1076" grpId="0"/>
      <p:bldP spid="1076" grpId="1"/>
      <p:bldP spid="1079" grpId="0"/>
      <p:bldP spid="1079" grpId="1"/>
      <p:bldP spid="1080" grpId="0" animBg="1"/>
      <p:bldP spid="1080" grpId="1" animBg="1"/>
      <p:bldP spid="1081" grpId="0"/>
      <p:bldP spid="1081" grpId="1"/>
      <p:bldP spid="1039" grpId="0" animBg="1"/>
      <p:bldP spid="1039" grpId="1" animBg="1"/>
      <p:bldP spid="1055" grpId="0"/>
      <p:bldP spid="1055" grpId="1"/>
      <p:bldP spid="1056" grpId="0"/>
      <p:bldP spid="1056" grpId="1"/>
      <p:bldP spid="1056" grpId="2"/>
      <p:bldP spid="1060" grpId="0"/>
      <p:bldP spid="1060" grpId="1"/>
      <p:bldP spid="1061" grpId="0" animBg="1"/>
      <p:bldP spid="1061" grpId="1" animBg="1"/>
      <p:bldP spid="56" grpId="0"/>
      <p:bldP spid="56" grpId="1"/>
      <p:bldP spid="1035" grpId="0"/>
      <p:bldP spid="1035" grpId="1"/>
      <p:bldP spid="20" grpId="0"/>
      <p:bldP spid="21" grpId="0"/>
      <p:bldP spid="1050" grpId="0" animBg="1"/>
      <p:bldP spid="1050" grpId="1" animBg="1"/>
      <p:bldP spid="9" grpId="0"/>
      <p:bldP spid="9" grpId="1"/>
      <p:bldP spid="10" grpId="0"/>
      <p:bldP spid="10" grpId="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779845-AA96-247E-14C9-FD6414093094}"/>
              </a:ext>
            </a:extLst>
          </p:cNvPr>
          <p:cNvSpPr txBox="1"/>
          <p:nvPr/>
        </p:nvSpPr>
        <p:spPr>
          <a:xfrm>
            <a:off x="4992147" y="-44564"/>
            <a:ext cx="3281082" cy="923330"/>
          </a:xfrm>
          <a:prstGeom prst="rect">
            <a:avLst/>
          </a:prstGeom>
          <a:noFill/>
        </p:spPr>
        <p:txBody>
          <a:bodyPr wrap="square" rtlCol="0">
            <a:spAutoFit/>
          </a:bodyPr>
          <a:lstStyle/>
          <a:p>
            <a:r>
              <a:rPr lang="en-GB" sz="3600" b="1"/>
              <a:t>Right Dose?</a:t>
            </a:r>
          </a:p>
          <a:p>
            <a:endParaRPr lang="en-GB"/>
          </a:p>
        </p:txBody>
      </p:sp>
      <p:pic>
        <p:nvPicPr>
          <p:cNvPr id="6146" name="Picture 2" descr="Oramorph 10mg/5mls 300ml for Sale - WellNess Pharmacy without prescription">
            <a:extLst>
              <a:ext uri="{FF2B5EF4-FFF2-40B4-BE49-F238E27FC236}">
                <a16:creationId xmlns:a16="http://schemas.microsoft.com/office/drawing/2014/main" id="{54A30D22-88FC-8B63-5CA2-210FCB3F31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508" y="322275"/>
            <a:ext cx="2812415" cy="6878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D8C60691-2DBF-D820-6A67-0D972500D51F}"/>
              </a:ext>
            </a:extLst>
          </p:cNvPr>
          <p:cNvPicPr>
            <a:picLocks noChangeAspect="1" noChangeArrowheads="1"/>
          </p:cNvPicPr>
          <p:nvPr/>
        </p:nvPicPr>
        <p:blipFill rotWithShape="1">
          <a:blip r:embed="rId4"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7289" r="29092" b="21324"/>
          <a:stretch>
            <a:fillRect/>
          </a:stretch>
        </p:blipFill>
        <p:spPr bwMode="auto">
          <a:xfrm>
            <a:off x="5815090" y="1085751"/>
            <a:ext cx="3061001" cy="3354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A551D6FD-58F5-74FD-C7E6-5858F848DF69}"/>
              </a:ext>
            </a:extLst>
          </p:cNvPr>
          <p:cNvSpPr/>
          <p:nvPr/>
        </p:nvSpPr>
        <p:spPr>
          <a:xfrm>
            <a:off x="6494824" y="4031417"/>
            <a:ext cx="1869440" cy="325119"/>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79" name="Group 6178">
            <a:extLst>
              <a:ext uri="{FF2B5EF4-FFF2-40B4-BE49-F238E27FC236}">
                <a16:creationId xmlns:a16="http://schemas.microsoft.com/office/drawing/2014/main" id="{7F177D84-2D4F-BA12-5785-DE17D41FFE46}"/>
              </a:ext>
            </a:extLst>
          </p:cNvPr>
          <p:cNvGrpSpPr/>
          <p:nvPr/>
        </p:nvGrpSpPr>
        <p:grpSpPr>
          <a:xfrm>
            <a:off x="5961226" y="1085751"/>
            <a:ext cx="1710362" cy="4972661"/>
            <a:chOff x="5961226" y="1085751"/>
            <a:chExt cx="1710362" cy="4972661"/>
          </a:xfrm>
        </p:grpSpPr>
        <p:pic>
          <p:nvPicPr>
            <p:cNvPr id="11" name="Picture 10">
              <a:extLst>
                <a:ext uri="{FF2B5EF4-FFF2-40B4-BE49-F238E27FC236}">
                  <a16:creationId xmlns:a16="http://schemas.microsoft.com/office/drawing/2014/main" id="{4146A960-CCC6-DEA8-3EAC-F7C747A938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444" b="98234" l="20763" r="72458">
                          <a14:foregroundMark x1="40678" y1="97792" x2="40678" y2="97792"/>
                          <a14:foregroundMark x1="52966" y1="98234" x2="52966" y2="98234"/>
                        </a14:backgroundRemoval>
                      </a14:imgEffect>
                    </a14:imgLayer>
                  </a14:imgProps>
                </a:ext>
              </a:extLst>
            </a:blip>
            <a:srcRect l="14539" t="81773" r="21011"/>
            <a:stretch>
              <a:fillRect/>
            </a:stretch>
          </p:blipFill>
          <p:spPr>
            <a:xfrm>
              <a:off x="5961226" y="5129919"/>
              <a:ext cx="1710362" cy="928493"/>
            </a:xfrm>
            <a:prstGeom prst="rect">
              <a:avLst/>
            </a:prstGeom>
          </p:spPr>
        </p:pic>
        <p:pic>
          <p:nvPicPr>
            <p:cNvPr id="25" name="Picture 24">
              <a:extLst>
                <a:ext uri="{FF2B5EF4-FFF2-40B4-BE49-F238E27FC236}">
                  <a16:creationId xmlns:a16="http://schemas.microsoft.com/office/drawing/2014/main" id="{4BEAFDBA-DCAF-8C85-3926-3466FC0B6420}"/>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6146210" y="1085751"/>
              <a:ext cx="1525378" cy="4124920"/>
            </a:xfrm>
            <a:prstGeom prst="rect">
              <a:avLst/>
            </a:prstGeom>
            <a:ln>
              <a:noFill/>
            </a:ln>
            <a:effectLst>
              <a:outerShdw blurRad="292100" dist="139700" dir="2700000" algn="tl" rotWithShape="0">
                <a:srgbClr val="333333">
                  <a:alpha val="65000"/>
                </a:srgbClr>
              </a:outerShdw>
            </a:effectLst>
          </p:spPr>
        </p:pic>
      </p:grpSp>
      <p:grpSp>
        <p:nvGrpSpPr>
          <p:cNvPr id="30" name="Group 29">
            <a:extLst>
              <a:ext uri="{FF2B5EF4-FFF2-40B4-BE49-F238E27FC236}">
                <a16:creationId xmlns:a16="http://schemas.microsoft.com/office/drawing/2014/main" id="{2C2817A2-78D9-A12F-DAD4-7EA5CAE46F0B}"/>
              </a:ext>
            </a:extLst>
          </p:cNvPr>
          <p:cNvGrpSpPr/>
          <p:nvPr/>
        </p:nvGrpSpPr>
        <p:grpSpPr>
          <a:xfrm>
            <a:off x="6492923" y="1711929"/>
            <a:ext cx="756086" cy="371856"/>
            <a:chOff x="9999538" y="985789"/>
            <a:chExt cx="640081" cy="432854"/>
          </a:xfrm>
        </p:grpSpPr>
        <p:pic>
          <p:nvPicPr>
            <p:cNvPr id="31" name="Picture 30">
              <a:extLst>
                <a:ext uri="{FF2B5EF4-FFF2-40B4-BE49-F238E27FC236}">
                  <a16:creationId xmlns:a16="http://schemas.microsoft.com/office/drawing/2014/main" id="{A87D631E-0B89-BB90-D4FF-D5DAA52DB269}"/>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999538" y="1089356"/>
              <a:ext cx="640081" cy="329287"/>
            </a:xfrm>
            <a:prstGeom prst="rect">
              <a:avLst/>
            </a:prstGeom>
            <a:ln>
              <a:noFill/>
            </a:ln>
            <a:effectLst>
              <a:outerShdw blurRad="292100" dist="139700" dir="2700000" algn="tl" rotWithShape="0">
                <a:srgbClr val="333333">
                  <a:alpha val="65000"/>
                </a:srgbClr>
              </a:outerShdw>
            </a:effectLst>
          </p:spPr>
        </p:pic>
        <p:sp>
          <p:nvSpPr>
            <p:cNvPr id="32" name="Freeform: Shape 31">
              <a:extLst>
                <a:ext uri="{FF2B5EF4-FFF2-40B4-BE49-F238E27FC236}">
                  <a16:creationId xmlns:a16="http://schemas.microsoft.com/office/drawing/2014/main" id="{50286904-1B2B-0D13-FE9F-204351C9D6BB}"/>
                </a:ext>
              </a:extLst>
            </p:cNvPr>
            <p:cNvSpPr/>
            <p:nvPr/>
          </p:nvSpPr>
          <p:spPr>
            <a:xfrm>
              <a:off x="9999538" y="985789"/>
              <a:ext cx="620469" cy="232820"/>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46" name="Picture 2" descr="Oramorph 10mg/5mls 300ml for Sale - WellNess Pharmacy without prescription">
            <a:extLst>
              <a:ext uri="{FF2B5EF4-FFF2-40B4-BE49-F238E27FC236}">
                <a16:creationId xmlns:a16="http://schemas.microsoft.com/office/drawing/2014/main" id="{5EC478DC-A2E1-9186-4128-4F8C869A99EE}"/>
              </a:ext>
            </a:extLst>
          </p:cNvPr>
          <p:cNvPicPr>
            <a:picLocks noChangeAspect="1" noChangeArrowheads="1"/>
          </p:cNvPicPr>
          <p:nvPr/>
        </p:nvPicPr>
        <p:blipFill>
          <a:blip r:embed="rId10">
            <a:alphaModFix amt="50000"/>
            <a:duotone>
              <a:schemeClr val="bg2">
                <a:shade val="45000"/>
                <a:satMod val="135000"/>
              </a:schemeClr>
              <a:prstClr val="white"/>
            </a:duoton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44508" y="322275"/>
            <a:ext cx="2812415" cy="6878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392533DD-A80D-A6B8-92C3-C6F55ED2CD75}"/>
              </a:ext>
            </a:extLst>
          </p:cNvPr>
          <p:cNvGrpSpPr/>
          <p:nvPr/>
        </p:nvGrpSpPr>
        <p:grpSpPr>
          <a:xfrm>
            <a:off x="673797" y="5750076"/>
            <a:ext cx="4091243" cy="938049"/>
            <a:chOff x="673797" y="5673876"/>
            <a:chExt cx="4091243" cy="938049"/>
          </a:xfrm>
        </p:grpSpPr>
        <p:pic>
          <p:nvPicPr>
            <p:cNvPr id="45" name="Picture 44" descr="A brown glass with a white circle in the middle&#10;&#10;AI-generated content may be incorrect.">
              <a:extLst>
                <a:ext uri="{FF2B5EF4-FFF2-40B4-BE49-F238E27FC236}">
                  <a16:creationId xmlns:a16="http://schemas.microsoft.com/office/drawing/2014/main" id="{C046A6B7-2E72-0D80-9B89-3F091D97F01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4099" b="93789" l="6608" r="92070">
                          <a14:foregroundMark x1="6608" y1="54658" x2="6608" y2="54658"/>
                          <a14:foregroundMark x1="92070" y1="54658" x2="92070" y2="54658"/>
                        </a14:backgroundRemoval>
                      </a14:imgEffect>
                    </a14:imgLayer>
                  </a14:imgProps>
                </a:ext>
                <a:ext uri="{28A0092B-C50C-407E-A947-70E740481C1C}">
                  <a14:useLocalDpi xmlns:a14="http://schemas.microsoft.com/office/drawing/2010/main"/>
                </a:ext>
              </a:extLst>
            </a:blip>
            <a:srcRect t="38839"/>
            <a:stretch>
              <a:fillRect/>
            </a:stretch>
          </p:blipFill>
          <p:spPr>
            <a:xfrm>
              <a:off x="673797" y="5673876"/>
              <a:ext cx="2348245" cy="938049"/>
            </a:xfrm>
            <a:prstGeom prst="rect">
              <a:avLst/>
            </a:prstGeom>
          </p:spPr>
        </p:pic>
        <p:cxnSp>
          <p:nvCxnSpPr>
            <p:cNvPr id="48" name="Straight Arrow Connector 47">
              <a:extLst>
                <a:ext uri="{FF2B5EF4-FFF2-40B4-BE49-F238E27FC236}">
                  <a16:creationId xmlns:a16="http://schemas.microsoft.com/office/drawing/2014/main" id="{DC20368B-3E06-8B63-6D36-B1A74BED720C}"/>
                </a:ext>
              </a:extLst>
            </p:cNvPr>
            <p:cNvCxnSpPr>
              <a:cxnSpLocks/>
            </p:cNvCxnSpPr>
            <p:nvPr/>
          </p:nvCxnSpPr>
          <p:spPr>
            <a:xfrm flipH="1">
              <a:off x="3037840" y="5760720"/>
              <a:ext cx="1727200"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grpSp>
        <p:nvGrpSpPr>
          <p:cNvPr id="57" name="Group 56">
            <a:extLst>
              <a:ext uri="{FF2B5EF4-FFF2-40B4-BE49-F238E27FC236}">
                <a16:creationId xmlns:a16="http://schemas.microsoft.com/office/drawing/2014/main" id="{B6AB1AB9-812D-81D0-0FEF-FA679A598103}"/>
              </a:ext>
            </a:extLst>
          </p:cNvPr>
          <p:cNvGrpSpPr/>
          <p:nvPr/>
        </p:nvGrpSpPr>
        <p:grpSpPr>
          <a:xfrm>
            <a:off x="6677435" y="831643"/>
            <a:ext cx="1226877" cy="5634335"/>
            <a:chOff x="8054283" y="461665"/>
            <a:chExt cx="1525378" cy="7503982"/>
          </a:xfrm>
        </p:grpSpPr>
        <p:pic>
          <p:nvPicPr>
            <p:cNvPr id="50" name="Picture 49">
              <a:extLst>
                <a:ext uri="{FF2B5EF4-FFF2-40B4-BE49-F238E27FC236}">
                  <a16:creationId xmlns:a16="http://schemas.microsoft.com/office/drawing/2014/main" id="{F843B318-2822-92EB-BDD5-41C15224770C}"/>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51" name="Group 50">
              <a:extLst>
                <a:ext uri="{FF2B5EF4-FFF2-40B4-BE49-F238E27FC236}">
                  <a16:creationId xmlns:a16="http://schemas.microsoft.com/office/drawing/2014/main" id="{31242B65-5CB6-C381-7A11-BB879256AE48}"/>
                </a:ext>
              </a:extLst>
            </p:cNvPr>
            <p:cNvGrpSpPr/>
            <p:nvPr/>
          </p:nvGrpSpPr>
          <p:grpSpPr>
            <a:xfrm>
              <a:off x="8366760" y="923330"/>
              <a:ext cx="798192" cy="1630680"/>
              <a:chOff x="10727396" y="743607"/>
              <a:chExt cx="674116" cy="1440044"/>
            </a:xfrm>
          </p:grpSpPr>
          <p:sp>
            <p:nvSpPr>
              <p:cNvPr id="52" name="Freeform: Shape 51">
                <a:extLst>
                  <a:ext uri="{FF2B5EF4-FFF2-40B4-BE49-F238E27FC236}">
                    <a16:creationId xmlns:a16="http://schemas.microsoft.com/office/drawing/2014/main" id="{068FAD63-A8C0-9F71-398A-410BC386CAE6}"/>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3" name="Group 52">
                <a:extLst>
                  <a:ext uri="{FF2B5EF4-FFF2-40B4-BE49-F238E27FC236}">
                    <a16:creationId xmlns:a16="http://schemas.microsoft.com/office/drawing/2014/main" id="{6D3E4042-261A-8527-7DEE-6E02E25E39F3}"/>
                  </a:ext>
                </a:extLst>
              </p:cNvPr>
              <p:cNvGrpSpPr/>
              <p:nvPr/>
            </p:nvGrpSpPr>
            <p:grpSpPr>
              <a:xfrm>
                <a:off x="10727396" y="982303"/>
                <a:ext cx="657099" cy="329288"/>
                <a:chOff x="9853256" y="1098061"/>
                <a:chExt cx="657099" cy="329288"/>
              </a:xfrm>
            </p:grpSpPr>
            <p:pic>
              <p:nvPicPr>
                <p:cNvPr id="54" name="Picture 53">
                  <a:extLst>
                    <a:ext uri="{FF2B5EF4-FFF2-40B4-BE49-F238E27FC236}">
                      <a16:creationId xmlns:a16="http://schemas.microsoft.com/office/drawing/2014/main" id="{DC64C96C-E2BF-D69D-654A-67DF3D511E39}"/>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55" name="Freeform: Shape 54">
                  <a:extLst>
                    <a:ext uri="{FF2B5EF4-FFF2-40B4-BE49-F238E27FC236}">
                      <a16:creationId xmlns:a16="http://schemas.microsoft.com/office/drawing/2014/main" id="{0F1F5E23-2E29-FA59-2E99-BA7837E3AD35}"/>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56" name="Rectangle 55">
              <a:extLst>
                <a:ext uri="{FF2B5EF4-FFF2-40B4-BE49-F238E27FC236}">
                  <a16:creationId xmlns:a16="http://schemas.microsoft.com/office/drawing/2014/main" id="{6FA0666D-4B93-C8D5-7505-63AC26BF5AB6}"/>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7" name="Picture 26">
              <a:extLst>
                <a:ext uri="{FF2B5EF4-FFF2-40B4-BE49-F238E27FC236}">
                  <a16:creationId xmlns:a16="http://schemas.microsoft.com/office/drawing/2014/main" id="{9B71C097-A26D-3124-F36A-E6D676A9D123}"/>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26" name="Picture 25">
              <a:extLst>
                <a:ext uri="{FF2B5EF4-FFF2-40B4-BE49-F238E27FC236}">
                  <a16:creationId xmlns:a16="http://schemas.microsoft.com/office/drawing/2014/main" id="{0899159D-5B2D-D88D-F628-2FF148BA6EA3}"/>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58" name="Group 57">
            <a:extLst>
              <a:ext uri="{FF2B5EF4-FFF2-40B4-BE49-F238E27FC236}">
                <a16:creationId xmlns:a16="http://schemas.microsoft.com/office/drawing/2014/main" id="{A72E93AE-FC5A-FF35-5F4C-CE0EC7827A89}"/>
              </a:ext>
            </a:extLst>
          </p:cNvPr>
          <p:cNvGrpSpPr/>
          <p:nvPr/>
        </p:nvGrpSpPr>
        <p:grpSpPr>
          <a:xfrm>
            <a:off x="7628674" y="1111799"/>
            <a:ext cx="1226877" cy="5634335"/>
            <a:chOff x="8054283" y="461665"/>
            <a:chExt cx="1525378" cy="7503982"/>
          </a:xfrm>
        </p:grpSpPr>
        <p:pic>
          <p:nvPicPr>
            <p:cNvPr id="59" name="Picture 58">
              <a:extLst>
                <a:ext uri="{FF2B5EF4-FFF2-40B4-BE49-F238E27FC236}">
                  <a16:creationId xmlns:a16="http://schemas.microsoft.com/office/drawing/2014/main" id="{C1DB0843-9601-06F6-0E39-37A566D6F479}"/>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60" name="Group 59">
              <a:extLst>
                <a:ext uri="{FF2B5EF4-FFF2-40B4-BE49-F238E27FC236}">
                  <a16:creationId xmlns:a16="http://schemas.microsoft.com/office/drawing/2014/main" id="{2CCE2C0A-DA8B-F081-38E6-6DFA8E4EA45E}"/>
                </a:ext>
              </a:extLst>
            </p:cNvPr>
            <p:cNvGrpSpPr/>
            <p:nvPr/>
          </p:nvGrpSpPr>
          <p:grpSpPr>
            <a:xfrm>
              <a:off x="8366760" y="923330"/>
              <a:ext cx="798192" cy="1630680"/>
              <a:chOff x="10727396" y="743607"/>
              <a:chExt cx="674116" cy="1440044"/>
            </a:xfrm>
          </p:grpSpPr>
          <p:sp>
            <p:nvSpPr>
              <p:cNvPr id="6144" name="Freeform: Shape 6143">
                <a:extLst>
                  <a:ext uri="{FF2B5EF4-FFF2-40B4-BE49-F238E27FC236}">
                    <a16:creationId xmlns:a16="http://schemas.microsoft.com/office/drawing/2014/main" id="{9A483DB7-6CD1-DD83-0B5C-D4A502D2378B}"/>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45" name="Group 6144">
                <a:extLst>
                  <a:ext uri="{FF2B5EF4-FFF2-40B4-BE49-F238E27FC236}">
                    <a16:creationId xmlns:a16="http://schemas.microsoft.com/office/drawing/2014/main" id="{1288C069-96EA-CA4D-4961-112093B5B8F9}"/>
                  </a:ext>
                </a:extLst>
              </p:cNvPr>
              <p:cNvGrpSpPr/>
              <p:nvPr/>
            </p:nvGrpSpPr>
            <p:grpSpPr>
              <a:xfrm>
                <a:off x="10727396" y="982303"/>
                <a:ext cx="657099" cy="329288"/>
                <a:chOff x="9853256" y="1098061"/>
                <a:chExt cx="657099" cy="329288"/>
              </a:xfrm>
            </p:grpSpPr>
            <p:pic>
              <p:nvPicPr>
                <p:cNvPr id="6147" name="Picture 6146">
                  <a:extLst>
                    <a:ext uri="{FF2B5EF4-FFF2-40B4-BE49-F238E27FC236}">
                      <a16:creationId xmlns:a16="http://schemas.microsoft.com/office/drawing/2014/main" id="{E82CB0F5-C4FE-91DD-3205-CCD338DA8A40}"/>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48" name="Freeform: Shape 6147">
                  <a:extLst>
                    <a:ext uri="{FF2B5EF4-FFF2-40B4-BE49-F238E27FC236}">
                      <a16:creationId xmlns:a16="http://schemas.microsoft.com/office/drawing/2014/main" id="{7CF0CD2B-0E68-B763-4D27-2CD598C8C6A7}"/>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61" name="Rectangle 60">
              <a:extLst>
                <a:ext uri="{FF2B5EF4-FFF2-40B4-BE49-F238E27FC236}">
                  <a16:creationId xmlns:a16="http://schemas.microsoft.com/office/drawing/2014/main" id="{D9F8EA1B-ABD8-4A93-2DA6-8E0015D61AC3}"/>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a:extLst>
                <a:ext uri="{FF2B5EF4-FFF2-40B4-BE49-F238E27FC236}">
                  <a16:creationId xmlns:a16="http://schemas.microsoft.com/office/drawing/2014/main" id="{71A72CAA-FC2A-4ECA-B306-CBA4A29EFA14}"/>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3" name="Picture 62">
              <a:extLst>
                <a:ext uri="{FF2B5EF4-FFF2-40B4-BE49-F238E27FC236}">
                  <a16:creationId xmlns:a16="http://schemas.microsoft.com/office/drawing/2014/main" id="{92C85242-6AE9-83D7-F883-D24E463BE13D}"/>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49" name="Group 6148">
            <a:extLst>
              <a:ext uri="{FF2B5EF4-FFF2-40B4-BE49-F238E27FC236}">
                <a16:creationId xmlns:a16="http://schemas.microsoft.com/office/drawing/2014/main" id="{5C0DAB2F-3993-E783-1980-9A6153354810}"/>
              </a:ext>
            </a:extLst>
          </p:cNvPr>
          <p:cNvGrpSpPr/>
          <p:nvPr/>
        </p:nvGrpSpPr>
        <p:grpSpPr>
          <a:xfrm>
            <a:off x="8746617" y="739112"/>
            <a:ext cx="1226877" cy="5634335"/>
            <a:chOff x="8054283" y="461665"/>
            <a:chExt cx="1525378" cy="7503982"/>
          </a:xfrm>
        </p:grpSpPr>
        <p:pic>
          <p:nvPicPr>
            <p:cNvPr id="6150" name="Picture 6149">
              <a:extLst>
                <a:ext uri="{FF2B5EF4-FFF2-40B4-BE49-F238E27FC236}">
                  <a16:creationId xmlns:a16="http://schemas.microsoft.com/office/drawing/2014/main" id="{194107DC-4C62-F964-74B8-2ED1982E8B22}"/>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6151" name="Group 6150">
              <a:extLst>
                <a:ext uri="{FF2B5EF4-FFF2-40B4-BE49-F238E27FC236}">
                  <a16:creationId xmlns:a16="http://schemas.microsoft.com/office/drawing/2014/main" id="{A4BAA058-B709-121C-707B-95F2C8A99E89}"/>
                </a:ext>
              </a:extLst>
            </p:cNvPr>
            <p:cNvGrpSpPr/>
            <p:nvPr/>
          </p:nvGrpSpPr>
          <p:grpSpPr>
            <a:xfrm>
              <a:off x="8366760" y="923330"/>
              <a:ext cx="798192" cy="1630680"/>
              <a:chOff x="10727396" y="743607"/>
              <a:chExt cx="674116" cy="1440044"/>
            </a:xfrm>
          </p:grpSpPr>
          <p:sp>
            <p:nvSpPr>
              <p:cNvPr id="6155" name="Freeform: Shape 6154">
                <a:extLst>
                  <a:ext uri="{FF2B5EF4-FFF2-40B4-BE49-F238E27FC236}">
                    <a16:creationId xmlns:a16="http://schemas.microsoft.com/office/drawing/2014/main" id="{3845970C-B2D7-A649-015D-2E63C7B01667}"/>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56" name="Group 6155">
                <a:extLst>
                  <a:ext uri="{FF2B5EF4-FFF2-40B4-BE49-F238E27FC236}">
                    <a16:creationId xmlns:a16="http://schemas.microsoft.com/office/drawing/2014/main" id="{49FAC06A-D6C7-47BD-BC91-C905AE88623C}"/>
                  </a:ext>
                </a:extLst>
              </p:cNvPr>
              <p:cNvGrpSpPr/>
              <p:nvPr/>
            </p:nvGrpSpPr>
            <p:grpSpPr>
              <a:xfrm>
                <a:off x="10727396" y="982303"/>
                <a:ext cx="657099" cy="329288"/>
                <a:chOff x="9853256" y="1098061"/>
                <a:chExt cx="657099" cy="329288"/>
              </a:xfrm>
            </p:grpSpPr>
            <p:pic>
              <p:nvPicPr>
                <p:cNvPr id="6157" name="Picture 6156">
                  <a:extLst>
                    <a:ext uri="{FF2B5EF4-FFF2-40B4-BE49-F238E27FC236}">
                      <a16:creationId xmlns:a16="http://schemas.microsoft.com/office/drawing/2014/main" id="{646D9C11-6E22-2246-99EA-EE273C024B0D}"/>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58" name="Freeform: Shape 6157">
                  <a:extLst>
                    <a:ext uri="{FF2B5EF4-FFF2-40B4-BE49-F238E27FC236}">
                      <a16:creationId xmlns:a16="http://schemas.microsoft.com/office/drawing/2014/main" id="{9C7C070A-5634-66C3-1D34-45952B76E52F}"/>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6152" name="Rectangle 6151">
              <a:extLst>
                <a:ext uri="{FF2B5EF4-FFF2-40B4-BE49-F238E27FC236}">
                  <a16:creationId xmlns:a16="http://schemas.microsoft.com/office/drawing/2014/main" id="{63B10F3C-9358-6A29-B800-D29AF4952812}"/>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153" name="Picture 6152">
              <a:extLst>
                <a:ext uri="{FF2B5EF4-FFF2-40B4-BE49-F238E27FC236}">
                  <a16:creationId xmlns:a16="http://schemas.microsoft.com/office/drawing/2014/main" id="{860469D9-D43A-1891-0921-8EAAE1917AA7}"/>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154" name="Picture 6153">
              <a:extLst>
                <a:ext uri="{FF2B5EF4-FFF2-40B4-BE49-F238E27FC236}">
                  <a16:creationId xmlns:a16="http://schemas.microsoft.com/office/drawing/2014/main" id="{1CE5EA88-F9DB-D4DE-9308-9FEDC772271D}"/>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59" name="Group 6158">
            <a:extLst>
              <a:ext uri="{FF2B5EF4-FFF2-40B4-BE49-F238E27FC236}">
                <a16:creationId xmlns:a16="http://schemas.microsoft.com/office/drawing/2014/main" id="{2A2C02EE-9F40-043F-EDCA-D55DF3D96418}"/>
              </a:ext>
            </a:extLst>
          </p:cNvPr>
          <p:cNvGrpSpPr/>
          <p:nvPr/>
        </p:nvGrpSpPr>
        <p:grpSpPr>
          <a:xfrm>
            <a:off x="9715557" y="1045172"/>
            <a:ext cx="1226877" cy="5634335"/>
            <a:chOff x="8054283" y="461665"/>
            <a:chExt cx="1525378" cy="7503982"/>
          </a:xfrm>
        </p:grpSpPr>
        <p:pic>
          <p:nvPicPr>
            <p:cNvPr id="6160" name="Picture 6159">
              <a:extLst>
                <a:ext uri="{FF2B5EF4-FFF2-40B4-BE49-F238E27FC236}">
                  <a16:creationId xmlns:a16="http://schemas.microsoft.com/office/drawing/2014/main" id="{C721C3B7-5E2F-544B-E2D6-207C198460FC}"/>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54283" y="461665"/>
              <a:ext cx="1525378" cy="4124920"/>
            </a:xfrm>
            <a:prstGeom prst="rect">
              <a:avLst/>
            </a:prstGeom>
            <a:ln>
              <a:noFill/>
            </a:ln>
            <a:effectLst>
              <a:outerShdw blurRad="292100" dist="139700" dir="2700000" algn="tl" rotWithShape="0">
                <a:srgbClr val="333333">
                  <a:alpha val="65000"/>
                </a:srgbClr>
              </a:outerShdw>
            </a:effectLst>
          </p:spPr>
        </p:pic>
        <p:grpSp>
          <p:nvGrpSpPr>
            <p:cNvPr id="6161" name="Group 6160">
              <a:extLst>
                <a:ext uri="{FF2B5EF4-FFF2-40B4-BE49-F238E27FC236}">
                  <a16:creationId xmlns:a16="http://schemas.microsoft.com/office/drawing/2014/main" id="{432C6C10-C3F5-BE20-49D3-3307506FE385}"/>
                </a:ext>
              </a:extLst>
            </p:cNvPr>
            <p:cNvGrpSpPr/>
            <p:nvPr/>
          </p:nvGrpSpPr>
          <p:grpSpPr>
            <a:xfrm>
              <a:off x="8366760" y="923330"/>
              <a:ext cx="798192" cy="1630680"/>
              <a:chOff x="10727396" y="743607"/>
              <a:chExt cx="674116" cy="1440044"/>
            </a:xfrm>
          </p:grpSpPr>
          <p:sp>
            <p:nvSpPr>
              <p:cNvPr id="6165" name="Freeform: Shape 6164">
                <a:extLst>
                  <a:ext uri="{FF2B5EF4-FFF2-40B4-BE49-F238E27FC236}">
                    <a16:creationId xmlns:a16="http://schemas.microsoft.com/office/drawing/2014/main" id="{E5B99284-7641-49C0-10C7-FD52E167AD3D}"/>
                  </a:ext>
                </a:extLst>
              </p:cNvPr>
              <p:cNvSpPr/>
              <p:nvPr/>
            </p:nvSpPr>
            <p:spPr>
              <a:xfrm>
                <a:off x="10744414" y="743607"/>
                <a:ext cx="657098" cy="1440044"/>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66" name="Group 6165">
                <a:extLst>
                  <a:ext uri="{FF2B5EF4-FFF2-40B4-BE49-F238E27FC236}">
                    <a16:creationId xmlns:a16="http://schemas.microsoft.com/office/drawing/2014/main" id="{709C5C4E-9C3B-3612-49DC-F4333F891642}"/>
                  </a:ext>
                </a:extLst>
              </p:cNvPr>
              <p:cNvGrpSpPr/>
              <p:nvPr/>
            </p:nvGrpSpPr>
            <p:grpSpPr>
              <a:xfrm>
                <a:off x="10727396" y="982303"/>
                <a:ext cx="657099" cy="329288"/>
                <a:chOff x="9853256" y="1098061"/>
                <a:chExt cx="657099" cy="329288"/>
              </a:xfrm>
            </p:grpSpPr>
            <p:pic>
              <p:nvPicPr>
                <p:cNvPr id="6167" name="Picture 6166">
                  <a:extLst>
                    <a:ext uri="{FF2B5EF4-FFF2-40B4-BE49-F238E27FC236}">
                      <a16:creationId xmlns:a16="http://schemas.microsoft.com/office/drawing/2014/main" id="{871A409C-34C1-6547-05B9-AD941EE9F508}"/>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68" name="Freeform: Shape 6167">
                  <a:extLst>
                    <a:ext uri="{FF2B5EF4-FFF2-40B4-BE49-F238E27FC236}">
                      <a16:creationId xmlns:a16="http://schemas.microsoft.com/office/drawing/2014/main" id="{958EAE26-606C-8BE3-AA7E-8ADEA9898907}"/>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6162" name="Rectangle 6161">
              <a:extLst>
                <a:ext uri="{FF2B5EF4-FFF2-40B4-BE49-F238E27FC236}">
                  <a16:creationId xmlns:a16="http://schemas.microsoft.com/office/drawing/2014/main" id="{8987E755-E29B-78D0-CF7E-3917A9422368}"/>
                </a:ext>
              </a:extLst>
            </p:cNvPr>
            <p:cNvSpPr/>
            <p:nvPr/>
          </p:nvSpPr>
          <p:spPr>
            <a:xfrm>
              <a:off x="8407060" y="2554011"/>
              <a:ext cx="737744" cy="1065490"/>
            </a:xfrm>
            <a:prstGeom prst="rect">
              <a:avLst/>
            </a:pr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163" name="Picture 6162">
              <a:extLst>
                <a:ext uri="{FF2B5EF4-FFF2-40B4-BE49-F238E27FC236}">
                  <a16:creationId xmlns:a16="http://schemas.microsoft.com/office/drawing/2014/main" id="{3D6B5586-A94F-46B6-72A5-97E757827B9A}"/>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164" name="Picture 6163">
              <a:extLst>
                <a:ext uri="{FF2B5EF4-FFF2-40B4-BE49-F238E27FC236}">
                  <a16:creationId xmlns:a16="http://schemas.microsoft.com/office/drawing/2014/main" id="{78FD03D8-FC1B-10B3-D39E-6EC7F42328CF}"/>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69" name="Group 6168">
            <a:extLst>
              <a:ext uri="{FF2B5EF4-FFF2-40B4-BE49-F238E27FC236}">
                <a16:creationId xmlns:a16="http://schemas.microsoft.com/office/drawing/2014/main" id="{9905F63B-4719-1B5B-2C7A-5D7684962A26}"/>
              </a:ext>
            </a:extLst>
          </p:cNvPr>
          <p:cNvGrpSpPr/>
          <p:nvPr/>
        </p:nvGrpSpPr>
        <p:grpSpPr>
          <a:xfrm>
            <a:off x="10668710" y="624613"/>
            <a:ext cx="1226877" cy="5634334"/>
            <a:chOff x="8063757" y="461666"/>
            <a:chExt cx="1525378" cy="7503981"/>
          </a:xfrm>
        </p:grpSpPr>
        <p:pic>
          <p:nvPicPr>
            <p:cNvPr id="6170" name="Picture 6169">
              <a:extLst>
                <a:ext uri="{FF2B5EF4-FFF2-40B4-BE49-F238E27FC236}">
                  <a16:creationId xmlns:a16="http://schemas.microsoft.com/office/drawing/2014/main" id="{889FCCEC-663F-53B5-74F7-B15650BDCAFD}"/>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11071" t="12561" r="64312" b="20869"/>
            <a:stretch/>
          </p:blipFill>
          <p:spPr>
            <a:xfrm>
              <a:off x="8063757" y="461666"/>
              <a:ext cx="1525378" cy="4124920"/>
            </a:xfrm>
            <a:prstGeom prst="rect">
              <a:avLst/>
            </a:prstGeom>
            <a:ln>
              <a:noFill/>
            </a:ln>
            <a:effectLst>
              <a:outerShdw blurRad="292100" dist="139700" dir="2700000" algn="tl" rotWithShape="0">
                <a:srgbClr val="333333">
                  <a:alpha val="65000"/>
                </a:srgbClr>
              </a:outerShdw>
            </a:effectLst>
          </p:spPr>
        </p:pic>
        <p:grpSp>
          <p:nvGrpSpPr>
            <p:cNvPr id="6171" name="Group 6170">
              <a:extLst>
                <a:ext uri="{FF2B5EF4-FFF2-40B4-BE49-F238E27FC236}">
                  <a16:creationId xmlns:a16="http://schemas.microsoft.com/office/drawing/2014/main" id="{34C27BFF-86C6-656C-C641-67856F1FD3EC}"/>
                </a:ext>
              </a:extLst>
            </p:cNvPr>
            <p:cNvGrpSpPr/>
            <p:nvPr/>
          </p:nvGrpSpPr>
          <p:grpSpPr>
            <a:xfrm>
              <a:off x="8366760" y="923329"/>
              <a:ext cx="798192" cy="1456457"/>
              <a:chOff x="10727396" y="743606"/>
              <a:chExt cx="674116" cy="1286189"/>
            </a:xfrm>
          </p:grpSpPr>
          <p:sp>
            <p:nvSpPr>
              <p:cNvPr id="6175" name="Freeform: Shape 6174">
                <a:extLst>
                  <a:ext uri="{FF2B5EF4-FFF2-40B4-BE49-F238E27FC236}">
                    <a16:creationId xmlns:a16="http://schemas.microsoft.com/office/drawing/2014/main" id="{89C8E33D-29BE-E1DD-AD82-47B10BD0F43C}"/>
                  </a:ext>
                </a:extLst>
              </p:cNvPr>
              <p:cNvSpPr/>
              <p:nvPr/>
            </p:nvSpPr>
            <p:spPr>
              <a:xfrm>
                <a:off x="10744414" y="743606"/>
                <a:ext cx="657098" cy="1286189"/>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176" name="Group 6175">
                <a:extLst>
                  <a:ext uri="{FF2B5EF4-FFF2-40B4-BE49-F238E27FC236}">
                    <a16:creationId xmlns:a16="http://schemas.microsoft.com/office/drawing/2014/main" id="{8B2ABA3F-8D06-E2E2-09A7-EDB62594E72D}"/>
                  </a:ext>
                </a:extLst>
              </p:cNvPr>
              <p:cNvGrpSpPr/>
              <p:nvPr/>
            </p:nvGrpSpPr>
            <p:grpSpPr>
              <a:xfrm>
                <a:off x="10727396" y="982303"/>
                <a:ext cx="657099" cy="329288"/>
                <a:chOff x="9853256" y="1098061"/>
                <a:chExt cx="657099" cy="329288"/>
              </a:xfrm>
            </p:grpSpPr>
            <p:pic>
              <p:nvPicPr>
                <p:cNvPr id="6177" name="Picture 6176">
                  <a:extLst>
                    <a:ext uri="{FF2B5EF4-FFF2-40B4-BE49-F238E27FC236}">
                      <a16:creationId xmlns:a16="http://schemas.microsoft.com/office/drawing/2014/main" id="{EB2A0DDB-67B3-0755-ECB9-62FA68905103}"/>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l="16446" t="55394" r="71360" b="38334"/>
                <a:stretch/>
              </p:blipFill>
              <p:spPr>
                <a:xfrm>
                  <a:off x="9870274" y="1098062"/>
                  <a:ext cx="640081" cy="329287"/>
                </a:xfrm>
                <a:prstGeom prst="rect">
                  <a:avLst/>
                </a:prstGeom>
                <a:ln>
                  <a:noFill/>
                </a:ln>
                <a:effectLst>
                  <a:outerShdw blurRad="292100" dist="139700" dir="2700000" algn="tl" rotWithShape="0">
                    <a:srgbClr val="333333">
                      <a:alpha val="65000"/>
                    </a:srgbClr>
                  </a:outerShdw>
                </a:effectLst>
              </p:spPr>
            </p:pic>
            <p:sp>
              <p:nvSpPr>
                <p:cNvPr id="6178" name="Freeform: Shape 6177">
                  <a:extLst>
                    <a:ext uri="{FF2B5EF4-FFF2-40B4-BE49-F238E27FC236}">
                      <a16:creationId xmlns:a16="http://schemas.microsoft.com/office/drawing/2014/main" id="{93C661CF-FC92-1C6B-544B-C90AED25402D}"/>
                    </a:ext>
                  </a:extLst>
                </p:cNvPr>
                <p:cNvSpPr/>
                <p:nvPr/>
              </p:nvSpPr>
              <p:spPr>
                <a:xfrm>
                  <a:off x="9853256" y="1098061"/>
                  <a:ext cx="657099" cy="329287"/>
                </a:xfrm>
                <a:custGeom>
                  <a:avLst/>
                  <a:gdLst>
                    <a:gd name="connsiteX0" fmla="*/ 0 w 691426"/>
                    <a:gd name="connsiteY0" fmla="*/ 251365 h 1409564"/>
                    <a:gd name="connsiteX1" fmla="*/ 691420 w 691426"/>
                    <a:gd name="connsiteY1" fmla="*/ 251365 h 1409564"/>
                    <a:gd name="connsiteX2" fmla="*/ 691420 w 691426"/>
                    <a:gd name="connsiteY2" fmla="*/ 1409564 h 1409564"/>
                    <a:gd name="connsiteX3" fmla="*/ 0 w 691426"/>
                    <a:gd name="connsiteY3" fmla="*/ 1409564 h 1409564"/>
                    <a:gd name="connsiteX4" fmla="*/ 311261 w 691426"/>
                    <a:gd name="connsiteY4" fmla="*/ 0 h 1409564"/>
                    <a:gd name="connsiteX5" fmla="*/ 371923 w 691426"/>
                    <a:gd name="connsiteY5" fmla="*/ 0 h 1409564"/>
                    <a:gd name="connsiteX6" fmla="*/ 660325 w 691426"/>
                    <a:gd name="connsiteY6" fmla="*/ 213996 h 1409564"/>
                    <a:gd name="connsiteX7" fmla="*/ 648360 w 691426"/>
                    <a:gd name="connsiteY7" fmla="*/ 213996 h 1409564"/>
                    <a:gd name="connsiteX8" fmla="*/ 664258 w 691426"/>
                    <a:gd name="connsiteY8" fmla="*/ 216144 h 1409564"/>
                    <a:gd name="connsiteX9" fmla="*/ 691426 w 691426"/>
                    <a:gd name="connsiteY9" fmla="*/ 226012 h 1409564"/>
                    <a:gd name="connsiteX10" fmla="*/ 691424 w 691426"/>
                    <a:gd name="connsiteY10" fmla="*/ 251364 h 1409564"/>
                    <a:gd name="connsiteX11" fmla="*/ 5 w 691426"/>
                    <a:gd name="connsiteY11" fmla="*/ 251364 h 1409564"/>
                    <a:gd name="connsiteX12" fmla="*/ 5 w 691426"/>
                    <a:gd name="connsiteY12" fmla="*/ 226012 h 1409564"/>
                    <a:gd name="connsiteX13" fmla="*/ 27173 w 691426"/>
                    <a:gd name="connsiteY13" fmla="*/ 216144 h 1409564"/>
                    <a:gd name="connsiteX14" fmla="*/ 43070 w 691426"/>
                    <a:gd name="connsiteY14" fmla="*/ 213996 h 1409564"/>
                    <a:gd name="connsiteX15" fmla="*/ 22859 w 691426"/>
                    <a:gd name="connsiteY15" fmla="*/ 213996 h 140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426" h="1409564">
                      <a:moveTo>
                        <a:pt x="0" y="251365"/>
                      </a:moveTo>
                      <a:lnTo>
                        <a:pt x="691420" y="251365"/>
                      </a:lnTo>
                      <a:lnTo>
                        <a:pt x="691420" y="1409564"/>
                      </a:lnTo>
                      <a:lnTo>
                        <a:pt x="0" y="1409564"/>
                      </a:lnTo>
                      <a:close/>
                      <a:moveTo>
                        <a:pt x="311261" y="0"/>
                      </a:moveTo>
                      <a:lnTo>
                        <a:pt x="371923" y="0"/>
                      </a:lnTo>
                      <a:lnTo>
                        <a:pt x="660325" y="213996"/>
                      </a:lnTo>
                      <a:lnTo>
                        <a:pt x="648360" y="213996"/>
                      </a:lnTo>
                      <a:lnTo>
                        <a:pt x="664258" y="216144"/>
                      </a:lnTo>
                      <a:cubicBezTo>
                        <a:pt x="681752" y="219177"/>
                        <a:pt x="691426" y="222512"/>
                        <a:pt x="691426" y="226012"/>
                      </a:cubicBezTo>
                      <a:lnTo>
                        <a:pt x="691424" y="251364"/>
                      </a:lnTo>
                      <a:lnTo>
                        <a:pt x="5" y="251364"/>
                      </a:lnTo>
                      <a:lnTo>
                        <a:pt x="5" y="226012"/>
                      </a:lnTo>
                      <a:cubicBezTo>
                        <a:pt x="5" y="222512"/>
                        <a:pt x="9678" y="219177"/>
                        <a:pt x="27173" y="216144"/>
                      </a:cubicBezTo>
                      <a:lnTo>
                        <a:pt x="43070" y="213996"/>
                      </a:lnTo>
                      <a:lnTo>
                        <a:pt x="22859" y="213996"/>
                      </a:lnTo>
                      <a:close/>
                    </a:path>
                  </a:pathLst>
                </a:custGeom>
                <a:solidFill>
                  <a:srgbClr val="EB43E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pic>
          <p:nvPicPr>
            <p:cNvPr id="6173" name="Picture 6172">
              <a:extLst>
                <a:ext uri="{FF2B5EF4-FFF2-40B4-BE49-F238E27FC236}">
                  <a16:creationId xmlns:a16="http://schemas.microsoft.com/office/drawing/2014/main" id="{C3646A35-495C-83FE-0751-E423F3EF0F27}"/>
                </a:ext>
              </a:extLst>
            </p:cNvPr>
            <p:cNvPicPr>
              <a:picLocks noChangeAspect="1"/>
            </p:cNvPicPr>
            <p:nvPr/>
          </p:nvPicPr>
          <p:blipFill>
            <a:blip r:embed="rId16" cstate="email">
              <a:alphaModFix amt="35000"/>
              <a:extLst>
                <a:ext uri="{BEBA8EAE-BF5A-486C-A8C5-ECC9F3942E4B}">
                  <a14:imgProps xmlns:a14="http://schemas.microsoft.com/office/drawing/2010/main">
                    <a14:imgLayer r:embed="rId17">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6397" t="10402" r="8109" b="83419"/>
            <a:stretch>
              <a:fillRect/>
            </a:stretch>
          </p:blipFill>
          <p:spPr>
            <a:xfrm>
              <a:off x="8285829" y="3585436"/>
              <a:ext cx="960053" cy="382873"/>
            </a:xfrm>
            <a:prstGeom prst="rect">
              <a:avLst/>
            </a:prstGeom>
          </p:spPr>
        </p:pic>
        <p:pic>
          <p:nvPicPr>
            <p:cNvPr id="6174" name="Picture 6173">
              <a:extLst>
                <a:ext uri="{FF2B5EF4-FFF2-40B4-BE49-F238E27FC236}">
                  <a16:creationId xmlns:a16="http://schemas.microsoft.com/office/drawing/2014/main" id="{FF7BFF96-D07F-5A26-680A-239FD6D87B76}"/>
                </a:ext>
              </a:extLst>
            </p:cNvPr>
            <p:cNvPicPr>
              <a:picLocks noChangeAspect="1"/>
            </p:cNvPicPr>
            <p:nvPr/>
          </p:nvPicPr>
          <p:blipFill>
            <a:blip r:embed="rId18" cstate="email">
              <a:alphaModFix amt="70000"/>
              <a:extLst>
                <a:ext uri="{BEBA8EAE-BF5A-486C-A8C5-ECC9F3942E4B}">
                  <a14:imgProps xmlns:a14="http://schemas.microsoft.com/office/drawing/2010/main">
                    <a14:imgLayer r:embed="rId19">
                      <a14:imgEffect>
                        <a14:backgroundRemoval t="10000" b="90000" l="10000" r="90200">
                          <a14:foregroundMark x1="46800" y1="81400" x2="47300" y2="81600"/>
                          <a14:foregroundMark x1="56400" y1="82700" x2="57167" y2="82735"/>
                          <a14:foregroundMark x1="66188" y1="82668" x2="68400" y2="81700"/>
                          <a14:foregroundMark x1="61700" y1="81100" x2="62000" y2="81600"/>
                          <a14:foregroundMark x1="23200" y1="45200" x2="23300" y2="47700"/>
                          <a14:foregroundMark x1="21800" y1="18600" x2="21800" y2="18600"/>
                          <a14:foregroundMark x1="20200" y1="27100" x2="20200" y2="27100"/>
                          <a14:foregroundMark x1="20200" y1="27100" x2="20600" y2="29800"/>
                          <a14:foregroundMark x1="80600" y1="12800" x2="81200" y2="13800"/>
                          <a14:foregroundMark x1="86800" y1="14100" x2="84900" y2="23800"/>
                          <a14:foregroundMark x1="84900" y1="23800" x2="85300" y2="26000"/>
                          <a14:foregroundMark x1="80900" y1="11800" x2="84700" y2="11700"/>
                          <a14:foregroundMark x1="79200" y1="11600" x2="87900" y2="13200"/>
                          <a14:foregroundMark x1="87900" y1="13200" x2="88700" y2="13100"/>
                          <a14:foregroundMark x1="88700" y1="11700" x2="89000" y2="13300"/>
                          <a14:foregroundMark x1="89600" y1="11600" x2="90100" y2="14800"/>
                          <a14:foregroundMark x1="90200" y1="11600" x2="90200" y2="11600"/>
                          <a14:foregroundMark x1="89800" y1="11200" x2="89800" y2="11200"/>
                          <a14:foregroundMark x1="82400" y1="10800" x2="85700" y2="12400"/>
                          <a14:foregroundMark x1="86600" y1="10100" x2="86100" y2="10100"/>
                          <a14:foregroundMark x1="87400" y1="10700" x2="87400" y2="10700"/>
                          <a14:foregroundMark x1="79400" y1="17300" x2="79400" y2="17300"/>
                          <a14:foregroundMark x1="79000" y1="11300" x2="79000" y2="11300"/>
                          <a14:foregroundMark x1="78300" y1="12100" x2="78300" y2="12100"/>
                          <a14:foregroundMark x1="78400" y1="11900" x2="79300" y2="13700"/>
                          <a14:foregroundMark x1="22900" y1="27000" x2="25900" y2="27300"/>
                          <a14:backgroundMark x1="56400" y1="84800" x2="57200" y2="89100"/>
                          <a14:backgroundMark x1="61000" y1="83400" x2="61300" y2="83400"/>
                          <a14:backgroundMark x1="62900" y1="83000" x2="62900" y2="83000"/>
                          <a14:backgroundMark x1="59400" y1="83300" x2="59400" y2="83300"/>
                          <a14:backgroundMark x1="65600" y1="83000" x2="65600" y2="83000"/>
                          <a14:backgroundMark x1="56800" y1="83300" x2="66800" y2="83600"/>
                          <a14:backgroundMark x1="66600" y1="83000" x2="66600" y2="83000"/>
                          <a14:backgroundMark x1="66400" y1="83000" x2="64100" y2="83000"/>
                        </a14:backgroundRemoval>
                      </a14:imgEffect>
                    </a14:imgLayer>
                  </a14:imgProps>
                </a:ext>
                <a:ext uri="{28A0092B-C50C-407E-A947-70E740481C1C}">
                  <a14:useLocalDpi xmlns:a14="http://schemas.microsoft.com/office/drawing/2010/main"/>
                </a:ext>
              </a:extLst>
            </a:blip>
            <a:srcRect l="75960" t="16002" r="8546" b="18858"/>
            <a:stretch>
              <a:fillRect/>
            </a:stretch>
          </p:blipFill>
          <p:spPr>
            <a:xfrm>
              <a:off x="8267354" y="3929272"/>
              <a:ext cx="960053" cy="4036375"/>
            </a:xfrm>
            <a:prstGeom prst="rect">
              <a:avLst/>
            </a:prstGeom>
          </p:spPr>
        </p:pic>
      </p:grpSp>
      <p:grpSp>
        <p:nvGrpSpPr>
          <p:cNvPr id="6187" name="Group 6186">
            <a:extLst>
              <a:ext uri="{FF2B5EF4-FFF2-40B4-BE49-F238E27FC236}">
                <a16:creationId xmlns:a16="http://schemas.microsoft.com/office/drawing/2014/main" id="{8FBF59EC-E21B-3821-27DB-5A14AA5061A4}"/>
              </a:ext>
            </a:extLst>
          </p:cNvPr>
          <p:cNvGrpSpPr/>
          <p:nvPr/>
        </p:nvGrpSpPr>
        <p:grpSpPr>
          <a:xfrm>
            <a:off x="673797" y="4304014"/>
            <a:ext cx="4091243" cy="2364806"/>
            <a:chOff x="673797" y="4227814"/>
            <a:chExt cx="4091243" cy="2364806"/>
          </a:xfrm>
        </p:grpSpPr>
        <p:pic>
          <p:nvPicPr>
            <p:cNvPr id="6184" name="Picture 6183" descr="Close-up of a bottle of medicine&#10;&#10;AI-generated content may be incorrect.">
              <a:extLst>
                <a:ext uri="{FF2B5EF4-FFF2-40B4-BE49-F238E27FC236}">
                  <a16:creationId xmlns:a16="http://schemas.microsoft.com/office/drawing/2014/main" id="{F95C65C3-F50E-5F1E-2482-AC687CB78B4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57" b="93074" l="3947" r="96053">
                          <a14:foregroundMark x1="23026" y1="81818" x2="58553" y2="86580"/>
                          <a14:foregroundMark x1="58553" y1="86580" x2="63158" y2="85714"/>
                          <a14:foregroundMark x1="19079" y1="74459" x2="32895" y2="90043"/>
                          <a14:foregroundMark x1="32895" y1="90043" x2="63816" y2="95238"/>
                          <a14:foregroundMark x1="63816" y1="95238" x2="78947" y2="82684"/>
                          <a14:foregroundMark x1="92105" y1="45887" x2="92105" y2="63203"/>
                          <a14:foregroundMark x1="5921" y1="40260" x2="5921" y2="64935"/>
                          <a14:foregroundMark x1="7237" y1="34632" x2="7237" y2="34632"/>
                          <a14:foregroundMark x1="91447" y1="78355" x2="91447" y2="78355"/>
                          <a14:foregroundMark x1="91447" y1="80952" x2="88816" y2="84416"/>
                          <a14:foregroundMark x1="95395" y1="38961" x2="96053" y2="52381"/>
                        </a14:backgroundRemoval>
                      </a14:imgEffect>
                    </a14:imgLayer>
                  </a14:imgProps>
                </a:ext>
                <a:ext uri="{28A0092B-C50C-407E-A947-70E740481C1C}">
                  <a14:useLocalDpi xmlns:a14="http://schemas.microsoft.com/office/drawing/2010/main"/>
                </a:ext>
              </a:extLst>
            </a:blip>
            <a:srcRect t="28591" r="1149"/>
            <a:stretch>
              <a:fillRect/>
            </a:stretch>
          </p:blipFill>
          <p:spPr>
            <a:xfrm>
              <a:off x="673797" y="4227814"/>
              <a:ext cx="2266029" cy="2364806"/>
            </a:xfrm>
            <a:prstGeom prst="rect">
              <a:avLst/>
            </a:prstGeom>
          </p:spPr>
        </p:pic>
        <p:cxnSp>
          <p:nvCxnSpPr>
            <p:cNvPr id="6186" name="Straight Arrow Connector 6185">
              <a:extLst>
                <a:ext uri="{FF2B5EF4-FFF2-40B4-BE49-F238E27FC236}">
                  <a16:creationId xmlns:a16="http://schemas.microsoft.com/office/drawing/2014/main" id="{E15D796D-1FBF-9933-5A09-6BA2D17C09AA}"/>
                </a:ext>
              </a:extLst>
            </p:cNvPr>
            <p:cNvCxnSpPr>
              <a:cxnSpLocks/>
            </p:cNvCxnSpPr>
            <p:nvPr/>
          </p:nvCxnSpPr>
          <p:spPr>
            <a:xfrm flipH="1">
              <a:off x="3037840" y="4328160"/>
              <a:ext cx="1727200" cy="0"/>
            </a:xfrm>
            <a:prstGeom prst="straightConnector1">
              <a:avLst/>
            </a:prstGeom>
            <a:ln w="2857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6207" name="Group 6206">
            <a:extLst>
              <a:ext uri="{FF2B5EF4-FFF2-40B4-BE49-F238E27FC236}">
                <a16:creationId xmlns:a16="http://schemas.microsoft.com/office/drawing/2014/main" id="{DC0E062A-3BAC-00A7-1303-83A3BEEB5407}"/>
              </a:ext>
            </a:extLst>
          </p:cNvPr>
          <p:cNvGrpSpPr/>
          <p:nvPr/>
        </p:nvGrpSpPr>
        <p:grpSpPr>
          <a:xfrm>
            <a:off x="8126743" y="1789999"/>
            <a:ext cx="2072838" cy="2276502"/>
            <a:chOff x="3356923" y="-2432494"/>
            <a:chExt cx="2072838" cy="2276502"/>
          </a:xfrm>
        </p:grpSpPr>
        <p:pic>
          <p:nvPicPr>
            <p:cNvPr id="6191"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EFC2FCCD-8EAE-72D4-BDC3-9791296D5119}"/>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7176" r="29092" b="21324"/>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04" name="Oval 6203">
              <a:extLst>
                <a:ext uri="{FF2B5EF4-FFF2-40B4-BE49-F238E27FC236}">
                  <a16:creationId xmlns:a16="http://schemas.microsoft.com/office/drawing/2014/main" id="{50BAAA7A-8A65-649E-7E2B-FE9AC0FDE3E6}"/>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06" name="Freeform: Shape 6205">
              <a:extLst>
                <a:ext uri="{FF2B5EF4-FFF2-40B4-BE49-F238E27FC236}">
                  <a16:creationId xmlns:a16="http://schemas.microsoft.com/office/drawing/2014/main" id="{07B06F4E-6148-2D6F-42B5-6050A58A8765}"/>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12" name="Group 6211">
            <a:extLst>
              <a:ext uri="{FF2B5EF4-FFF2-40B4-BE49-F238E27FC236}">
                <a16:creationId xmlns:a16="http://schemas.microsoft.com/office/drawing/2014/main" id="{5B919008-F843-718A-04DE-DCD5BDAB4F83}"/>
              </a:ext>
            </a:extLst>
          </p:cNvPr>
          <p:cNvGrpSpPr/>
          <p:nvPr/>
        </p:nvGrpSpPr>
        <p:grpSpPr>
          <a:xfrm>
            <a:off x="9579202" y="4132671"/>
            <a:ext cx="2072838" cy="2276502"/>
            <a:chOff x="3356923" y="-2432494"/>
            <a:chExt cx="2072838" cy="2276502"/>
          </a:xfrm>
        </p:grpSpPr>
        <p:pic>
          <p:nvPicPr>
            <p:cNvPr id="6213"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BB75230B-E7C7-09A9-1A97-29E3307C479F}"/>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7176" r="29092" b="21324"/>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14" name="Oval 6213">
              <a:extLst>
                <a:ext uri="{FF2B5EF4-FFF2-40B4-BE49-F238E27FC236}">
                  <a16:creationId xmlns:a16="http://schemas.microsoft.com/office/drawing/2014/main" id="{80634BC8-376A-90D0-30E6-F2D15AAFF86B}"/>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5" name="Freeform: Shape 6214">
              <a:extLst>
                <a:ext uri="{FF2B5EF4-FFF2-40B4-BE49-F238E27FC236}">
                  <a16:creationId xmlns:a16="http://schemas.microsoft.com/office/drawing/2014/main" id="{AF7510D6-AAE7-4052-D587-54A98D5170D6}"/>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16" name="Group 6215">
            <a:extLst>
              <a:ext uri="{FF2B5EF4-FFF2-40B4-BE49-F238E27FC236}">
                <a16:creationId xmlns:a16="http://schemas.microsoft.com/office/drawing/2014/main" id="{871156DB-2903-2E93-A715-48F692EFC1AF}"/>
              </a:ext>
            </a:extLst>
          </p:cNvPr>
          <p:cNvGrpSpPr/>
          <p:nvPr/>
        </p:nvGrpSpPr>
        <p:grpSpPr>
          <a:xfrm>
            <a:off x="6069857" y="3101120"/>
            <a:ext cx="2072838" cy="2276502"/>
            <a:chOff x="3356923" y="-2432494"/>
            <a:chExt cx="2072838" cy="2276502"/>
          </a:xfrm>
        </p:grpSpPr>
        <p:pic>
          <p:nvPicPr>
            <p:cNvPr id="6217"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41C26CBD-E8F4-C950-3451-804474B1E597}"/>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7176" r="29092" b="21324"/>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18" name="Oval 6217">
              <a:extLst>
                <a:ext uri="{FF2B5EF4-FFF2-40B4-BE49-F238E27FC236}">
                  <a16:creationId xmlns:a16="http://schemas.microsoft.com/office/drawing/2014/main" id="{2DF82FE4-B0FE-7648-35AE-AB3E2CC685F3}"/>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9" name="Freeform: Shape 6218">
              <a:extLst>
                <a:ext uri="{FF2B5EF4-FFF2-40B4-BE49-F238E27FC236}">
                  <a16:creationId xmlns:a16="http://schemas.microsoft.com/office/drawing/2014/main" id="{DD0D2AA8-7471-8A19-A222-2C40B0B51DE0}"/>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24" name="Group 6223">
            <a:extLst>
              <a:ext uri="{FF2B5EF4-FFF2-40B4-BE49-F238E27FC236}">
                <a16:creationId xmlns:a16="http://schemas.microsoft.com/office/drawing/2014/main" id="{93314766-AB9D-428F-6FA5-12D29551B84C}"/>
              </a:ext>
            </a:extLst>
          </p:cNvPr>
          <p:cNvGrpSpPr/>
          <p:nvPr/>
        </p:nvGrpSpPr>
        <p:grpSpPr>
          <a:xfrm>
            <a:off x="10127762" y="928771"/>
            <a:ext cx="2072838" cy="2276502"/>
            <a:chOff x="3356923" y="-2439448"/>
            <a:chExt cx="2072838" cy="2276502"/>
          </a:xfrm>
        </p:grpSpPr>
        <p:pic>
          <p:nvPicPr>
            <p:cNvPr id="6225"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287E0DDE-9834-E1B5-8A5D-986BA87E1C5A}"/>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7176" r="29092" b="21324"/>
            <a:stretch>
              <a:fillRect/>
            </a:stretch>
          </p:blipFill>
          <p:spPr bwMode="auto">
            <a:xfrm>
              <a:off x="3356923" y="-2439448"/>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26" name="Oval 6225">
              <a:extLst>
                <a:ext uri="{FF2B5EF4-FFF2-40B4-BE49-F238E27FC236}">
                  <a16:creationId xmlns:a16="http://schemas.microsoft.com/office/drawing/2014/main" id="{304C9DEC-F718-0ED3-53D1-F4512D83CAF3}"/>
                </a:ext>
              </a:extLst>
            </p:cNvPr>
            <p:cNvSpPr/>
            <p:nvPr/>
          </p:nvSpPr>
          <p:spPr>
            <a:xfrm>
              <a:off x="3745584" y="-1399701"/>
              <a:ext cx="1443717"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27" name="Freeform: Shape 6226">
              <a:extLst>
                <a:ext uri="{FF2B5EF4-FFF2-40B4-BE49-F238E27FC236}">
                  <a16:creationId xmlns:a16="http://schemas.microsoft.com/office/drawing/2014/main" id="{03853523-93FC-9F2C-D4BA-952DB466F46D}"/>
                </a:ext>
              </a:extLst>
            </p:cNvPr>
            <p:cNvSpPr/>
            <p:nvPr/>
          </p:nvSpPr>
          <p:spPr>
            <a:xfrm>
              <a:off x="3737411" y="-1266542"/>
              <a:ext cx="1500116" cy="1049576"/>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92344 w 1562424"/>
                <a:gd name="connsiteY34" fmla="*/ 98981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12898 w 1562424"/>
                <a:gd name="connsiteY38" fmla="*/ 76267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92344 w 1562424"/>
                <a:gd name="connsiteY34" fmla="*/ 98981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00198 w 1562424"/>
                <a:gd name="connsiteY38" fmla="*/ 76521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92344 w 1562424"/>
                <a:gd name="connsiteY34" fmla="*/ 98981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00198 w 1562424"/>
                <a:gd name="connsiteY38" fmla="*/ 76521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171"/>
                <a:gd name="connsiteX1" fmla="*/ 1480713 w 1562424"/>
                <a:gd name="connsiteY1" fmla="*/ 913177 h 1826171"/>
                <a:gd name="connsiteX2" fmla="*/ 1480712 w 1562424"/>
                <a:gd name="connsiteY2" fmla="*/ 913178 h 1826171"/>
                <a:gd name="connsiteX3" fmla="*/ 1480712 w 1562424"/>
                <a:gd name="connsiteY3" fmla="*/ 913178 h 1826171"/>
                <a:gd name="connsiteX4" fmla="*/ 1480595 w 1562424"/>
                <a:gd name="connsiteY4" fmla="*/ 913177 h 1826171"/>
                <a:gd name="connsiteX5" fmla="*/ 86115 w 1562424"/>
                <a:gd name="connsiteY5" fmla="*/ 903763 h 1826171"/>
                <a:gd name="connsiteX6" fmla="*/ 87420 w 1562424"/>
                <a:gd name="connsiteY6" fmla="*/ 904216 h 1826171"/>
                <a:gd name="connsiteX7" fmla="*/ 82293 w 1562424"/>
                <a:gd name="connsiteY7" fmla="*/ 904183 h 1826171"/>
                <a:gd name="connsiteX8" fmla="*/ 86115 w 1562424"/>
                <a:gd name="connsiteY8" fmla="*/ 903763 h 1826171"/>
                <a:gd name="connsiteX9" fmla="*/ 41709 w 1562424"/>
                <a:gd name="connsiteY9" fmla="*/ 47183 h 1826171"/>
                <a:gd name="connsiteX10" fmla="*/ 42467 w 1562424"/>
                <a:gd name="connsiteY10" fmla="*/ 57738 h 1826171"/>
                <a:gd name="connsiteX11" fmla="*/ 31286 w 1562424"/>
                <a:gd name="connsiteY11" fmla="*/ 53444 h 1826171"/>
                <a:gd name="connsiteX12" fmla="*/ 41709 w 1562424"/>
                <a:gd name="connsiteY12" fmla="*/ 47183 h 1826171"/>
                <a:gd name="connsiteX13" fmla="*/ 62308 w 1562424"/>
                <a:gd name="connsiteY13" fmla="*/ 34811 h 1826171"/>
                <a:gd name="connsiteX14" fmla="*/ 41709 w 1562424"/>
                <a:gd name="connsiteY14" fmla="*/ 47183 h 1826171"/>
                <a:gd name="connsiteX15" fmla="*/ 40844 w 1562424"/>
                <a:gd name="connsiteY15" fmla="*/ 35138 h 1826171"/>
                <a:gd name="connsiteX16" fmla="*/ 62308 w 1562424"/>
                <a:gd name="connsiteY16" fmla="*/ 34811 h 1826171"/>
                <a:gd name="connsiteX17" fmla="*/ 1562423 w 1562424"/>
                <a:gd name="connsiteY17" fmla="*/ 11976 h 1826171"/>
                <a:gd name="connsiteX18" fmla="*/ 1479521 w 1562424"/>
                <a:gd name="connsiteY18" fmla="*/ 913170 h 1826171"/>
                <a:gd name="connsiteX19" fmla="*/ 1480595 w 1562424"/>
                <a:gd name="connsiteY19" fmla="*/ 913177 h 1826171"/>
                <a:gd name="connsiteX20" fmla="*/ 1479521 w 1562424"/>
                <a:gd name="connsiteY20" fmla="*/ 913177 h 1826171"/>
                <a:gd name="connsiteX21" fmla="*/ 1479398 w 1562424"/>
                <a:gd name="connsiteY21" fmla="*/ 914510 h 1826171"/>
                <a:gd name="connsiteX22" fmla="*/ 1480712 w 1562424"/>
                <a:gd name="connsiteY22" fmla="*/ 913178 h 1826171"/>
                <a:gd name="connsiteX23" fmla="*/ 1479388 w 1562424"/>
                <a:gd name="connsiteY23" fmla="*/ 926881 h 1826171"/>
                <a:gd name="connsiteX24" fmla="*/ 1479388 w 1562424"/>
                <a:gd name="connsiteY24" fmla="*/ 989819 h 1826171"/>
                <a:gd name="connsiteX25" fmla="*/ 1472662 w 1562424"/>
                <a:gd name="connsiteY25" fmla="*/ 996493 h 1826171"/>
                <a:gd name="connsiteX26" fmla="*/ 1406363 w 1562424"/>
                <a:gd name="connsiteY26" fmla="*/ 1682619 h 1826171"/>
                <a:gd name="connsiteX27" fmla="*/ 1406363 w 1562424"/>
                <a:gd name="connsiteY27" fmla="*/ 1746725 h 1826171"/>
                <a:gd name="connsiteX28" fmla="*/ 787920 w 1562424"/>
                <a:gd name="connsiteY28" fmla="*/ 1826171 h 1826171"/>
                <a:gd name="connsiteX29" fmla="*/ 164397 w 1562424"/>
                <a:gd name="connsiteY29" fmla="*/ 1746725 h 1826171"/>
                <a:gd name="connsiteX30" fmla="*/ 182801 w 1562424"/>
                <a:gd name="connsiteY30" fmla="*/ 1553099 h 1826171"/>
                <a:gd name="connsiteX31" fmla="*/ 130100 w 1562424"/>
                <a:gd name="connsiteY31" fmla="*/ 1089568 h 1826171"/>
                <a:gd name="connsiteX32" fmla="*/ 124059 w 1562424"/>
                <a:gd name="connsiteY32" fmla="*/ 1009479 h 1826171"/>
                <a:gd name="connsiteX33" fmla="*/ 106436 w 1562424"/>
                <a:gd name="connsiteY33" fmla="*/ 1003801 h 1826171"/>
                <a:gd name="connsiteX34" fmla="*/ 117744 w 1562424"/>
                <a:gd name="connsiteY34" fmla="*/ 979659 h 1826171"/>
                <a:gd name="connsiteX35" fmla="*/ 99704 w 1562424"/>
                <a:gd name="connsiteY35" fmla="*/ 908477 h 1826171"/>
                <a:gd name="connsiteX36" fmla="*/ 87420 w 1562424"/>
                <a:gd name="connsiteY36" fmla="*/ 904216 h 1826171"/>
                <a:gd name="connsiteX37" fmla="*/ 100083 w 1562424"/>
                <a:gd name="connsiteY37" fmla="*/ 904297 h 1826171"/>
                <a:gd name="connsiteX38" fmla="*/ 100198 w 1562424"/>
                <a:gd name="connsiteY38" fmla="*/ 765214 h 1826171"/>
                <a:gd name="connsiteX39" fmla="*/ 54040 w 1562424"/>
                <a:gd name="connsiteY39" fmla="*/ 218900 h 1826171"/>
                <a:gd name="connsiteX40" fmla="*/ 42467 w 1562424"/>
                <a:gd name="connsiteY40" fmla="*/ 57738 h 1826171"/>
                <a:gd name="connsiteX41" fmla="*/ 88077 w 1562424"/>
                <a:gd name="connsiteY41" fmla="*/ 75254 h 1826171"/>
                <a:gd name="connsiteX42" fmla="*/ 801635 w 1562424"/>
                <a:gd name="connsiteY42" fmla="*/ 162012 h 1826171"/>
                <a:gd name="connsiteX43" fmla="*/ 1517176 w 1562424"/>
                <a:gd name="connsiteY43" fmla="*/ 60122 h 1826171"/>
                <a:gd name="connsiteX44" fmla="*/ 1562423 w 1562424"/>
                <a:gd name="connsiteY44" fmla="*/ 11976 h 1826171"/>
                <a:gd name="connsiteX45" fmla="*/ 1562292 w 1562424"/>
                <a:gd name="connsiteY45" fmla="*/ 11974 h 1826171"/>
                <a:gd name="connsiteX46" fmla="*/ 1562424 w 1562424"/>
                <a:gd name="connsiteY46" fmla="*/ 11974 h 1826171"/>
                <a:gd name="connsiteX47" fmla="*/ 1562423 w 1562424"/>
                <a:gd name="connsiteY47" fmla="*/ 11976 h 1826171"/>
                <a:gd name="connsiteX48" fmla="*/ 1562423 w 1562424"/>
                <a:gd name="connsiteY48" fmla="*/ 11975 h 1826171"/>
                <a:gd name="connsiteX49" fmla="*/ 1562292 w 1562424"/>
                <a:gd name="connsiteY49" fmla="*/ 11974 h 1826171"/>
                <a:gd name="connsiteX50" fmla="*/ 6375 w 1562424"/>
                <a:gd name="connsiteY50" fmla="*/ 1461 h 1826171"/>
                <a:gd name="connsiteX51" fmla="*/ 1562292 w 1562424"/>
                <a:gd name="connsiteY51" fmla="*/ 11974 h 1826171"/>
                <a:gd name="connsiteX52" fmla="*/ 40845 w 1562424"/>
                <a:gd name="connsiteY52" fmla="*/ 11974 h 1826171"/>
                <a:gd name="connsiteX53" fmla="*/ 20747 w 1562424"/>
                <a:gd name="connsiteY53" fmla="*/ 6698 h 1826171"/>
                <a:gd name="connsiteX54" fmla="*/ 6375 w 1562424"/>
                <a:gd name="connsiteY54" fmla="*/ 1461 h 1826171"/>
                <a:gd name="connsiteX55" fmla="*/ 4917 w 1562424"/>
                <a:gd name="connsiteY55" fmla="*/ 930 h 1826171"/>
                <a:gd name="connsiteX56" fmla="*/ 6375 w 1562424"/>
                <a:gd name="connsiteY56" fmla="*/ 1461 h 1826171"/>
                <a:gd name="connsiteX57" fmla="*/ 649 w 1562424"/>
                <a:gd name="connsiteY57" fmla="*/ 1423 h 1826171"/>
                <a:gd name="connsiteX58" fmla="*/ 4917 w 1562424"/>
                <a:gd name="connsiteY58" fmla="*/ 930 h 1826171"/>
                <a:gd name="connsiteX0" fmla="*/ 1480595 w 1562424"/>
                <a:gd name="connsiteY0" fmla="*/ 913177 h 1826374"/>
                <a:gd name="connsiteX1" fmla="*/ 1480713 w 1562424"/>
                <a:gd name="connsiteY1" fmla="*/ 913177 h 1826374"/>
                <a:gd name="connsiteX2" fmla="*/ 1480712 w 1562424"/>
                <a:gd name="connsiteY2" fmla="*/ 913178 h 1826374"/>
                <a:gd name="connsiteX3" fmla="*/ 1480712 w 1562424"/>
                <a:gd name="connsiteY3" fmla="*/ 913178 h 1826374"/>
                <a:gd name="connsiteX4" fmla="*/ 1480595 w 1562424"/>
                <a:gd name="connsiteY4" fmla="*/ 913177 h 1826374"/>
                <a:gd name="connsiteX5" fmla="*/ 86115 w 1562424"/>
                <a:gd name="connsiteY5" fmla="*/ 903763 h 1826374"/>
                <a:gd name="connsiteX6" fmla="*/ 87420 w 1562424"/>
                <a:gd name="connsiteY6" fmla="*/ 904216 h 1826374"/>
                <a:gd name="connsiteX7" fmla="*/ 82293 w 1562424"/>
                <a:gd name="connsiteY7" fmla="*/ 904183 h 1826374"/>
                <a:gd name="connsiteX8" fmla="*/ 86115 w 1562424"/>
                <a:gd name="connsiteY8" fmla="*/ 903763 h 1826374"/>
                <a:gd name="connsiteX9" fmla="*/ 41709 w 1562424"/>
                <a:gd name="connsiteY9" fmla="*/ 47183 h 1826374"/>
                <a:gd name="connsiteX10" fmla="*/ 42467 w 1562424"/>
                <a:gd name="connsiteY10" fmla="*/ 57738 h 1826374"/>
                <a:gd name="connsiteX11" fmla="*/ 31286 w 1562424"/>
                <a:gd name="connsiteY11" fmla="*/ 53444 h 1826374"/>
                <a:gd name="connsiteX12" fmla="*/ 41709 w 1562424"/>
                <a:gd name="connsiteY12" fmla="*/ 47183 h 1826374"/>
                <a:gd name="connsiteX13" fmla="*/ 62308 w 1562424"/>
                <a:gd name="connsiteY13" fmla="*/ 34811 h 1826374"/>
                <a:gd name="connsiteX14" fmla="*/ 41709 w 1562424"/>
                <a:gd name="connsiteY14" fmla="*/ 47183 h 1826374"/>
                <a:gd name="connsiteX15" fmla="*/ 40844 w 1562424"/>
                <a:gd name="connsiteY15" fmla="*/ 35138 h 1826374"/>
                <a:gd name="connsiteX16" fmla="*/ 62308 w 1562424"/>
                <a:gd name="connsiteY16" fmla="*/ 34811 h 1826374"/>
                <a:gd name="connsiteX17" fmla="*/ 1562423 w 1562424"/>
                <a:gd name="connsiteY17" fmla="*/ 11976 h 1826374"/>
                <a:gd name="connsiteX18" fmla="*/ 1479521 w 1562424"/>
                <a:gd name="connsiteY18" fmla="*/ 913170 h 1826374"/>
                <a:gd name="connsiteX19" fmla="*/ 1480595 w 1562424"/>
                <a:gd name="connsiteY19" fmla="*/ 913177 h 1826374"/>
                <a:gd name="connsiteX20" fmla="*/ 1479521 w 1562424"/>
                <a:gd name="connsiteY20" fmla="*/ 913177 h 1826374"/>
                <a:gd name="connsiteX21" fmla="*/ 1479398 w 1562424"/>
                <a:gd name="connsiteY21" fmla="*/ 914510 h 1826374"/>
                <a:gd name="connsiteX22" fmla="*/ 1480712 w 1562424"/>
                <a:gd name="connsiteY22" fmla="*/ 913178 h 1826374"/>
                <a:gd name="connsiteX23" fmla="*/ 1479388 w 1562424"/>
                <a:gd name="connsiteY23" fmla="*/ 926881 h 1826374"/>
                <a:gd name="connsiteX24" fmla="*/ 1479388 w 1562424"/>
                <a:gd name="connsiteY24" fmla="*/ 989819 h 1826374"/>
                <a:gd name="connsiteX25" fmla="*/ 1472662 w 1562424"/>
                <a:gd name="connsiteY25" fmla="*/ 996493 h 1826374"/>
                <a:gd name="connsiteX26" fmla="*/ 1406363 w 1562424"/>
                <a:gd name="connsiteY26" fmla="*/ 1682619 h 1826374"/>
                <a:gd name="connsiteX27" fmla="*/ 1406363 w 1562424"/>
                <a:gd name="connsiteY27" fmla="*/ 1746725 h 1826374"/>
                <a:gd name="connsiteX28" fmla="*/ 787920 w 1562424"/>
                <a:gd name="connsiteY28" fmla="*/ 1826171 h 1826374"/>
                <a:gd name="connsiteX29" fmla="*/ 177097 w 1562424"/>
                <a:gd name="connsiteY29" fmla="*/ 1723865 h 1826374"/>
                <a:gd name="connsiteX30" fmla="*/ 182801 w 1562424"/>
                <a:gd name="connsiteY30" fmla="*/ 1553099 h 1826374"/>
                <a:gd name="connsiteX31" fmla="*/ 130100 w 1562424"/>
                <a:gd name="connsiteY31" fmla="*/ 1089568 h 1826374"/>
                <a:gd name="connsiteX32" fmla="*/ 124059 w 1562424"/>
                <a:gd name="connsiteY32" fmla="*/ 1009479 h 1826374"/>
                <a:gd name="connsiteX33" fmla="*/ 106436 w 1562424"/>
                <a:gd name="connsiteY33" fmla="*/ 1003801 h 1826374"/>
                <a:gd name="connsiteX34" fmla="*/ 117744 w 1562424"/>
                <a:gd name="connsiteY34" fmla="*/ 979659 h 1826374"/>
                <a:gd name="connsiteX35" fmla="*/ 99704 w 1562424"/>
                <a:gd name="connsiteY35" fmla="*/ 908477 h 1826374"/>
                <a:gd name="connsiteX36" fmla="*/ 87420 w 1562424"/>
                <a:gd name="connsiteY36" fmla="*/ 904216 h 1826374"/>
                <a:gd name="connsiteX37" fmla="*/ 100083 w 1562424"/>
                <a:gd name="connsiteY37" fmla="*/ 904297 h 1826374"/>
                <a:gd name="connsiteX38" fmla="*/ 100198 w 1562424"/>
                <a:gd name="connsiteY38" fmla="*/ 765214 h 1826374"/>
                <a:gd name="connsiteX39" fmla="*/ 54040 w 1562424"/>
                <a:gd name="connsiteY39" fmla="*/ 218900 h 1826374"/>
                <a:gd name="connsiteX40" fmla="*/ 42467 w 1562424"/>
                <a:gd name="connsiteY40" fmla="*/ 57738 h 1826374"/>
                <a:gd name="connsiteX41" fmla="*/ 88077 w 1562424"/>
                <a:gd name="connsiteY41" fmla="*/ 75254 h 1826374"/>
                <a:gd name="connsiteX42" fmla="*/ 801635 w 1562424"/>
                <a:gd name="connsiteY42" fmla="*/ 162012 h 1826374"/>
                <a:gd name="connsiteX43" fmla="*/ 1517176 w 1562424"/>
                <a:gd name="connsiteY43" fmla="*/ 60122 h 1826374"/>
                <a:gd name="connsiteX44" fmla="*/ 1562423 w 1562424"/>
                <a:gd name="connsiteY44" fmla="*/ 11976 h 1826374"/>
                <a:gd name="connsiteX45" fmla="*/ 1562292 w 1562424"/>
                <a:gd name="connsiteY45" fmla="*/ 11974 h 1826374"/>
                <a:gd name="connsiteX46" fmla="*/ 1562424 w 1562424"/>
                <a:gd name="connsiteY46" fmla="*/ 11974 h 1826374"/>
                <a:gd name="connsiteX47" fmla="*/ 1562423 w 1562424"/>
                <a:gd name="connsiteY47" fmla="*/ 11976 h 1826374"/>
                <a:gd name="connsiteX48" fmla="*/ 1562423 w 1562424"/>
                <a:gd name="connsiteY48" fmla="*/ 11975 h 1826374"/>
                <a:gd name="connsiteX49" fmla="*/ 1562292 w 1562424"/>
                <a:gd name="connsiteY49" fmla="*/ 11974 h 1826374"/>
                <a:gd name="connsiteX50" fmla="*/ 6375 w 1562424"/>
                <a:gd name="connsiteY50" fmla="*/ 1461 h 1826374"/>
                <a:gd name="connsiteX51" fmla="*/ 1562292 w 1562424"/>
                <a:gd name="connsiteY51" fmla="*/ 11974 h 1826374"/>
                <a:gd name="connsiteX52" fmla="*/ 40845 w 1562424"/>
                <a:gd name="connsiteY52" fmla="*/ 11974 h 1826374"/>
                <a:gd name="connsiteX53" fmla="*/ 20747 w 1562424"/>
                <a:gd name="connsiteY53" fmla="*/ 6698 h 1826374"/>
                <a:gd name="connsiteX54" fmla="*/ 6375 w 1562424"/>
                <a:gd name="connsiteY54" fmla="*/ 1461 h 1826374"/>
                <a:gd name="connsiteX55" fmla="*/ 4917 w 1562424"/>
                <a:gd name="connsiteY55" fmla="*/ 930 h 1826374"/>
                <a:gd name="connsiteX56" fmla="*/ 6375 w 1562424"/>
                <a:gd name="connsiteY56" fmla="*/ 1461 h 1826374"/>
                <a:gd name="connsiteX57" fmla="*/ 649 w 1562424"/>
                <a:gd name="connsiteY57" fmla="*/ 1423 h 1826374"/>
                <a:gd name="connsiteX58" fmla="*/ 4917 w 1562424"/>
                <a:gd name="connsiteY58" fmla="*/ 930 h 1826374"/>
                <a:gd name="connsiteX0" fmla="*/ 1480595 w 1562424"/>
                <a:gd name="connsiteY0" fmla="*/ 913177 h 1826374"/>
                <a:gd name="connsiteX1" fmla="*/ 1480713 w 1562424"/>
                <a:gd name="connsiteY1" fmla="*/ 913177 h 1826374"/>
                <a:gd name="connsiteX2" fmla="*/ 1480712 w 1562424"/>
                <a:gd name="connsiteY2" fmla="*/ 913178 h 1826374"/>
                <a:gd name="connsiteX3" fmla="*/ 1480712 w 1562424"/>
                <a:gd name="connsiteY3" fmla="*/ 913178 h 1826374"/>
                <a:gd name="connsiteX4" fmla="*/ 1480595 w 1562424"/>
                <a:gd name="connsiteY4" fmla="*/ 913177 h 1826374"/>
                <a:gd name="connsiteX5" fmla="*/ 86115 w 1562424"/>
                <a:gd name="connsiteY5" fmla="*/ 903763 h 1826374"/>
                <a:gd name="connsiteX6" fmla="*/ 87420 w 1562424"/>
                <a:gd name="connsiteY6" fmla="*/ 904216 h 1826374"/>
                <a:gd name="connsiteX7" fmla="*/ 82293 w 1562424"/>
                <a:gd name="connsiteY7" fmla="*/ 904183 h 1826374"/>
                <a:gd name="connsiteX8" fmla="*/ 86115 w 1562424"/>
                <a:gd name="connsiteY8" fmla="*/ 903763 h 1826374"/>
                <a:gd name="connsiteX9" fmla="*/ 41709 w 1562424"/>
                <a:gd name="connsiteY9" fmla="*/ 47183 h 1826374"/>
                <a:gd name="connsiteX10" fmla="*/ 42467 w 1562424"/>
                <a:gd name="connsiteY10" fmla="*/ 57738 h 1826374"/>
                <a:gd name="connsiteX11" fmla="*/ 31286 w 1562424"/>
                <a:gd name="connsiteY11" fmla="*/ 53444 h 1826374"/>
                <a:gd name="connsiteX12" fmla="*/ 41709 w 1562424"/>
                <a:gd name="connsiteY12" fmla="*/ 47183 h 1826374"/>
                <a:gd name="connsiteX13" fmla="*/ 62308 w 1562424"/>
                <a:gd name="connsiteY13" fmla="*/ 34811 h 1826374"/>
                <a:gd name="connsiteX14" fmla="*/ 41709 w 1562424"/>
                <a:gd name="connsiteY14" fmla="*/ 47183 h 1826374"/>
                <a:gd name="connsiteX15" fmla="*/ 40844 w 1562424"/>
                <a:gd name="connsiteY15" fmla="*/ 35138 h 1826374"/>
                <a:gd name="connsiteX16" fmla="*/ 62308 w 1562424"/>
                <a:gd name="connsiteY16" fmla="*/ 34811 h 1826374"/>
                <a:gd name="connsiteX17" fmla="*/ 1562423 w 1562424"/>
                <a:gd name="connsiteY17" fmla="*/ 11976 h 1826374"/>
                <a:gd name="connsiteX18" fmla="*/ 1479521 w 1562424"/>
                <a:gd name="connsiteY18" fmla="*/ 913170 h 1826374"/>
                <a:gd name="connsiteX19" fmla="*/ 1480595 w 1562424"/>
                <a:gd name="connsiteY19" fmla="*/ 913177 h 1826374"/>
                <a:gd name="connsiteX20" fmla="*/ 1479521 w 1562424"/>
                <a:gd name="connsiteY20" fmla="*/ 913177 h 1826374"/>
                <a:gd name="connsiteX21" fmla="*/ 1479398 w 1562424"/>
                <a:gd name="connsiteY21" fmla="*/ 914510 h 1826374"/>
                <a:gd name="connsiteX22" fmla="*/ 1480712 w 1562424"/>
                <a:gd name="connsiteY22" fmla="*/ 913178 h 1826374"/>
                <a:gd name="connsiteX23" fmla="*/ 1479388 w 1562424"/>
                <a:gd name="connsiteY23" fmla="*/ 926881 h 1826374"/>
                <a:gd name="connsiteX24" fmla="*/ 1479388 w 1562424"/>
                <a:gd name="connsiteY24" fmla="*/ 989819 h 1826374"/>
                <a:gd name="connsiteX25" fmla="*/ 1472662 w 1562424"/>
                <a:gd name="connsiteY25" fmla="*/ 996493 h 1826374"/>
                <a:gd name="connsiteX26" fmla="*/ 1406363 w 1562424"/>
                <a:gd name="connsiteY26" fmla="*/ 1682619 h 1826374"/>
                <a:gd name="connsiteX27" fmla="*/ 1406363 w 1562424"/>
                <a:gd name="connsiteY27" fmla="*/ 1746725 h 1826374"/>
                <a:gd name="connsiteX28" fmla="*/ 787920 w 1562424"/>
                <a:gd name="connsiteY28" fmla="*/ 1826171 h 1826374"/>
                <a:gd name="connsiteX29" fmla="*/ 177097 w 1562424"/>
                <a:gd name="connsiteY29" fmla="*/ 1723865 h 1826374"/>
                <a:gd name="connsiteX30" fmla="*/ 182801 w 1562424"/>
                <a:gd name="connsiteY30" fmla="*/ 1553099 h 1826374"/>
                <a:gd name="connsiteX31" fmla="*/ 130100 w 1562424"/>
                <a:gd name="connsiteY31" fmla="*/ 1089568 h 1826374"/>
                <a:gd name="connsiteX32" fmla="*/ 124059 w 1562424"/>
                <a:gd name="connsiteY32" fmla="*/ 1009479 h 1826374"/>
                <a:gd name="connsiteX33" fmla="*/ 106436 w 1562424"/>
                <a:gd name="connsiteY33" fmla="*/ 1003801 h 1826374"/>
                <a:gd name="connsiteX34" fmla="*/ 117744 w 1562424"/>
                <a:gd name="connsiteY34" fmla="*/ 979659 h 1826374"/>
                <a:gd name="connsiteX35" fmla="*/ 99704 w 1562424"/>
                <a:gd name="connsiteY35" fmla="*/ 908477 h 1826374"/>
                <a:gd name="connsiteX36" fmla="*/ 87420 w 1562424"/>
                <a:gd name="connsiteY36" fmla="*/ 904216 h 1826374"/>
                <a:gd name="connsiteX37" fmla="*/ 100083 w 1562424"/>
                <a:gd name="connsiteY37" fmla="*/ 904297 h 1826374"/>
                <a:gd name="connsiteX38" fmla="*/ 100198 w 1562424"/>
                <a:gd name="connsiteY38" fmla="*/ 765214 h 1826374"/>
                <a:gd name="connsiteX39" fmla="*/ 54040 w 1562424"/>
                <a:gd name="connsiteY39" fmla="*/ 218900 h 1826374"/>
                <a:gd name="connsiteX40" fmla="*/ 42467 w 1562424"/>
                <a:gd name="connsiteY40" fmla="*/ 57738 h 1826374"/>
                <a:gd name="connsiteX41" fmla="*/ 88077 w 1562424"/>
                <a:gd name="connsiteY41" fmla="*/ 75254 h 1826374"/>
                <a:gd name="connsiteX42" fmla="*/ 801635 w 1562424"/>
                <a:gd name="connsiteY42" fmla="*/ 162012 h 1826374"/>
                <a:gd name="connsiteX43" fmla="*/ 1517176 w 1562424"/>
                <a:gd name="connsiteY43" fmla="*/ 60122 h 1826374"/>
                <a:gd name="connsiteX44" fmla="*/ 1562423 w 1562424"/>
                <a:gd name="connsiteY44" fmla="*/ 11976 h 1826374"/>
                <a:gd name="connsiteX45" fmla="*/ 1562292 w 1562424"/>
                <a:gd name="connsiteY45" fmla="*/ 11974 h 1826374"/>
                <a:gd name="connsiteX46" fmla="*/ 1562424 w 1562424"/>
                <a:gd name="connsiteY46" fmla="*/ 11974 h 1826374"/>
                <a:gd name="connsiteX47" fmla="*/ 1562423 w 1562424"/>
                <a:gd name="connsiteY47" fmla="*/ 11976 h 1826374"/>
                <a:gd name="connsiteX48" fmla="*/ 1562423 w 1562424"/>
                <a:gd name="connsiteY48" fmla="*/ 11975 h 1826374"/>
                <a:gd name="connsiteX49" fmla="*/ 1562292 w 1562424"/>
                <a:gd name="connsiteY49" fmla="*/ 11974 h 1826374"/>
                <a:gd name="connsiteX50" fmla="*/ 6375 w 1562424"/>
                <a:gd name="connsiteY50" fmla="*/ 1461 h 1826374"/>
                <a:gd name="connsiteX51" fmla="*/ 1562292 w 1562424"/>
                <a:gd name="connsiteY51" fmla="*/ 11974 h 1826374"/>
                <a:gd name="connsiteX52" fmla="*/ 40845 w 1562424"/>
                <a:gd name="connsiteY52" fmla="*/ 11974 h 1826374"/>
                <a:gd name="connsiteX53" fmla="*/ 20747 w 1562424"/>
                <a:gd name="connsiteY53" fmla="*/ 6698 h 1826374"/>
                <a:gd name="connsiteX54" fmla="*/ 6375 w 1562424"/>
                <a:gd name="connsiteY54" fmla="*/ 1461 h 1826374"/>
                <a:gd name="connsiteX55" fmla="*/ 4917 w 1562424"/>
                <a:gd name="connsiteY55" fmla="*/ 930 h 1826374"/>
                <a:gd name="connsiteX56" fmla="*/ 6375 w 1562424"/>
                <a:gd name="connsiteY56" fmla="*/ 1461 h 1826374"/>
                <a:gd name="connsiteX57" fmla="*/ 649 w 1562424"/>
                <a:gd name="connsiteY57" fmla="*/ 1423 h 1826374"/>
                <a:gd name="connsiteX58" fmla="*/ 4917 w 1562424"/>
                <a:gd name="connsiteY58" fmla="*/ 930 h 1826374"/>
                <a:gd name="connsiteX0" fmla="*/ 1480595 w 1562424"/>
                <a:gd name="connsiteY0" fmla="*/ 913177 h 1826226"/>
                <a:gd name="connsiteX1" fmla="*/ 1480713 w 1562424"/>
                <a:gd name="connsiteY1" fmla="*/ 913177 h 1826226"/>
                <a:gd name="connsiteX2" fmla="*/ 1480712 w 1562424"/>
                <a:gd name="connsiteY2" fmla="*/ 913178 h 1826226"/>
                <a:gd name="connsiteX3" fmla="*/ 1480712 w 1562424"/>
                <a:gd name="connsiteY3" fmla="*/ 913178 h 1826226"/>
                <a:gd name="connsiteX4" fmla="*/ 1480595 w 1562424"/>
                <a:gd name="connsiteY4" fmla="*/ 913177 h 1826226"/>
                <a:gd name="connsiteX5" fmla="*/ 86115 w 1562424"/>
                <a:gd name="connsiteY5" fmla="*/ 903763 h 1826226"/>
                <a:gd name="connsiteX6" fmla="*/ 87420 w 1562424"/>
                <a:gd name="connsiteY6" fmla="*/ 904216 h 1826226"/>
                <a:gd name="connsiteX7" fmla="*/ 82293 w 1562424"/>
                <a:gd name="connsiteY7" fmla="*/ 904183 h 1826226"/>
                <a:gd name="connsiteX8" fmla="*/ 86115 w 1562424"/>
                <a:gd name="connsiteY8" fmla="*/ 903763 h 1826226"/>
                <a:gd name="connsiteX9" fmla="*/ 41709 w 1562424"/>
                <a:gd name="connsiteY9" fmla="*/ 47183 h 1826226"/>
                <a:gd name="connsiteX10" fmla="*/ 42467 w 1562424"/>
                <a:gd name="connsiteY10" fmla="*/ 57738 h 1826226"/>
                <a:gd name="connsiteX11" fmla="*/ 31286 w 1562424"/>
                <a:gd name="connsiteY11" fmla="*/ 53444 h 1826226"/>
                <a:gd name="connsiteX12" fmla="*/ 41709 w 1562424"/>
                <a:gd name="connsiteY12" fmla="*/ 47183 h 1826226"/>
                <a:gd name="connsiteX13" fmla="*/ 62308 w 1562424"/>
                <a:gd name="connsiteY13" fmla="*/ 34811 h 1826226"/>
                <a:gd name="connsiteX14" fmla="*/ 41709 w 1562424"/>
                <a:gd name="connsiteY14" fmla="*/ 47183 h 1826226"/>
                <a:gd name="connsiteX15" fmla="*/ 40844 w 1562424"/>
                <a:gd name="connsiteY15" fmla="*/ 35138 h 1826226"/>
                <a:gd name="connsiteX16" fmla="*/ 62308 w 1562424"/>
                <a:gd name="connsiteY16" fmla="*/ 34811 h 1826226"/>
                <a:gd name="connsiteX17" fmla="*/ 1562423 w 1562424"/>
                <a:gd name="connsiteY17" fmla="*/ 11976 h 1826226"/>
                <a:gd name="connsiteX18" fmla="*/ 1479521 w 1562424"/>
                <a:gd name="connsiteY18" fmla="*/ 913170 h 1826226"/>
                <a:gd name="connsiteX19" fmla="*/ 1480595 w 1562424"/>
                <a:gd name="connsiteY19" fmla="*/ 913177 h 1826226"/>
                <a:gd name="connsiteX20" fmla="*/ 1479521 w 1562424"/>
                <a:gd name="connsiteY20" fmla="*/ 913177 h 1826226"/>
                <a:gd name="connsiteX21" fmla="*/ 1479398 w 1562424"/>
                <a:gd name="connsiteY21" fmla="*/ 914510 h 1826226"/>
                <a:gd name="connsiteX22" fmla="*/ 1480712 w 1562424"/>
                <a:gd name="connsiteY22" fmla="*/ 913178 h 1826226"/>
                <a:gd name="connsiteX23" fmla="*/ 1479388 w 1562424"/>
                <a:gd name="connsiteY23" fmla="*/ 926881 h 1826226"/>
                <a:gd name="connsiteX24" fmla="*/ 1479388 w 1562424"/>
                <a:gd name="connsiteY24" fmla="*/ 989819 h 1826226"/>
                <a:gd name="connsiteX25" fmla="*/ 1472662 w 1562424"/>
                <a:gd name="connsiteY25" fmla="*/ 996493 h 1826226"/>
                <a:gd name="connsiteX26" fmla="*/ 1406363 w 1562424"/>
                <a:gd name="connsiteY26" fmla="*/ 1682619 h 1826226"/>
                <a:gd name="connsiteX27" fmla="*/ 1406363 w 1562424"/>
                <a:gd name="connsiteY27" fmla="*/ 1736565 h 1826226"/>
                <a:gd name="connsiteX28" fmla="*/ 787920 w 1562424"/>
                <a:gd name="connsiteY28" fmla="*/ 1826171 h 1826226"/>
                <a:gd name="connsiteX29" fmla="*/ 177097 w 1562424"/>
                <a:gd name="connsiteY29" fmla="*/ 1723865 h 1826226"/>
                <a:gd name="connsiteX30" fmla="*/ 182801 w 1562424"/>
                <a:gd name="connsiteY30" fmla="*/ 1553099 h 1826226"/>
                <a:gd name="connsiteX31" fmla="*/ 130100 w 1562424"/>
                <a:gd name="connsiteY31" fmla="*/ 1089568 h 1826226"/>
                <a:gd name="connsiteX32" fmla="*/ 124059 w 1562424"/>
                <a:gd name="connsiteY32" fmla="*/ 1009479 h 1826226"/>
                <a:gd name="connsiteX33" fmla="*/ 106436 w 1562424"/>
                <a:gd name="connsiteY33" fmla="*/ 1003801 h 1826226"/>
                <a:gd name="connsiteX34" fmla="*/ 117744 w 1562424"/>
                <a:gd name="connsiteY34" fmla="*/ 979659 h 1826226"/>
                <a:gd name="connsiteX35" fmla="*/ 99704 w 1562424"/>
                <a:gd name="connsiteY35" fmla="*/ 908477 h 1826226"/>
                <a:gd name="connsiteX36" fmla="*/ 87420 w 1562424"/>
                <a:gd name="connsiteY36" fmla="*/ 904216 h 1826226"/>
                <a:gd name="connsiteX37" fmla="*/ 100083 w 1562424"/>
                <a:gd name="connsiteY37" fmla="*/ 904297 h 1826226"/>
                <a:gd name="connsiteX38" fmla="*/ 100198 w 1562424"/>
                <a:gd name="connsiteY38" fmla="*/ 765214 h 1826226"/>
                <a:gd name="connsiteX39" fmla="*/ 54040 w 1562424"/>
                <a:gd name="connsiteY39" fmla="*/ 218900 h 1826226"/>
                <a:gd name="connsiteX40" fmla="*/ 42467 w 1562424"/>
                <a:gd name="connsiteY40" fmla="*/ 57738 h 1826226"/>
                <a:gd name="connsiteX41" fmla="*/ 88077 w 1562424"/>
                <a:gd name="connsiteY41" fmla="*/ 75254 h 1826226"/>
                <a:gd name="connsiteX42" fmla="*/ 801635 w 1562424"/>
                <a:gd name="connsiteY42" fmla="*/ 162012 h 1826226"/>
                <a:gd name="connsiteX43" fmla="*/ 1517176 w 1562424"/>
                <a:gd name="connsiteY43" fmla="*/ 60122 h 1826226"/>
                <a:gd name="connsiteX44" fmla="*/ 1562423 w 1562424"/>
                <a:gd name="connsiteY44" fmla="*/ 11976 h 1826226"/>
                <a:gd name="connsiteX45" fmla="*/ 1562292 w 1562424"/>
                <a:gd name="connsiteY45" fmla="*/ 11974 h 1826226"/>
                <a:gd name="connsiteX46" fmla="*/ 1562424 w 1562424"/>
                <a:gd name="connsiteY46" fmla="*/ 11974 h 1826226"/>
                <a:gd name="connsiteX47" fmla="*/ 1562423 w 1562424"/>
                <a:gd name="connsiteY47" fmla="*/ 11976 h 1826226"/>
                <a:gd name="connsiteX48" fmla="*/ 1562423 w 1562424"/>
                <a:gd name="connsiteY48" fmla="*/ 11975 h 1826226"/>
                <a:gd name="connsiteX49" fmla="*/ 1562292 w 1562424"/>
                <a:gd name="connsiteY49" fmla="*/ 11974 h 1826226"/>
                <a:gd name="connsiteX50" fmla="*/ 6375 w 1562424"/>
                <a:gd name="connsiteY50" fmla="*/ 1461 h 1826226"/>
                <a:gd name="connsiteX51" fmla="*/ 1562292 w 1562424"/>
                <a:gd name="connsiteY51" fmla="*/ 11974 h 1826226"/>
                <a:gd name="connsiteX52" fmla="*/ 40845 w 1562424"/>
                <a:gd name="connsiteY52" fmla="*/ 11974 h 1826226"/>
                <a:gd name="connsiteX53" fmla="*/ 20747 w 1562424"/>
                <a:gd name="connsiteY53" fmla="*/ 6698 h 1826226"/>
                <a:gd name="connsiteX54" fmla="*/ 6375 w 1562424"/>
                <a:gd name="connsiteY54" fmla="*/ 1461 h 1826226"/>
                <a:gd name="connsiteX55" fmla="*/ 4917 w 1562424"/>
                <a:gd name="connsiteY55" fmla="*/ 930 h 1826226"/>
                <a:gd name="connsiteX56" fmla="*/ 6375 w 1562424"/>
                <a:gd name="connsiteY56" fmla="*/ 1461 h 1826226"/>
                <a:gd name="connsiteX57" fmla="*/ 649 w 1562424"/>
                <a:gd name="connsiteY57" fmla="*/ 1423 h 1826226"/>
                <a:gd name="connsiteX58" fmla="*/ 4917 w 1562424"/>
                <a:gd name="connsiteY58" fmla="*/ 930 h 1826226"/>
                <a:gd name="connsiteX0" fmla="*/ 1480595 w 1562424"/>
                <a:gd name="connsiteY0" fmla="*/ 913177 h 1826226"/>
                <a:gd name="connsiteX1" fmla="*/ 1480713 w 1562424"/>
                <a:gd name="connsiteY1" fmla="*/ 913177 h 1826226"/>
                <a:gd name="connsiteX2" fmla="*/ 1480712 w 1562424"/>
                <a:gd name="connsiteY2" fmla="*/ 913178 h 1826226"/>
                <a:gd name="connsiteX3" fmla="*/ 1480712 w 1562424"/>
                <a:gd name="connsiteY3" fmla="*/ 913178 h 1826226"/>
                <a:gd name="connsiteX4" fmla="*/ 1480595 w 1562424"/>
                <a:gd name="connsiteY4" fmla="*/ 913177 h 1826226"/>
                <a:gd name="connsiteX5" fmla="*/ 86115 w 1562424"/>
                <a:gd name="connsiteY5" fmla="*/ 903763 h 1826226"/>
                <a:gd name="connsiteX6" fmla="*/ 87420 w 1562424"/>
                <a:gd name="connsiteY6" fmla="*/ 904216 h 1826226"/>
                <a:gd name="connsiteX7" fmla="*/ 82293 w 1562424"/>
                <a:gd name="connsiteY7" fmla="*/ 904183 h 1826226"/>
                <a:gd name="connsiteX8" fmla="*/ 86115 w 1562424"/>
                <a:gd name="connsiteY8" fmla="*/ 903763 h 1826226"/>
                <a:gd name="connsiteX9" fmla="*/ 41709 w 1562424"/>
                <a:gd name="connsiteY9" fmla="*/ 47183 h 1826226"/>
                <a:gd name="connsiteX10" fmla="*/ 42467 w 1562424"/>
                <a:gd name="connsiteY10" fmla="*/ 57738 h 1826226"/>
                <a:gd name="connsiteX11" fmla="*/ 31286 w 1562424"/>
                <a:gd name="connsiteY11" fmla="*/ 53444 h 1826226"/>
                <a:gd name="connsiteX12" fmla="*/ 41709 w 1562424"/>
                <a:gd name="connsiteY12" fmla="*/ 47183 h 1826226"/>
                <a:gd name="connsiteX13" fmla="*/ 62308 w 1562424"/>
                <a:gd name="connsiteY13" fmla="*/ 34811 h 1826226"/>
                <a:gd name="connsiteX14" fmla="*/ 41709 w 1562424"/>
                <a:gd name="connsiteY14" fmla="*/ 47183 h 1826226"/>
                <a:gd name="connsiteX15" fmla="*/ 40844 w 1562424"/>
                <a:gd name="connsiteY15" fmla="*/ 35138 h 1826226"/>
                <a:gd name="connsiteX16" fmla="*/ 62308 w 1562424"/>
                <a:gd name="connsiteY16" fmla="*/ 34811 h 1826226"/>
                <a:gd name="connsiteX17" fmla="*/ 1562423 w 1562424"/>
                <a:gd name="connsiteY17" fmla="*/ 11976 h 1826226"/>
                <a:gd name="connsiteX18" fmla="*/ 1479521 w 1562424"/>
                <a:gd name="connsiteY18" fmla="*/ 913170 h 1826226"/>
                <a:gd name="connsiteX19" fmla="*/ 1480595 w 1562424"/>
                <a:gd name="connsiteY19" fmla="*/ 913177 h 1826226"/>
                <a:gd name="connsiteX20" fmla="*/ 1479521 w 1562424"/>
                <a:gd name="connsiteY20" fmla="*/ 913177 h 1826226"/>
                <a:gd name="connsiteX21" fmla="*/ 1479398 w 1562424"/>
                <a:gd name="connsiteY21" fmla="*/ 914510 h 1826226"/>
                <a:gd name="connsiteX22" fmla="*/ 1480712 w 1562424"/>
                <a:gd name="connsiteY22" fmla="*/ 913178 h 1826226"/>
                <a:gd name="connsiteX23" fmla="*/ 1479388 w 1562424"/>
                <a:gd name="connsiteY23" fmla="*/ 926881 h 1826226"/>
                <a:gd name="connsiteX24" fmla="*/ 1479388 w 1562424"/>
                <a:gd name="connsiteY24" fmla="*/ 989819 h 1826226"/>
                <a:gd name="connsiteX25" fmla="*/ 1472662 w 1562424"/>
                <a:gd name="connsiteY25" fmla="*/ 996493 h 1826226"/>
                <a:gd name="connsiteX26" fmla="*/ 1408903 w 1562424"/>
                <a:gd name="connsiteY26" fmla="*/ 1682619 h 1826226"/>
                <a:gd name="connsiteX27" fmla="*/ 1406363 w 1562424"/>
                <a:gd name="connsiteY27" fmla="*/ 1736565 h 1826226"/>
                <a:gd name="connsiteX28" fmla="*/ 787920 w 1562424"/>
                <a:gd name="connsiteY28" fmla="*/ 1826171 h 1826226"/>
                <a:gd name="connsiteX29" fmla="*/ 177097 w 1562424"/>
                <a:gd name="connsiteY29" fmla="*/ 1723865 h 1826226"/>
                <a:gd name="connsiteX30" fmla="*/ 182801 w 1562424"/>
                <a:gd name="connsiteY30" fmla="*/ 1553099 h 1826226"/>
                <a:gd name="connsiteX31" fmla="*/ 130100 w 1562424"/>
                <a:gd name="connsiteY31" fmla="*/ 1089568 h 1826226"/>
                <a:gd name="connsiteX32" fmla="*/ 124059 w 1562424"/>
                <a:gd name="connsiteY32" fmla="*/ 1009479 h 1826226"/>
                <a:gd name="connsiteX33" fmla="*/ 106436 w 1562424"/>
                <a:gd name="connsiteY33" fmla="*/ 1003801 h 1826226"/>
                <a:gd name="connsiteX34" fmla="*/ 117744 w 1562424"/>
                <a:gd name="connsiteY34" fmla="*/ 979659 h 1826226"/>
                <a:gd name="connsiteX35" fmla="*/ 99704 w 1562424"/>
                <a:gd name="connsiteY35" fmla="*/ 908477 h 1826226"/>
                <a:gd name="connsiteX36" fmla="*/ 87420 w 1562424"/>
                <a:gd name="connsiteY36" fmla="*/ 904216 h 1826226"/>
                <a:gd name="connsiteX37" fmla="*/ 100083 w 1562424"/>
                <a:gd name="connsiteY37" fmla="*/ 904297 h 1826226"/>
                <a:gd name="connsiteX38" fmla="*/ 100198 w 1562424"/>
                <a:gd name="connsiteY38" fmla="*/ 765214 h 1826226"/>
                <a:gd name="connsiteX39" fmla="*/ 54040 w 1562424"/>
                <a:gd name="connsiteY39" fmla="*/ 218900 h 1826226"/>
                <a:gd name="connsiteX40" fmla="*/ 42467 w 1562424"/>
                <a:gd name="connsiteY40" fmla="*/ 57738 h 1826226"/>
                <a:gd name="connsiteX41" fmla="*/ 88077 w 1562424"/>
                <a:gd name="connsiteY41" fmla="*/ 75254 h 1826226"/>
                <a:gd name="connsiteX42" fmla="*/ 801635 w 1562424"/>
                <a:gd name="connsiteY42" fmla="*/ 162012 h 1826226"/>
                <a:gd name="connsiteX43" fmla="*/ 1517176 w 1562424"/>
                <a:gd name="connsiteY43" fmla="*/ 60122 h 1826226"/>
                <a:gd name="connsiteX44" fmla="*/ 1562423 w 1562424"/>
                <a:gd name="connsiteY44" fmla="*/ 11976 h 1826226"/>
                <a:gd name="connsiteX45" fmla="*/ 1562292 w 1562424"/>
                <a:gd name="connsiteY45" fmla="*/ 11974 h 1826226"/>
                <a:gd name="connsiteX46" fmla="*/ 1562424 w 1562424"/>
                <a:gd name="connsiteY46" fmla="*/ 11974 h 1826226"/>
                <a:gd name="connsiteX47" fmla="*/ 1562423 w 1562424"/>
                <a:gd name="connsiteY47" fmla="*/ 11976 h 1826226"/>
                <a:gd name="connsiteX48" fmla="*/ 1562423 w 1562424"/>
                <a:gd name="connsiteY48" fmla="*/ 11975 h 1826226"/>
                <a:gd name="connsiteX49" fmla="*/ 1562292 w 1562424"/>
                <a:gd name="connsiteY49" fmla="*/ 11974 h 1826226"/>
                <a:gd name="connsiteX50" fmla="*/ 6375 w 1562424"/>
                <a:gd name="connsiteY50" fmla="*/ 1461 h 1826226"/>
                <a:gd name="connsiteX51" fmla="*/ 1562292 w 1562424"/>
                <a:gd name="connsiteY51" fmla="*/ 11974 h 1826226"/>
                <a:gd name="connsiteX52" fmla="*/ 40845 w 1562424"/>
                <a:gd name="connsiteY52" fmla="*/ 11974 h 1826226"/>
                <a:gd name="connsiteX53" fmla="*/ 20747 w 1562424"/>
                <a:gd name="connsiteY53" fmla="*/ 6698 h 1826226"/>
                <a:gd name="connsiteX54" fmla="*/ 6375 w 1562424"/>
                <a:gd name="connsiteY54" fmla="*/ 1461 h 1826226"/>
                <a:gd name="connsiteX55" fmla="*/ 4917 w 1562424"/>
                <a:gd name="connsiteY55" fmla="*/ 930 h 1826226"/>
                <a:gd name="connsiteX56" fmla="*/ 6375 w 1562424"/>
                <a:gd name="connsiteY56" fmla="*/ 1461 h 1826226"/>
                <a:gd name="connsiteX57" fmla="*/ 649 w 1562424"/>
                <a:gd name="connsiteY57" fmla="*/ 1423 h 1826226"/>
                <a:gd name="connsiteX58" fmla="*/ 4917 w 1562424"/>
                <a:gd name="connsiteY58" fmla="*/ 930 h 1826226"/>
                <a:gd name="connsiteX0" fmla="*/ 1480595 w 1562424"/>
                <a:gd name="connsiteY0" fmla="*/ 913177 h 1826226"/>
                <a:gd name="connsiteX1" fmla="*/ 1480713 w 1562424"/>
                <a:gd name="connsiteY1" fmla="*/ 913177 h 1826226"/>
                <a:gd name="connsiteX2" fmla="*/ 1480712 w 1562424"/>
                <a:gd name="connsiteY2" fmla="*/ 913178 h 1826226"/>
                <a:gd name="connsiteX3" fmla="*/ 1480712 w 1562424"/>
                <a:gd name="connsiteY3" fmla="*/ 913178 h 1826226"/>
                <a:gd name="connsiteX4" fmla="*/ 1480595 w 1562424"/>
                <a:gd name="connsiteY4" fmla="*/ 913177 h 1826226"/>
                <a:gd name="connsiteX5" fmla="*/ 86115 w 1562424"/>
                <a:gd name="connsiteY5" fmla="*/ 903763 h 1826226"/>
                <a:gd name="connsiteX6" fmla="*/ 87420 w 1562424"/>
                <a:gd name="connsiteY6" fmla="*/ 904216 h 1826226"/>
                <a:gd name="connsiteX7" fmla="*/ 82293 w 1562424"/>
                <a:gd name="connsiteY7" fmla="*/ 904183 h 1826226"/>
                <a:gd name="connsiteX8" fmla="*/ 86115 w 1562424"/>
                <a:gd name="connsiteY8" fmla="*/ 903763 h 1826226"/>
                <a:gd name="connsiteX9" fmla="*/ 41709 w 1562424"/>
                <a:gd name="connsiteY9" fmla="*/ 47183 h 1826226"/>
                <a:gd name="connsiteX10" fmla="*/ 42467 w 1562424"/>
                <a:gd name="connsiteY10" fmla="*/ 57738 h 1826226"/>
                <a:gd name="connsiteX11" fmla="*/ 31286 w 1562424"/>
                <a:gd name="connsiteY11" fmla="*/ 53444 h 1826226"/>
                <a:gd name="connsiteX12" fmla="*/ 41709 w 1562424"/>
                <a:gd name="connsiteY12" fmla="*/ 47183 h 1826226"/>
                <a:gd name="connsiteX13" fmla="*/ 62308 w 1562424"/>
                <a:gd name="connsiteY13" fmla="*/ 34811 h 1826226"/>
                <a:gd name="connsiteX14" fmla="*/ 41709 w 1562424"/>
                <a:gd name="connsiteY14" fmla="*/ 47183 h 1826226"/>
                <a:gd name="connsiteX15" fmla="*/ 40844 w 1562424"/>
                <a:gd name="connsiteY15" fmla="*/ 35138 h 1826226"/>
                <a:gd name="connsiteX16" fmla="*/ 62308 w 1562424"/>
                <a:gd name="connsiteY16" fmla="*/ 34811 h 1826226"/>
                <a:gd name="connsiteX17" fmla="*/ 1562423 w 1562424"/>
                <a:gd name="connsiteY17" fmla="*/ 11976 h 1826226"/>
                <a:gd name="connsiteX18" fmla="*/ 1479521 w 1562424"/>
                <a:gd name="connsiteY18" fmla="*/ 913170 h 1826226"/>
                <a:gd name="connsiteX19" fmla="*/ 1480595 w 1562424"/>
                <a:gd name="connsiteY19" fmla="*/ 913177 h 1826226"/>
                <a:gd name="connsiteX20" fmla="*/ 1479521 w 1562424"/>
                <a:gd name="connsiteY20" fmla="*/ 913177 h 1826226"/>
                <a:gd name="connsiteX21" fmla="*/ 1479398 w 1562424"/>
                <a:gd name="connsiteY21" fmla="*/ 914510 h 1826226"/>
                <a:gd name="connsiteX22" fmla="*/ 1480712 w 1562424"/>
                <a:gd name="connsiteY22" fmla="*/ 913178 h 1826226"/>
                <a:gd name="connsiteX23" fmla="*/ 1487008 w 1562424"/>
                <a:gd name="connsiteY23" fmla="*/ 931961 h 1826226"/>
                <a:gd name="connsiteX24" fmla="*/ 1479388 w 1562424"/>
                <a:gd name="connsiteY24" fmla="*/ 989819 h 1826226"/>
                <a:gd name="connsiteX25" fmla="*/ 1472662 w 1562424"/>
                <a:gd name="connsiteY25" fmla="*/ 996493 h 1826226"/>
                <a:gd name="connsiteX26" fmla="*/ 1408903 w 1562424"/>
                <a:gd name="connsiteY26" fmla="*/ 1682619 h 1826226"/>
                <a:gd name="connsiteX27" fmla="*/ 1406363 w 1562424"/>
                <a:gd name="connsiteY27" fmla="*/ 1736565 h 1826226"/>
                <a:gd name="connsiteX28" fmla="*/ 787920 w 1562424"/>
                <a:gd name="connsiteY28" fmla="*/ 1826171 h 1826226"/>
                <a:gd name="connsiteX29" fmla="*/ 177097 w 1562424"/>
                <a:gd name="connsiteY29" fmla="*/ 1723865 h 1826226"/>
                <a:gd name="connsiteX30" fmla="*/ 182801 w 1562424"/>
                <a:gd name="connsiteY30" fmla="*/ 1553099 h 1826226"/>
                <a:gd name="connsiteX31" fmla="*/ 130100 w 1562424"/>
                <a:gd name="connsiteY31" fmla="*/ 1089568 h 1826226"/>
                <a:gd name="connsiteX32" fmla="*/ 124059 w 1562424"/>
                <a:gd name="connsiteY32" fmla="*/ 1009479 h 1826226"/>
                <a:gd name="connsiteX33" fmla="*/ 106436 w 1562424"/>
                <a:gd name="connsiteY33" fmla="*/ 1003801 h 1826226"/>
                <a:gd name="connsiteX34" fmla="*/ 117744 w 1562424"/>
                <a:gd name="connsiteY34" fmla="*/ 979659 h 1826226"/>
                <a:gd name="connsiteX35" fmla="*/ 99704 w 1562424"/>
                <a:gd name="connsiteY35" fmla="*/ 908477 h 1826226"/>
                <a:gd name="connsiteX36" fmla="*/ 87420 w 1562424"/>
                <a:gd name="connsiteY36" fmla="*/ 904216 h 1826226"/>
                <a:gd name="connsiteX37" fmla="*/ 100083 w 1562424"/>
                <a:gd name="connsiteY37" fmla="*/ 904297 h 1826226"/>
                <a:gd name="connsiteX38" fmla="*/ 100198 w 1562424"/>
                <a:gd name="connsiteY38" fmla="*/ 765214 h 1826226"/>
                <a:gd name="connsiteX39" fmla="*/ 54040 w 1562424"/>
                <a:gd name="connsiteY39" fmla="*/ 218900 h 1826226"/>
                <a:gd name="connsiteX40" fmla="*/ 42467 w 1562424"/>
                <a:gd name="connsiteY40" fmla="*/ 57738 h 1826226"/>
                <a:gd name="connsiteX41" fmla="*/ 88077 w 1562424"/>
                <a:gd name="connsiteY41" fmla="*/ 75254 h 1826226"/>
                <a:gd name="connsiteX42" fmla="*/ 801635 w 1562424"/>
                <a:gd name="connsiteY42" fmla="*/ 162012 h 1826226"/>
                <a:gd name="connsiteX43" fmla="*/ 1517176 w 1562424"/>
                <a:gd name="connsiteY43" fmla="*/ 60122 h 1826226"/>
                <a:gd name="connsiteX44" fmla="*/ 1562423 w 1562424"/>
                <a:gd name="connsiteY44" fmla="*/ 11976 h 1826226"/>
                <a:gd name="connsiteX45" fmla="*/ 1562292 w 1562424"/>
                <a:gd name="connsiteY45" fmla="*/ 11974 h 1826226"/>
                <a:gd name="connsiteX46" fmla="*/ 1562424 w 1562424"/>
                <a:gd name="connsiteY46" fmla="*/ 11974 h 1826226"/>
                <a:gd name="connsiteX47" fmla="*/ 1562423 w 1562424"/>
                <a:gd name="connsiteY47" fmla="*/ 11976 h 1826226"/>
                <a:gd name="connsiteX48" fmla="*/ 1562423 w 1562424"/>
                <a:gd name="connsiteY48" fmla="*/ 11975 h 1826226"/>
                <a:gd name="connsiteX49" fmla="*/ 1562292 w 1562424"/>
                <a:gd name="connsiteY49" fmla="*/ 11974 h 1826226"/>
                <a:gd name="connsiteX50" fmla="*/ 6375 w 1562424"/>
                <a:gd name="connsiteY50" fmla="*/ 1461 h 1826226"/>
                <a:gd name="connsiteX51" fmla="*/ 1562292 w 1562424"/>
                <a:gd name="connsiteY51" fmla="*/ 11974 h 1826226"/>
                <a:gd name="connsiteX52" fmla="*/ 40845 w 1562424"/>
                <a:gd name="connsiteY52" fmla="*/ 11974 h 1826226"/>
                <a:gd name="connsiteX53" fmla="*/ 20747 w 1562424"/>
                <a:gd name="connsiteY53" fmla="*/ 6698 h 1826226"/>
                <a:gd name="connsiteX54" fmla="*/ 6375 w 1562424"/>
                <a:gd name="connsiteY54" fmla="*/ 1461 h 1826226"/>
                <a:gd name="connsiteX55" fmla="*/ 4917 w 1562424"/>
                <a:gd name="connsiteY55" fmla="*/ 930 h 1826226"/>
                <a:gd name="connsiteX56" fmla="*/ 6375 w 1562424"/>
                <a:gd name="connsiteY56" fmla="*/ 1461 h 1826226"/>
                <a:gd name="connsiteX57" fmla="*/ 649 w 1562424"/>
                <a:gd name="connsiteY57" fmla="*/ 1423 h 1826226"/>
                <a:gd name="connsiteX58" fmla="*/ 4917 w 1562424"/>
                <a:gd name="connsiteY58" fmla="*/ 930 h 1826226"/>
                <a:gd name="connsiteX0" fmla="*/ 1480595 w 1592772"/>
                <a:gd name="connsiteY0" fmla="*/ 913177 h 1826226"/>
                <a:gd name="connsiteX1" fmla="*/ 1480713 w 1592772"/>
                <a:gd name="connsiteY1" fmla="*/ 913177 h 1826226"/>
                <a:gd name="connsiteX2" fmla="*/ 1480712 w 1592772"/>
                <a:gd name="connsiteY2" fmla="*/ 913178 h 1826226"/>
                <a:gd name="connsiteX3" fmla="*/ 1480712 w 1592772"/>
                <a:gd name="connsiteY3" fmla="*/ 913178 h 1826226"/>
                <a:gd name="connsiteX4" fmla="*/ 1480595 w 1592772"/>
                <a:gd name="connsiteY4" fmla="*/ 913177 h 1826226"/>
                <a:gd name="connsiteX5" fmla="*/ 86115 w 1592772"/>
                <a:gd name="connsiteY5" fmla="*/ 903763 h 1826226"/>
                <a:gd name="connsiteX6" fmla="*/ 87420 w 1592772"/>
                <a:gd name="connsiteY6" fmla="*/ 904216 h 1826226"/>
                <a:gd name="connsiteX7" fmla="*/ 82293 w 1592772"/>
                <a:gd name="connsiteY7" fmla="*/ 904183 h 1826226"/>
                <a:gd name="connsiteX8" fmla="*/ 86115 w 1592772"/>
                <a:gd name="connsiteY8" fmla="*/ 903763 h 1826226"/>
                <a:gd name="connsiteX9" fmla="*/ 41709 w 1592772"/>
                <a:gd name="connsiteY9" fmla="*/ 47183 h 1826226"/>
                <a:gd name="connsiteX10" fmla="*/ 42467 w 1592772"/>
                <a:gd name="connsiteY10" fmla="*/ 57738 h 1826226"/>
                <a:gd name="connsiteX11" fmla="*/ 31286 w 1592772"/>
                <a:gd name="connsiteY11" fmla="*/ 53444 h 1826226"/>
                <a:gd name="connsiteX12" fmla="*/ 41709 w 1592772"/>
                <a:gd name="connsiteY12" fmla="*/ 47183 h 1826226"/>
                <a:gd name="connsiteX13" fmla="*/ 62308 w 1592772"/>
                <a:gd name="connsiteY13" fmla="*/ 34811 h 1826226"/>
                <a:gd name="connsiteX14" fmla="*/ 41709 w 1592772"/>
                <a:gd name="connsiteY14" fmla="*/ 47183 h 1826226"/>
                <a:gd name="connsiteX15" fmla="*/ 40844 w 1592772"/>
                <a:gd name="connsiteY15" fmla="*/ 35138 h 1826226"/>
                <a:gd name="connsiteX16" fmla="*/ 62308 w 1592772"/>
                <a:gd name="connsiteY16" fmla="*/ 34811 h 1826226"/>
                <a:gd name="connsiteX17" fmla="*/ 1562423 w 1592772"/>
                <a:gd name="connsiteY17" fmla="*/ 11976 h 1826226"/>
                <a:gd name="connsiteX18" fmla="*/ 1479521 w 1592772"/>
                <a:gd name="connsiteY18" fmla="*/ 913170 h 1826226"/>
                <a:gd name="connsiteX19" fmla="*/ 1480595 w 1592772"/>
                <a:gd name="connsiteY19" fmla="*/ 913177 h 1826226"/>
                <a:gd name="connsiteX20" fmla="*/ 1479521 w 1592772"/>
                <a:gd name="connsiteY20" fmla="*/ 913177 h 1826226"/>
                <a:gd name="connsiteX21" fmla="*/ 1479398 w 1592772"/>
                <a:gd name="connsiteY21" fmla="*/ 914510 h 1826226"/>
                <a:gd name="connsiteX22" fmla="*/ 1480712 w 1592772"/>
                <a:gd name="connsiteY22" fmla="*/ 913178 h 1826226"/>
                <a:gd name="connsiteX23" fmla="*/ 1487008 w 1592772"/>
                <a:gd name="connsiteY23" fmla="*/ 931961 h 1826226"/>
                <a:gd name="connsiteX24" fmla="*/ 1479388 w 1592772"/>
                <a:gd name="connsiteY24" fmla="*/ 989819 h 1826226"/>
                <a:gd name="connsiteX25" fmla="*/ 1472662 w 1592772"/>
                <a:gd name="connsiteY25" fmla="*/ 996493 h 1826226"/>
                <a:gd name="connsiteX26" fmla="*/ 1408903 w 1592772"/>
                <a:gd name="connsiteY26" fmla="*/ 1682619 h 1826226"/>
                <a:gd name="connsiteX27" fmla="*/ 1406363 w 1592772"/>
                <a:gd name="connsiteY27" fmla="*/ 1736565 h 1826226"/>
                <a:gd name="connsiteX28" fmla="*/ 787920 w 1592772"/>
                <a:gd name="connsiteY28" fmla="*/ 1826171 h 1826226"/>
                <a:gd name="connsiteX29" fmla="*/ 177097 w 1592772"/>
                <a:gd name="connsiteY29" fmla="*/ 1723865 h 1826226"/>
                <a:gd name="connsiteX30" fmla="*/ 182801 w 1592772"/>
                <a:gd name="connsiteY30" fmla="*/ 1553099 h 1826226"/>
                <a:gd name="connsiteX31" fmla="*/ 130100 w 1592772"/>
                <a:gd name="connsiteY31" fmla="*/ 1089568 h 1826226"/>
                <a:gd name="connsiteX32" fmla="*/ 124059 w 1592772"/>
                <a:gd name="connsiteY32" fmla="*/ 1009479 h 1826226"/>
                <a:gd name="connsiteX33" fmla="*/ 106436 w 1592772"/>
                <a:gd name="connsiteY33" fmla="*/ 1003801 h 1826226"/>
                <a:gd name="connsiteX34" fmla="*/ 117744 w 1592772"/>
                <a:gd name="connsiteY34" fmla="*/ 979659 h 1826226"/>
                <a:gd name="connsiteX35" fmla="*/ 99704 w 1592772"/>
                <a:gd name="connsiteY35" fmla="*/ 908477 h 1826226"/>
                <a:gd name="connsiteX36" fmla="*/ 87420 w 1592772"/>
                <a:gd name="connsiteY36" fmla="*/ 904216 h 1826226"/>
                <a:gd name="connsiteX37" fmla="*/ 100083 w 1592772"/>
                <a:gd name="connsiteY37" fmla="*/ 904297 h 1826226"/>
                <a:gd name="connsiteX38" fmla="*/ 100198 w 1592772"/>
                <a:gd name="connsiteY38" fmla="*/ 765214 h 1826226"/>
                <a:gd name="connsiteX39" fmla="*/ 54040 w 1592772"/>
                <a:gd name="connsiteY39" fmla="*/ 218900 h 1826226"/>
                <a:gd name="connsiteX40" fmla="*/ 42467 w 1592772"/>
                <a:gd name="connsiteY40" fmla="*/ 57738 h 1826226"/>
                <a:gd name="connsiteX41" fmla="*/ 88077 w 1592772"/>
                <a:gd name="connsiteY41" fmla="*/ 75254 h 1826226"/>
                <a:gd name="connsiteX42" fmla="*/ 801635 w 1592772"/>
                <a:gd name="connsiteY42" fmla="*/ 162012 h 1826226"/>
                <a:gd name="connsiteX43" fmla="*/ 1517176 w 1592772"/>
                <a:gd name="connsiteY43" fmla="*/ 60122 h 1826226"/>
                <a:gd name="connsiteX44" fmla="*/ 1562423 w 1592772"/>
                <a:gd name="connsiteY44" fmla="*/ 11976 h 1826226"/>
                <a:gd name="connsiteX45" fmla="*/ 1562292 w 1592772"/>
                <a:gd name="connsiteY45" fmla="*/ 11974 h 1826226"/>
                <a:gd name="connsiteX46" fmla="*/ 1562424 w 1592772"/>
                <a:gd name="connsiteY46" fmla="*/ 11974 h 1826226"/>
                <a:gd name="connsiteX47" fmla="*/ 1562423 w 1592772"/>
                <a:gd name="connsiteY47" fmla="*/ 11976 h 1826226"/>
                <a:gd name="connsiteX48" fmla="*/ 1562423 w 1592772"/>
                <a:gd name="connsiteY48" fmla="*/ 11975 h 1826226"/>
                <a:gd name="connsiteX49" fmla="*/ 1562292 w 1592772"/>
                <a:gd name="connsiteY49" fmla="*/ 11974 h 1826226"/>
                <a:gd name="connsiteX50" fmla="*/ 6375 w 1592772"/>
                <a:gd name="connsiteY50" fmla="*/ 1461 h 1826226"/>
                <a:gd name="connsiteX51" fmla="*/ 1592772 w 1592772"/>
                <a:gd name="connsiteY51" fmla="*/ 14514 h 1826226"/>
                <a:gd name="connsiteX52" fmla="*/ 40845 w 1592772"/>
                <a:gd name="connsiteY52" fmla="*/ 11974 h 1826226"/>
                <a:gd name="connsiteX53" fmla="*/ 20747 w 1592772"/>
                <a:gd name="connsiteY53" fmla="*/ 6698 h 1826226"/>
                <a:gd name="connsiteX54" fmla="*/ 6375 w 1592772"/>
                <a:gd name="connsiteY54" fmla="*/ 1461 h 1826226"/>
                <a:gd name="connsiteX55" fmla="*/ 4917 w 1592772"/>
                <a:gd name="connsiteY55" fmla="*/ 930 h 1826226"/>
                <a:gd name="connsiteX56" fmla="*/ 6375 w 1592772"/>
                <a:gd name="connsiteY56" fmla="*/ 1461 h 1826226"/>
                <a:gd name="connsiteX57" fmla="*/ 649 w 1592772"/>
                <a:gd name="connsiteY57" fmla="*/ 1423 h 1826226"/>
                <a:gd name="connsiteX58" fmla="*/ 4917 w 1592772"/>
                <a:gd name="connsiteY58" fmla="*/ 930 h 1826226"/>
                <a:gd name="connsiteX0" fmla="*/ 1480595 w 1592772"/>
                <a:gd name="connsiteY0" fmla="*/ 913177 h 1826226"/>
                <a:gd name="connsiteX1" fmla="*/ 1480713 w 1592772"/>
                <a:gd name="connsiteY1" fmla="*/ 913177 h 1826226"/>
                <a:gd name="connsiteX2" fmla="*/ 1480712 w 1592772"/>
                <a:gd name="connsiteY2" fmla="*/ 913178 h 1826226"/>
                <a:gd name="connsiteX3" fmla="*/ 1480712 w 1592772"/>
                <a:gd name="connsiteY3" fmla="*/ 913178 h 1826226"/>
                <a:gd name="connsiteX4" fmla="*/ 1480595 w 1592772"/>
                <a:gd name="connsiteY4" fmla="*/ 913177 h 1826226"/>
                <a:gd name="connsiteX5" fmla="*/ 86115 w 1592772"/>
                <a:gd name="connsiteY5" fmla="*/ 903763 h 1826226"/>
                <a:gd name="connsiteX6" fmla="*/ 87420 w 1592772"/>
                <a:gd name="connsiteY6" fmla="*/ 904216 h 1826226"/>
                <a:gd name="connsiteX7" fmla="*/ 82293 w 1592772"/>
                <a:gd name="connsiteY7" fmla="*/ 904183 h 1826226"/>
                <a:gd name="connsiteX8" fmla="*/ 86115 w 1592772"/>
                <a:gd name="connsiteY8" fmla="*/ 903763 h 1826226"/>
                <a:gd name="connsiteX9" fmla="*/ 41709 w 1592772"/>
                <a:gd name="connsiteY9" fmla="*/ 47183 h 1826226"/>
                <a:gd name="connsiteX10" fmla="*/ 42467 w 1592772"/>
                <a:gd name="connsiteY10" fmla="*/ 57738 h 1826226"/>
                <a:gd name="connsiteX11" fmla="*/ 31286 w 1592772"/>
                <a:gd name="connsiteY11" fmla="*/ 53444 h 1826226"/>
                <a:gd name="connsiteX12" fmla="*/ 41709 w 1592772"/>
                <a:gd name="connsiteY12" fmla="*/ 47183 h 1826226"/>
                <a:gd name="connsiteX13" fmla="*/ 62308 w 1592772"/>
                <a:gd name="connsiteY13" fmla="*/ 34811 h 1826226"/>
                <a:gd name="connsiteX14" fmla="*/ 41709 w 1592772"/>
                <a:gd name="connsiteY14" fmla="*/ 47183 h 1826226"/>
                <a:gd name="connsiteX15" fmla="*/ 40844 w 1592772"/>
                <a:gd name="connsiteY15" fmla="*/ 35138 h 1826226"/>
                <a:gd name="connsiteX16" fmla="*/ 62308 w 1592772"/>
                <a:gd name="connsiteY16" fmla="*/ 34811 h 1826226"/>
                <a:gd name="connsiteX17" fmla="*/ 1562423 w 1592772"/>
                <a:gd name="connsiteY17" fmla="*/ 11976 h 1826226"/>
                <a:gd name="connsiteX18" fmla="*/ 1479521 w 1592772"/>
                <a:gd name="connsiteY18" fmla="*/ 913170 h 1826226"/>
                <a:gd name="connsiteX19" fmla="*/ 1480595 w 1592772"/>
                <a:gd name="connsiteY19" fmla="*/ 913177 h 1826226"/>
                <a:gd name="connsiteX20" fmla="*/ 1479521 w 1592772"/>
                <a:gd name="connsiteY20" fmla="*/ 913177 h 1826226"/>
                <a:gd name="connsiteX21" fmla="*/ 1479398 w 1592772"/>
                <a:gd name="connsiteY21" fmla="*/ 914510 h 1826226"/>
                <a:gd name="connsiteX22" fmla="*/ 1480712 w 1592772"/>
                <a:gd name="connsiteY22" fmla="*/ 913178 h 1826226"/>
                <a:gd name="connsiteX23" fmla="*/ 1487008 w 1592772"/>
                <a:gd name="connsiteY23" fmla="*/ 931961 h 1826226"/>
                <a:gd name="connsiteX24" fmla="*/ 1479388 w 1592772"/>
                <a:gd name="connsiteY24" fmla="*/ 989819 h 1826226"/>
                <a:gd name="connsiteX25" fmla="*/ 1472662 w 1592772"/>
                <a:gd name="connsiteY25" fmla="*/ 996493 h 1826226"/>
                <a:gd name="connsiteX26" fmla="*/ 1408903 w 1592772"/>
                <a:gd name="connsiteY26" fmla="*/ 1682619 h 1826226"/>
                <a:gd name="connsiteX27" fmla="*/ 1406363 w 1592772"/>
                <a:gd name="connsiteY27" fmla="*/ 1736565 h 1826226"/>
                <a:gd name="connsiteX28" fmla="*/ 787920 w 1592772"/>
                <a:gd name="connsiteY28" fmla="*/ 1826171 h 1826226"/>
                <a:gd name="connsiteX29" fmla="*/ 177097 w 1592772"/>
                <a:gd name="connsiteY29" fmla="*/ 1723865 h 1826226"/>
                <a:gd name="connsiteX30" fmla="*/ 182801 w 1592772"/>
                <a:gd name="connsiteY30" fmla="*/ 1553099 h 1826226"/>
                <a:gd name="connsiteX31" fmla="*/ 130100 w 1592772"/>
                <a:gd name="connsiteY31" fmla="*/ 1089568 h 1826226"/>
                <a:gd name="connsiteX32" fmla="*/ 124059 w 1592772"/>
                <a:gd name="connsiteY32" fmla="*/ 1009479 h 1826226"/>
                <a:gd name="connsiteX33" fmla="*/ 106436 w 1592772"/>
                <a:gd name="connsiteY33" fmla="*/ 1003801 h 1826226"/>
                <a:gd name="connsiteX34" fmla="*/ 117744 w 1592772"/>
                <a:gd name="connsiteY34" fmla="*/ 979659 h 1826226"/>
                <a:gd name="connsiteX35" fmla="*/ 99704 w 1592772"/>
                <a:gd name="connsiteY35" fmla="*/ 908477 h 1826226"/>
                <a:gd name="connsiteX36" fmla="*/ 87420 w 1592772"/>
                <a:gd name="connsiteY36" fmla="*/ 904216 h 1826226"/>
                <a:gd name="connsiteX37" fmla="*/ 100083 w 1592772"/>
                <a:gd name="connsiteY37" fmla="*/ 904297 h 1826226"/>
                <a:gd name="connsiteX38" fmla="*/ 100198 w 1592772"/>
                <a:gd name="connsiteY38" fmla="*/ 765214 h 1826226"/>
                <a:gd name="connsiteX39" fmla="*/ 54040 w 1592772"/>
                <a:gd name="connsiteY39" fmla="*/ 218900 h 1826226"/>
                <a:gd name="connsiteX40" fmla="*/ 42467 w 1592772"/>
                <a:gd name="connsiteY40" fmla="*/ 57738 h 1826226"/>
                <a:gd name="connsiteX41" fmla="*/ 88077 w 1592772"/>
                <a:gd name="connsiteY41" fmla="*/ 75254 h 1826226"/>
                <a:gd name="connsiteX42" fmla="*/ 801635 w 1592772"/>
                <a:gd name="connsiteY42" fmla="*/ 162012 h 1826226"/>
                <a:gd name="connsiteX43" fmla="*/ 1585756 w 1592772"/>
                <a:gd name="connsiteY43" fmla="*/ 44882 h 1826226"/>
                <a:gd name="connsiteX44" fmla="*/ 1562423 w 1592772"/>
                <a:gd name="connsiteY44" fmla="*/ 11976 h 1826226"/>
                <a:gd name="connsiteX45" fmla="*/ 1562292 w 1592772"/>
                <a:gd name="connsiteY45" fmla="*/ 11974 h 1826226"/>
                <a:gd name="connsiteX46" fmla="*/ 1562424 w 1592772"/>
                <a:gd name="connsiteY46" fmla="*/ 11974 h 1826226"/>
                <a:gd name="connsiteX47" fmla="*/ 1562423 w 1592772"/>
                <a:gd name="connsiteY47" fmla="*/ 11976 h 1826226"/>
                <a:gd name="connsiteX48" fmla="*/ 1562423 w 1592772"/>
                <a:gd name="connsiteY48" fmla="*/ 11975 h 1826226"/>
                <a:gd name="connsiteX49" fmla="*/ 1562292 w 1592772"/>
                <a:gd name="connsiteY49" fmla="*/ 11974 h 1826226"/>
                <a:gd name="connsiteX50" fmla="*/ 6375 w 1592772"/>
                <a:gd name="connsiteY50" fmla="*/ 1461 h 1826226"/>
                <a:gd name="connsiteX51" fmla="*/ 1592772 w 1592772"/>
                <a:gd name="connsiteY51" fmla="*/ 14514 h 1826226"/>
                <a:gd name="connsiteX52" fmla="*/ 40845 w 1592772"/>
                <a:gd name="connsiteY52" fmla="*/ 11974 h 1826226"/>
                <a:gd name="connsiteX53" fmla="*/ 20747 w 1592772"/>
                <a:gd name="connsiteY53" fmla="*/ 6698 h 1826226"/>
                <a:gd name="connsiteX54" fmla="*/ 6375 w 1592772"/>
                <a:gd name="connsiteY54" fmla="*/ 1461 h 1826226"/>
                <a:gd name="connsiteX55" fmla="*/ 4917 w 1592772"/>
                <a:gd name="connsiteY55" fmla="*/ 930 h 1826226"/>
                <a:gd name="connsiteX56" fmla="*/ 6375 w 1592772"/>
                <a:gd name="connsiteY56" fmla="*/ 1461 h 1826226"/>
                <a:gd name="connsiteX57" fmla="*/ 649 w 1592772"/>
                <a:gd name="connsiteY57" fmla="*/ 1423 h 1826226"/>
                <a:gd name="connsiteX58" fmla="*/ 4917 w 1592772"/>
                <a:gd name="connsiteY58"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479521 w 1598456"/>
                <a:gd name="connsiteY18" fmla="*/ 913170 h 1826226"/>
                <a:gd name="connsiteX19" fmla="*/ 1480595 w 1598456"/>
                <a:gd name="connsiteY19" fmla="*/ 913177 h 1826226"/>
                <a:gd name="connsiteX20" fmla="*/ 1479521 w 1598456"/>
                <a:gd name="connsiteY20" fmla="*/ 913177 h 1826226"/>
                <a:gd name="connsiteX21" fmla="*/ 1479398 w 1598456"/>
                <a:gd name="connsiteY21" fmla="*/ 914510 h 1826226"/>
                <a:gd name="connsiteX22" fmla="*/ 1480712 w 1598456"/>
                <a:gd name="connsiteY22" fmla="*/ 913178 h 1826226"/>
                <a:gd name="connsiteX23" fmla="*/ 1487008 w 1598456"/>
                <a:gd name="connsiteY23" fmla="*/ 931961 h 1826226"/>
                <a:gd name="connsiteX24" fmla="*/ 1479388 w 1598456"/>
                <a:gd name="connsiteY24" fmla="*/ 989819 h 1826226"/>
                <a:gd name="connsiteX25" fmla="*/ 1472662 w 1598456"/>
                <a:gd name="connsiteY25" fmla="*/ 996493 h 1826226"/>
                <a:gd name="connsiteX26" fmla="*/ 1408903 w 1598456"/>
                <a:gd name="connsiteY26" fmla="*/ 1682619 h 1826226"/>
                <a:gd name="connsiteX27" fmla="*/ 1406363 w 1598456"/>
                <a:gd name="connsiteY27" fmla="*/ 1736565 h 1826226"/>
                <a:gd name="connsiteX28" fmla="*/ 787920 w 1598456"/>
                <a:gd name="connsiteY28" fmla="*/ 1826171 h 1826226"/>
                <a:gd name="connsiteX29" fmla="*/ 177097 w 1598456"/>
                <a:gd name="connsiteY29" fmla="*/ 1723865 h 1826226"/>
                <a:gd name="connsiteX30" fmla="*/ 182801 w 1598456"/>
                <a:gd name="connsiteY30" fmla="*/ 1553099 h 1826226"/>
                <a:gd name="connsiteX31" fmla="*/ 130100 w 1598456"/>
                <a:gd name="connsiteY31" fmla="*/ 1089568 h 1826226"/>
                <a:gd name="connsiteX32" fmla="*/ 124059 w 1598456"/>
                <a:gd name="connsiteY32" fmla="*/ 1009479 h 1826226"/>
                <a:gd name="connsiteX33" fmla="*/ 106436 w 1598456"/>
                <a:gd name="connsiteY33" fmla="*/ 1003801 h 1826226"/>
                <a:gd name="connsiteX34" fmla="*/ 117744 w 1598456"/>
                <a:gd name="connsiteY34" fmla="*/ 979659 h 1826226"/>
                <a:gd name="connsiteX35" fmla="*/ 99704 w 1598456"/>
                <a:gd name="connsiteY35" fmla="*/ 908477 h 1826226"/>
                <a:gd name="connsiteX36" fmla="*/ 87420 w 1598456"/>
                <a:gd name="connsiteY36" fmla="*/ 904216 h 1826226"/>
                <a:gd name="connsiteX37" fmla="*/ 100083 w 1598456"/>
                <a:gd name="connsiteY37" fmla="*/ 904297 h 1826226"/>
                <a:gd name="connsiteX38" fmla="*/ 100198 w 1598456"/>
                <a:gd name="connsiteY38" fmla="*/ 765214 h 1826226"/>
                <a:gd name="connsiteX39" fmla="*/ 54040 w 1598456"/>
                <a:gd name="connsiteY39" fmla="*/ 218900 h 1826226"/>
                <a:gd name="connsiteX40" fmla="*/ 42467 w 1598456"/>
                <a:gd name="connsiteY40" fmla="*/ 57738 h 1826226"/>
                <a:gd name="connsiteX41" fmla="*/ 88077 w 1598456"/>
                <a:gd name="connsiteY41" fmla="*/ 75254 h 1826226"/>
                <a:gd name="connsiteX42" fmla="*/ 801635 w 1598456"/>
                <a:gd name="connsiteY42" fmla="*/ 162012 h 1826226"/>
                <a:gd name="connsiteX43" fmla="*/ 1598456 w 1598456"/>
                <a:gd name="connsiteY43" fmla="*/ 42342 h 1826226"/>
                <a:gd name="connsiteX44" fmla="*/ 1562423 w 1598456"/>
                <a:gd name="connsiteY44" fmla="*/ 11976 h 1826226"/>
                <a:gd name="connsiteX45" fmla="*/ 1562292 w 1598456"/>
                <a:gd name="connsiteY45" fmla="*/ 11974 h 1826226"/>
                <a:gd name="connsiteX46" fmla="*/ 1562424 w 1598456"/>
                <a:gd name="connsiteY46" fmla="*/ 11974 h 1826226"/>
                <a:gd name="connsiteX47" fmla="*/ 1562423 w 1598456"/>
                <a:gd name="connsiteY47" fmla="*/ 11976 h 1826226"/>
                <a:gd name="connsiteX48" fmla="*/ 1562423 w 1598456"/>
                <a:gd name="connsiteY48" fmla="*/ 11975 h 1826226"/>
                <a:gd name="connsiteX49" fmla="*/ 1562292 w 1598456"/>
                <a:gd name="connsiteY49" fmla="*/ 11974 h 1826226"/>
                <a:gd name="connsiteX50" fmla="*/ 6375 w 1598456"/>
                <a:gd name="connsiteY50" fmla="*/ 1461 h 1826226"/>
                <a:gd name="connsiteX51" fmla="*/ 1592772 w 1598456"/>
                <a:gd name="connsiteY51" fmla="*/ 14514 h 1826226"/>
                <a:gd name="connsiteX52" fmla="*/ 40845 w 1598456"/>
                <a:gd name="connsiteY52" fmla="*/ 11974 h 1826226"/>
                <a:gd name="connsiteX53" fmla="*/ 20747 w 1598456"/>
                <a:gd name="connsiteY53" fmla="*/ 6698 h 1826226"/>
                <a:gd name="connsiteX54" fmla="*/ 6375 w 1598456"/>
                <a:gd name="connsiteY54" fmla="*/ 1461 h 1826226"/>
                <a:gd name="connsiteX55" fmla="*/ 4917 w 1598456"/>
                <a:gd name="connsiteY55" fmla="*/ 930 h 1826226"/>
                <a:gd name="connsiteX56" fmla="*/ 6375 w 1598456"/>
                <a:gd name="connsiteY56" fmla="*/ 1461 h 1826226"/>
                <a:gd name="connsiteX57" fmla="*/ 649 w 1598456"/>
                <a:gd name="connsiteY57" fmla="*/ 1423 h 1826226"/>
                <a:gd name="connsiteX58" fmla="*/ 4917 w 1598456"/>
                <a:gd name="connsiteY58"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54040 w 1598456"/>
                <a:gd name="connsiteY40" fmla="*/ 21890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54040 w 1598456"/>
                <a:gd name="connsiteY40" fmla="*/ 21890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42467 w 1598456"/>
                <a:gd name="connsiteY41" fmla="*/ 5773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80595 w 1598456"/>
                <a:gd name="connsiteY0" fmla="*/ 913177 h 1826226"/>
                <a:gd name="connsiteX1" fmla="*/ 1480713 w 1598456"/>
                <a:gd name="connsiteY1" fmla="*/ 913177 h 1826226"/>
                <a:gd name="connsiteX2" fmla="*/ 1480712 w 1598456"/>
                <a:gd name="connsiteY2" fmla="*/ 913178 h 1826226"/>
                <a:gd name="connsiteX3" fmla="*/ 1480712 w 1598456"/>
                <a:gd name="connsiteY3" fmla="*/ 913178 h 1826226"/>
                <a:gd name="connsiteX4" fmla="*/ 1480595 w 1598456"/>
                <a:gd name="connsiteY4" fmla="*/ 913177 h 1826226"/>
                <a:gd name="connsiteX5" fmla="*/ 86115 w 1598456"/>
                <a:gd name="connsiteY5" fmla="*/ 903763 h 1826226"/>
                <a:gd name="connsiteX6" fmla="*/ 87420 w 1598456"/>
                <a:gd name="connsiteY6" fmla="*/ 904216 h 1826226"/>
                <a:gd name="connsiteX7" fmla="*/ 82293 w 1598456"/>
                <a:gd name="connsiteY7" fmla="*/ 904183 h 1826226"/>
                <a:gd name="connsiteX8" fmla="*/ 86115 w 1598456"/>
                <a:gd name="connsiteY8" fmla="*/ 903763 h 1826226"/>
                <a:gd name="connsiteX9" fmla="*/ 41709 w 1598456"/>
                <a:gd name="connsiteY9" fmla="*/ 47183 h 1826226"/>
                <a:gd name="connsiteX10" fmla="*/ 42467 w 1598456"/>
                <a:gd name="connsiteY10" fmla="*/ 57738 h 1826226"/>
                <a:gd name="connsiteX11" fmla="*/ 31286 w 1598456"/>
                <a:gd name="connsiteY11" fmla="*/ 53444 h 1826226"/>
                <a:gd name="connsiteX12" fmla="*/ 41709 w 1598456"/>
                <a:gd name="connsiteY12" fmla="*/ 47183 h 1826226"/>
                <a:gd name="connsiteX13" fmla="*/ 62308 w 1598456"/>
                <a:gd name="connsiteY13" fmla="*/ 34811 h 1826226"/>
                <a:gd name="connsiteX14" fmla="*/ 41709 w 1598456"/>
                <a:gd name="connsiteY14" fmla="*/ 47183 h 1826226"/>
                <a:gd name="connsiteX15" fmla="*/ 40844 w 1598456"/>
                <a:gd name="connsiteY15" fmla="*/ 35138 h 1826226"/>
                <a:gd name="connsiteX16" fmla="*/ 62308 w 1598456"/>
                <a:gd name="connsiteY16" fmla="*/ 34811 h 1826226"/>
                <a:gd name="connsiteX17" fmla="*/ 1562423 w 1598456"/>
                <a:gd name="connsiteY17" fmla="*/ 11976 h 1826226"/>
                <a:gd name="connsiteX18" fmla="*/ 1569799 w 1598456"/>
                <a:gd name="connsiteY18" fmla="*/ 199421 h 1826226"/>
                <a:gd name="connsiteX19" fmla="*/ 1479521 w 1598456"/>
                <a:gd name="connsiteY19" fmla="*/ 913170 h 1826226"/>
                <a:gd name="connsiteX20" fmla="*/ 1480595 w 1598456"/>
                <a:gd name="connsiteY20" fmla="*/ 913177 h 1826226"/>
                <a:gd name="connsiteX21" fmla="*/ 1479521 w 1598456"/>
                <a:gd name="connsiteY21" fmla="*/ 913177 h 1826226"/>
                <a:gd name="connsiteX22" fmla="*/ 1479398 w 1598456"/>
                <a:gd name="connsiteY22" fmla="*/ 914510 h 1826226"/>
                <a:gd name="connsiteX23" fmla="*/ 1480712 w 1598456"/>
                <a:gd name="connsiteY23" fmla="*/ 913178 h 1826226"/>
                <a:gd name="connsiteX24" fmla="*/ 1487008 w 1598456"/>
                <a:gd name="connsiteY24" fmla="*/ 931961 h 1826226"/>
                <a:gd name="connsiteX25" fmla="*/ 1479388 w 1598456"/>
                <a:gd name="connsiteY25" fmla="*/ 989819 h 1826226"/>
                <a:gd name="connsiteX26" fmla="*/ 1472662 w 1598456"/>
                <a:gd name="connsiteY26" fmla="*/ 996493 h 1826226"/>
                <a:gd name="connsiteX27" fmla="*/ 1408903 w 1598456"/>
                <a:gd name="connsiteY27" fmla="*/ 1682619 h 1826226"/>
                <a:gd name="connsiteX28" fmla="*/ 1406363 w 1598456"/>
                <a:gd name="connsiteY28" fmla="*/ 1736565 h 1826226"/>
                <a:gd name="connsiteX29" fmla="*/ 787920 w 1598456"/>
                <a:gd name="connsiteY29" fmla="*/ 1826171 h 1826226"/>
                <a:gd name="connsiteX30" fmla="*/ 177097 w 1598456"/>
                <a:gd name="connsiteY30" fmla="*/ 1723865 h 1826226"/>
                <a:gd name="connsiteX31" fmla="*/ 182801 w 1598456"/>
                <a:gd name="connsiteY31" fmla="*/ 1553099 h 1826226"/>
                <a:gd name="connsiteX32" fmla="*/ 130100 w 1598456"/>
                <a:gd name="connsiteY32" fmla="*/ 1089568 h 1826226"/>
                <a:gd name="connsiteX33" fmla="*/ 124059 w 1598456"/>
                <a:gd name="connsiteY33" fmla="*/ 1009479 h 1826226"/>
                <a:gd name="connsiteX34" fmla="*/ 106436 w 1598456"/>
                <a:gd name="connsiteY34" fmla="*/ 1003801 h 1826226"/>
                <a:gd name="connsiteX35" fmla="*/ 117744 w 1598456"/>
                <a:gd name="connsiteY35" fmla="*/ 979659 h 1826226"/>
                <a:gd name="connsiteX36" fmla="*/ 99704 w 1598456"/>
                <a:gd name="connsiteY36" fmla="*/ 908477 h 1826226"/>
                <a:gd name="connsiteX37" fmla="*/ 87420 w 1598456"/>
                <a:gd name="connsiteY37" fmla="*/ 904216 h 1826226"/>
                <a:gd name="connsiteX38" fmla="*/ 100083 w 1598456"/>
                <a:gd name="connsiteY38" fmla="*/ 904297 h 1826226"/>
                <a:gd name="connsiteX39" fmla="*/ 100198 w 1598456"/>
                <a:gd name="connsiteY39" fmla="*/ 765214 h 1826226"/>
                <a:gd name="connsiteX40" fmla="*/ 43880 w 1598456"/>
                <a:gd name="connsiteY40" fmla="*/ 223980 h 1826226"/>
                <a:gd name="connsiteX41" fmla="*/ 24687 w 1598456"/>
                <a:gd name="connsiteY41" fmla="*/ 50118 h 1826226"/>
                <a:gd name="connsiteX42" fmla="*/ 88077 w 1598456"/>
                <a:gd name="connsiteY42" fmla="*/ 75254 h 1826226"/>
                <a:gd name="connsiteX43" fmla="*/ 801635 w 1598456"/>
                <a:gd name="connsiteY43" fmla="*/ 162012 h 1826226"/>
                <a:gd name="connsiteX44" fmla="*/ 1598456 w 1598456"/>
                <a:gd name="connsiteY44" fmla="*/ 42342 h 1826226"/>
                <a:gd name="connsiteX45" fmla="*/ 1562423 w 1598456"/>
                <a:gd name="connsiteY45" fmla="*/ 11976 h 1826226"/>
                <a:gd name="connsiteX46" fmla="*/ 1562292 w 1598456"/>
                <a:gd name="connsiteY46" fmla="*/ 11974 h 1826226"/>
                <a:gd name="connsiteX47" fmla="*/ 1562424 w 1598456"/>
                <a:gd name="connsiteY47" fmla="*/ 11974 h 1826226"/>
                <a:gd name="connsiteX48" fmla="*/ 1562423 w 1598456"/>
                <a:gd name="connsiteY48" fmla="*/ 11976 h 1826226"/>
                <a:gd name="connsiteX49" fmla="*/ 1562423 w 1598456"/>
                <a:gd name="connsiteY49" fmla="*/ 11975 h 1826226"/>
                <a:gd name="connsiteX50" fmla="*/ 1562292 w 1598456"/>
                <a:gd name="connsiteY50" fmla="*/ 11974 h 1826226"/>
                <a:gd name="connsiteX51" fmla="*/ 6375 w 1598456"/>
                <a:gd name="connsiteY51" fmla="*/ 1461 h 1826226"/>
                <a:gd name="connsiteX52" fmla="*/ 1592772 w 1598456"/>
                <a:gd name="connsiteY52" fmla="*/ 14514 h 1826226"/>
                <a:gd name="connsiteX53" fmla="*/ 40845 w 1598456"/>
                <a:gd name="connsiteY53" fmla="*/ 11974 h 1826226"/>
                <a:gd name="connsiteX54" fmla="*/ 20747 w 1598456"/>
                <a:gd name="connsiteY54" fmla="*/ 6698 h 1826226"/>
                <a:gd name="connsiteX55" fmla="*/ 6375 w 1598456"/>
                <a:gd name="connsiteY55" fmla="*/ 1461 h 1826226"/>
                <a:gd name="connsiteX56" fmla="*/ 4917 w 1598456"/>
                <a:gd name="connsiteY56" fmla="*/ 930 h 1826226"/>
                <a:gd name="connsiteX57" fmla="*/ 6375 w 1598456"/>
                <a:gd name="connsiteY57" fmla="*/ 1461 h 1826226"/>
                <a:gd name="connsiteX58" fmla="*/ 649 w 1598456"/>
                <a:gd name="connsiteY58" fmla="*/ 1423 h 1826226"/>
                <a:gd name="connsiteX59" fmla="*/ 4917 w 1598456"/>
                <a:gd name="connsiteY59" fmla="*/ 930 h 1826226"/>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561663 w 1597827"/>
                <a:gd name="connsiteY46" fmla="*/ 10555 h 1824807"/>
                <a:gd name="connsiteX47" fmla="*/ 1561795 w 1597827"/>
                <a:gd name="connsiteY47" fmla="*/ 10555 h 1824807"/>
                <a:gd name="connsiteX48" fmla="*/ 1561794 w 1597827"/>
                <a:gd name="connsiteY48" fmla="*/ 10557 h 1824807"/>
                <a:gd name="connsiteX49" fmla="*/ 1561794 w 1597827"/>
                <a:gd name="connsiteY49" fmla="*/ 10556 h 1824807"/>
                <a:gd name="connsiteX50" fmla="*/ 1561663 w 1597827"/>
                <a:gd name="connsiteY50" fmla="*/ 10555 h 1824807"/>
                <a:gd name="connsiteX51" fmla="*/ 5746 w 1597827"/>
                <a:gd name="connsiteY51" fmla="*/ 42 h 1824807"/>
                <a:gd name="connsiteX52" fmla="*/ 1592143 w 1597827"/>
                <a:gd name="connsiteY52" fmla="*/ 13095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561663 w 1597827"/>
                <a:gd name="connsiteY46" fmla="*/ 10555 h 1824807"/>
                <a:gd name="connsiteX47" fmla="*/ 1561795 w 1597827"/>
                <a:gd name="connsiteY47" fmla="*/ 10555 h 1824807"/>
                <a:gd name="connsiteX48" fmla="*/ 1561794 w 1597827"/>
                <a:gd name="connsiteY48" fmla="*/ 10557 h 1824807"/>
                <a:gd name="connsiteX49" fmla="*/ 1561794 w 1597827"/>
                <a:gd name="connsiteY49" fmla="*/ 10556 h 1824807"/>
                <a:gd name="connsiteX50" fmla="*/ 1561663 w 1597827"/>
                <a:gd name="connsiteY50" fmla="*/ 10555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561794 w 1597827"/>
                <a:gd name="connsiteY49" fmla="*/ 10556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569170 w 1597827"/>
                <a:gd name="connsiteY18" fmla="*/ 19800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9945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86379 w 1597827"/>
                <a:gd name="connsiteY24" fmla="*/ 930542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80083 w 1597827"/>
                <a:gd name="connsiteY23" fmla="*/ 911759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78769 w 1597827"/>
                <a:gd name="connsiteY22" fmla="*/ 913091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78892 w 1597827"/>
                <a:gd name="connsiteY21" fmla="*/ 911758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72033 w 1597827"/>
                <a:gd name="connsiteY26" fmla="*/ 995074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79966 w 1597827"/>
                <a:gd name="connsiteY20" fmla="*/ 911758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33933 w 1597827"/>
                <a:gd name="connsiteY26" fmla="*/ 978109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57106 w 1597827"/>
                <a:gd name="connsiteY20" fmla="*/ 806577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78759 w 1597827"/>
                <a:gd name="connsiteY25" fmla="*/ 988400 h 1824807"/>
                <a:gd name="connsiteX26" fmla="*/ 1433933 w 1597827"/>
                <a:gd name="connsiteY26" fmla="*/ 978109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97827"/>
                <a:gd name="connsiteY0" fmla="*/ 911758 h 1824807"/>
                <a:gd name="connsiteX1" fmla="*/ 1480084 w 1597827"/>
                <a:gd name="connsiteY1" fmla="*/ 911758 h 1824807"/>
                <a:gd name="connsiteX2" fmla="*/ 1480083 w 1597827"/>
                <a:gd name="connsiteY2" fmla="*/ 911759 h 1824807"/>
                <a:gd name="connsiteX3" fmla="*/ 1480083 w 1597827"/>
                <a:gd name="connsiteY3" fmla="*/ 911759 h 1824807"/>
                <a:gd name="connsiteX4" fmla="*/ 1479966 w 1597827"/>
                <a:gd name="connsiteY4" fmla="*/ 911758 h 1824807"/>
                <a:gd name="connsiteX5" fmla="*/ 85486 w 1597827"/>
                <a:gd name="connsiteY5" fmla="*/ 902344 h 1824807"/>
                <a:gd name="connsiteX6" fmla="*/ 86791 w 1597827"/>
                <a:gd name="connsiteY6" fmla="*/ 902797 h 1824807"/>
                <a:gd name="connsiteX7" fmla="*/ 81664 w 1597827"/>
                <a:gd name="connsiteY7" fmla="*/ 902764 h 1824807"/>
                <a:gd name="connsiteX8" fmla="*/ 85486 w 1597827"/>
                <a:gd name="connsiteY8" fmla="*/ 902344 h 1824807"/>
                <a:gd name="connsiteX9" fmla="*/ 41080 w 1597827"/>
                <a:gd name="connsiteY9" fmla="*/ 45764 h 1824807"/>
                <a:gd name="connsiteX10" fmla="*/ 41838 w 1597827"/>
                <a:gd name="connsiteY10" fmla="*/ 56319 h 1824807"/>
                <a:gd name="connsiteX11" fmla="*/ 30657 w 1597827"/>
                <a:gd name="connsiteY11" fmla="*/ 52025 h 1824807"/>
                <a:gd name="connsiteX12" fmla="*/ 41080 w 1597827"/>
                <a:gd name="connsiteY12" fmla="*/ 45764 h 1824807"/>
                <a:gd name="connsiteX13" fmla="*/ 61679 w 1597827"/>
                <a:gd name="connsiteY13" fmla="*/ 33392 h 1824807"/>
                <a:gd name="connsiteX14" fmla="*/ 41080 w 1597827"/>
                <a:gd name="connsiteY14" fmla="*/ 45764 h 1824807"/>
                <a:gd name="connsiteX15" fmla="*/ 40215 w 1597827"/>
                <a:gd name="connsiteY15" fmla="*/ 33719 h 1824807"/>
                <a:gd name="connsiteX16" fmla="*/ 61679 w 1597827"/>
                <a:gd name="connsiteY16" fmla="*/ 33392 h 1824807"/>
                <a:gd name="connsiteX17" fmla="*/ 1561794 w 1597827"/>
                <a:gd name="connsiteY17" fmla="*/ 10557 h 1824807"/>
                <a:gd name="connsiteX18" fmla="*/ 1477730 w 1597827"/>
                <a:gd name="connsiteY18" fmla="*/ 116572 h 1824807"/>
                <a:gd name="connsiteX19" fmla="*/ 1478892 w 1597827"/>
                <a:gd name="connsiteY19" fmla="*/ 911751 h 1824807"/>
                <a:gd name="connsiteX20" fmla="*/ 1457106 w 1597827"/>
                <a:gd name="connsiteY20" fmla="*/ 806577 h 1824807"/>
                <a:gd name="connsiteX21" fmla="*/ 1450317 w 1597827"/>
                <a:gd name="connsiteY21" fmla="*/ 833721 h 1824807"/>
                <a:gd name="connsiteX22" fmla="*/ 1442574 w 1597827"/>
                <a:gd name="connsiteY22" fmla="*/ 862197 h 1824807"/>
                <a:gd name="connsiteX23" fmla="*/ 1445793 w 1597827"/>
                <a:gd name="connsiteY23" fmla="*/ 888008 h 1824807"/>
                <a:gd name="connsiteX24" fmla="*/ 1438754 w 1597827"/>
                <a:gd name="connsiteY24" fmla="*/ 916970 h 1824807"/>
                <a:gd name="connsiteX25" fmla="*/ 1436849 w 1597827"/>
                <a:gd name="connsiteY25" fmla="*/ 964650 h 1824807"/>
                <a:gd name="connsiteX26" fmla="*/ 1433933 w 1597827"/>
                <a:gd name="connsiteY26" fmla="*/ 978109 h 1824807"/>
                <a:gd name="connsiteX27" fmla="*/ 1408274 w 1597827"/>
                <a:gd name="connsiteY27" fmla="*/ 1681200 h 1824807"/>
                <a:gd name="connsiteX28" fmla="*/ 1405734 w 1597827"/>
                <a:gd name="connsiteY28" fmla="*/ 1735146 h 1824807"/>
                <a:gd name="connsiteX29" fmla="*/ 787291 w 1597827"/>
                <a:gd name="connsiteY29" fmla="*/ 1824752 h 1824807"/>
                <a:gd name="connsiteX30" fmla="*/ 176468 w 1597827"/>
                <a:gd name="connsiteY30" fmla="*/ 1722446 h 1824807"/>
                <a:gd name="connsiteX31" fmla="*/ 182172 w 1597827"/>
                <a:gd name="connsiteY31" fmla="*/ 1551680 h 1824807"/>
                <a:gd name="connsiteX32" fmla="*/ 129471 w 1597827"/>
                <a:gd name="connsiteY32" fmla="*/ 1088149 h 1824807"/>
                <a:gd name="connsiteX33" fmla="*/ 123430 w 1597827"/>
                <a:gd name="connsiteY33" fmla="*/ 1008060 h 1824807"/>
                <a:gd name="connsiteX34" fmla="*/ 105807 w 1597827"/>
                <a:gd name="connsiteY34" fmla="*/ 1002382 h 1824807"/>
                <a:gd name="connsiteX35" fmla="*/ 117115 w 1597827"/>
                <a:gd name="connsiteY35" fmla="*/ 978240 h 1824807"/>
                <a:gd name="connsiteX36" fmla="*/ 99075 w 1597827"/>
                <a:gd name="connsiteY36" fmla="*/ 907058 h 1824807"/>
                <a:gd name="connsiteX37" fmla="*/ 86791 w 1597827"/>
                <a:gd name="connsiteY37" fmla="*/ 902797 h 1824807"/>
                <a:gd name="connsiteX38" fmla="*/ 119774 w 1597827"/>
                <a:gd name="connsiteY38" fmla="*/ 902878 h 1824807"/>
                <a:gd name="connsiteX39" fmla="*/ 99569 w 1597827"/>
                <a:gd name="connsiteY39" fmla="*/ 763795 h 1824807"/>
                <a:gd name="connsiteX40" fmla="*/ 43251 w 1597827"/>
                <a:gd name="connsiteY40" fmla="*/ 222561 h 1824807"/>
                <a:gd name="connsiteX41" fmla="*/ 24058 w 1597827"/>
                <a:gd name="connsiteY41" fmla="*/ 48699 h 1824807"/>
                <a:gd name="connsiteX42" fmla="*/ 87448 w 1597827"/>
                <a:gd name="connsiteY42" fmla="*/ 73835 h 1824807"/>
                <a:gd name="connsiteX43" fmla="*/ 801006 w 1597827"/>
                <a:gd name="connsiteY43" fmla="*/ 160593 h 1824807"/>
                <a:gd name="connsiteX44" fmla="*/ 1597827 w 1597827"/>
                <a:gd name="connsiteY44" fmla="*/ 40923 h 1824807"/>
                <a:gd name="connsiteX45" fmla="*/ 1561794 w 1597827"/>
                <a:gd name="connsiteY45" fmla="*/ 10557 h 1824807"/>
                <a:gd name="connsiteX46" fmla="*/ 1485463 w 1597827"/>
                <a:gd name="connsiteY46" fmla="*/ 19603 h 1824807"/>
                <a:gd name="connsiteX47" fmla="*/ 1561795 w 1597827"/>
                <a:gd name="connsiteY47" fmla="*/ 10555 h 1824807"/>
                <a:gd name="connsiteX48" fmla="*/ 1561794 w 1597827"/>
                <a:gd name="connsiteY48" fmla="*/ 10557 h 1824807"/>
                <a:gd name="connsiteX49" fmla="*/ 1475434 w 1597827"/>
                <a:gd name="connsiteY49" fmla="*/ 28652 h 1824807"/>
                <a:gd name="connsiteX50" fmla="*/ 1485463 w 1597827"/>
                <a:gd name="connsiteY50" fmla="*/ 19603 h 1824807"/>
                <a:gd name="connsiteX51" fmla="*/ 5746 w 1597827"/>
                <a:gd name="connsiteY51" fmla="*/ 42 h 1824807"/>
                <a:gd name="connsiteX52" fmla="*/ 1485463 w 1597827"/>
                <a:gd name="connsiteY52" fmla="*/ 4047 h 1824807"/>
                <a:gd name="connsiteX53" fmla="*/ 40216 w 1597827"/>
                <a:gd name="connsiteY53" fmla="*/ 10555 h 1824807"/>
                <a:gd name="connsiteX54" fmla="*/ 20118 w 1597827"/>
                <a:gd name="connsiteY54" fmla="*/ 5279 h 1824807"/>
                <a:gd name="connsiteX55" fmla="*/ 5746 w 1597827"/>
                <a:gd name="connsiteY55" fmla="*/ 42 h 1824807"/>
                <a:gd name="connsiteX56" fmla="*/ 121128 w 1597827"/>
                <a:gd name="connsiteY56" fmla="*/ 791991 h 1824807"/>
                <a:gd name="connsiteX57" fmla="*/ 5746 w 1597827"/>
                <a:gd name="connsiteY57" fmla="*/ 42 h 1824807"/>
                <a:gd name="connsiteX58" fmla="*/ 20 w 1597827"/>
                <a:gd name="connsiteY58" fmla="*/ 4 h 1824807"/>
                <a:gd name="connsiteX59" fmla="*/ 121128 w 1597827"/>
                <a:gd name="connsiteY59" fmla="*/ 791991 h 1824807"/>
                <a:gd name="connsiteX0" fmla="*/ 1479966 w 1561795"/>
                <a:gd name="connsiteY0" fmla="*/ 911758 h 1824807"/>
                <a:gd name="connsiteX1" fmla="*/ 1480084 w 1561795"/>
                <a:gd name="connsiteY1" fmla="*/ 911758 h 1824807"/>
                <a:gd name="connsiteX2" fmla="*/ 1480083 w 1561795"/>
                <a:gd name="connsiteY2" fmla="*/ 911759 h 1824807"/>
                <a:gd name="connsiteX3" fmla="*/ 1480083 w 1561795"/>
                <a:gd name="connsiteY3" fmla="*/ 911759 h 1824807"/>
                <a:gd name="connsiteX4" fmla="*/ 1479966 w 1561795"/>
                <a:gd name="connsiteY4" fmla="*/ 911758 h 1824807"/>
                <a:gd name="connsiteX5" fmla="*/ 85486 w 1561795"/>
                <a:gd name="connsiteY5" fmla="*/ 902344 h 1824807"/>
                <a:gd name="connsiteX6" fmla="*/ 86791 w 1561795"/>
                <a:gd name="connsiteY6" fmla="*/ 902797 h 1824807"/>
                <a:gd name="connsiteX7" fmla="*/ 81664 w 1561795"/>
                <a:gd name="connsiteY7" fmla="*/ 902764 h 1824807"/>
                <a:gd name="connsiteX8" fmla="*/ 85486 w 1561795"/>
                <a:gd name="connsiteY8" fmla="*/ 902344 h 1824807"/>
                <a:gd name="connsiteX9" fmla="*/ 41080 w 1561795"/>
                <a:gd name="connsiteY9" fmla="*/ 45764 h 1824807"/>
                <a:gd name="connsiteX10" fmla="*/ 41838 w 1561795"/>
                <a:gd name="connsiteY10" fmla="*/ 56319 h 1824807"/>
                <a:gd name="connsiteX11" fmla="*/ 30657 w 1561795"/>
                <a:gd name="connsiteY11" fmla="*/ 52025 h 1824807"/>
                <a:gd name="connsiteX12" fmla="*/ 41080 w 1561795"/>
                <a:gd name="connsiteY12" fmla="*/ 45764 h 1824807"/>
                <a:gd name="connsiteX13" fmla="*/ 61679 w 1561795"/>
                <a:gd name="connsiteY13" fmla="*/ 33392 h 1824807"/>
                <a:gd name="connsiteX14" fmla="*/ 41080 w 1561795"/>
                <a:gd name="connsiteY14" fmla="*/ 45764 h 1824807"/>
                <a:gd name="connsiteX15" fmla="*/ 40215 w 1561795"/>
                <a:gd name="connsiteY15" fmla="*/ 33719 h 1824807"/>
                <a:gd name="connsiteX16" fmla="*/ 61679 w 1561795"/>
                <a:gd name="connsiteY16" fmla="*/ 33392 h 1824807"/>
                <a:gd name="connsiteX17" fmla="*/ 1561794 w 1561795"/>
                <a:gd name="connsiteY17" fmla="*/ 10557 h 1824807"/>
                <a:gd name="connsiteX18" fmla="*/ 1477730 w 1561795"/>
                <a:gd name="connsiteY18" fmla="*/ 116572 h 1824807"/>
                <a:gd name="connsiteX19" fmla="*/ 1478892 w 1561795"/>
                <a:gd name="connsiteY19" fmla="*/ 911751 h 1824807"/>
                <a:gd name="connsiteX20" fmla="*/ 1457106 w 1561795"/>
                <a:gd name="connsiteY20" fmla="*/ 806577 h 1824807"/>
                <a:gd name="connsiteX21" fmla="*/ 1450317 w 1561795"/>
                <a:gd name="connsiteY21" fmla="*/ 833721 h 1824807"/>
                <a:gd name="connsiteX22" fmla="*/ 1442574 w 1561795"/>
                <a:gd name="connsiteY22" fmla="*/ 862197 h 1824807"/>
                <a:gd name="connsiteX23" fmla="*/ 1445793 w 1561795"/>
                <a:gd name="connsiteY23" fmla="*/ 888008 h 1824807"/>
                <a:gd name="connsiteX24" fmla="*/ 1438754 w 1561795"/>
                <a:gd name="connsiteY24" fmla="*/ 916970 h 1824807"/>
                <a:gd name="connsiteX25" fmla="*/ 1436849 w 1561795"/>
                <a:gd name="connsiteY25" fmla="*/ 964650 h 1824807"/>
                <a:gd name="connsiteX26" fmla="*/ 1433933 w 1561795"/>
                <a:gd name="connsiteY26" fmla="*/ 978109 h 1824807"/>
                <a:gd name="connsiteX27" fmla="*/ 1408274 w 1561795"/>
                <a:gd name="connsiteY27" fmla="*/ 1681200 h 1824807"/>
                <a:gd name="connsiteX28" fmla="*/ 1405734 w 1561795"/>
                <a:gd name="connsiteY28" fmla="*/ 1735146 h 1824807"/>
                <a:gd name="connsiteX29" fmla="*/ 787291 w 1561795"/>
                <a:gd name="connsiteY29" fmla="*/ 1824752 h 1824807"/>
                <a:gd name="connsiteX30" fmla="*/ 176468 w 1561795"/>
                <a:gd name="connsiteY30" fmla="*/ 1722446 h 1824807"/>
                <a:gd name="connsiteX31" fmla="*/ 182172 w 1561795"/>
                <a:gd name="connsiteY31" fmla="*/ 1551680 h 1824807"/>
                <a:gd name="connsiteX32" fmla="*/ 129471 w 1561795"/>
                <a:gd name="connsiteY32" fmla="*/ 1088149 h 1824807"/>
                <a:gd name="connsiteX33" fmla="*/ 123430 w 1561795"/>
                <a:gd name="connsiteY33" fmla="*/ 1008060 h 1824807"/>
                <a:gd name="connsiteX34" fmla="*/ 105807 w 1561795"/>
                <a:gd name="connsiteY34" fmla="*/ 1002382 h 1824807"/>
                <a:gd name="connsiteX35" fmla="*/ 117115 w 1561795"/>
                <a:gd name="connsiteY35" fmla="*/ 978240 h 1824807"/>
                <a:gd name="connsiteX36" fmla="*/ 99075 w 1561795"/>
                <a:gd name="connsiteY36" fmla="*/ 907058 h 1824807"/>
                <a:gd name="connsiteX37" fmla="*/ 86791 w 1561795"/>
                <a:gd name="connsiteY37" fmla="*/ 902797 h 1824807"/>
                <a:gd name="connsiteX38" fmla="*/ 119774 w 1561795"/>
                <a:gd name="connsiteY38" fmla="*/ 902878 h 1824807"/>
                <a:gd name="connsiteX39" fmla="*/ 99569 w 1561795"/>
                <a:gd name="connsiteY39" fmla="*/ 763795 h 1824807"/>
                <a:gd name="connsiteX40" fmla="*/ 43251 w 1561795"/>
                <a:gd name="connsiteY40" fmla="*/ 222561 h 1824807"/>
                <a:gd name="connsiteX41" fmla="*/ 24058 w 1561795"/>
                <a:gd name="connsiteY41" fmla="*/ 48699 h 1824807"/>
                <a:gd name="connsiteX42" fmla="*/ 87448 w 1561795"/>
                <a:gd name="connsiteY42" fmla="*/ 73835 h 1824807"/>
                <a:gd name="connsiteX43" fmla="*/ 801006 w 1561795"/>
                <a:gd name="connsiteY43" fmla="*/ 160593 h 1824807"/>
                <a:gd name="connsiteX44" fmla="*/ 1485432 w 1561795"/>
                <a:gd name="connsiteY44" fmla="*/ 10385 h 1824807"/>
                <a:gd name="connsiteX45" fmla="*/ 1561794 w 1561795"/>
                <a:gd name="connsiteY45" fmla="*/ 10557 h 1824807"/>
                <a:gd name="connsiteX46" fmla="*/ 1485463 w 1561795"/>
                <a:gd name="connsiteY46" fmla="*/ 19603 h 1824807"/>
                <a:gd name="connsiteX47" fmla="*/ 1561795 w 1561795"/>
                <a:gd name="connsiteY47" fmla="*/ 10555 h 1824807"/>
                <a:gd name="connsiteX48" fmla="*/ 1561794 w 1561795"/>
                <a:gd name="connsiteY48" fmla="*/ 10557 h 1824807"/>
                <a:gd name="connsiteX49" fmla="*/ 1475434 w 1561795"/>
                <a:gd name="connsiteY49" fmla="*/ 28652 h 1824807"/>
                <a:gd name="connsiteX50" fmla="*/ 1485463 w 1561795"/>
                <a:gd name="connsiteY50" fmla="*/ 19603 h 1824807"/>
                <a:gd name="connsiteX51" fmla="*/ 5746 w 1561795"/>
                <a:gd name="connsiteY51" fmla="*/ 42 h 1824807"/>
                <a:gd name="connsiteX52" fmla="*/ 1485463 w 1561795"/>
                <a:gd name="connsiteY52" fmla="*/ 4047 h 1824807"/>
                <a:gd name="connsiteX53" fmla="*/ 40216 w 1561795"/>
                <a:gd name="connsiteY53" fmla="*/ 10555 h 1824807"/>
                <a:gd name="connsiteX54" fmla="*/ 20118 w 1561795"/>
                <a:gd name="connsiteY54" fmla="*/ 5279 h 1824807"/>
                <a:gd name="connsiteX55" fmla="*/ 5746 w 1561795"/>
                <a:gd name="connsiteY55" fmla="*/ 42 h 1824807"/>
                <a:gd name="connsiteX56" fmla="*/ 121128 w 1561795"/>
                <a:gd name="connsiteY56" fmla="*/ 791991 h 1824807"/>
                <a:gd name="connsiteX57" fmla="*/ 5746 w 1561795"/>
                <a:gd name="connsiteY57" fmla="*/ 42 h 1824807"/>
                <a:gd name="connsiteX58" fmla="*/ 20 w 1561795"/>
                <a:gd name="connsiteY58" fmla="*/ 4 h 1824807"/>
                <a:gd name="connsiteX59" fmla="*/ 121128 w 1561795"/>
                <a:gd name="connsiteY59" fmla="*/ 791991 h 1824807"/>
                <a:gd name="connsiteX0" fmla="*/ 1479966 w 1561795"/>
                <a:gd name="connsiteY0" fmla="*/ 911758 h 1825901"/>
                <a:gd name="connsiteX1" fmla="*/ 1480084 w 1561795"/>
                <a:gd name="connsiteY1" fmla="*/ 911758 h 1825901"/>
                <a:gd name="connsiteX2" fmla="*/ 1480083 w 1561795"/>
                <a:gd name="connsiteY2" fmla="*/ 911759 h 1825901"/>
                <a:gd name="connsiteX3" fmla="*/ 1480083 w 1561795"/>
                <a:gd name="connsiteY3" fmla="*/ 911759 h 1825901"/>
                <a:gd name="connsiteX4" fmla="*/ 1479966 w 1561795"/>
                <a:gd name="connsiteY4" fmla="*/ 911758 h 1825901"/>
                <a:gd name="connsiteX5" fmla="*/ 85486 w 1561795"/>
                <a:gd name="connsiteY5" fmla="*/ 902344 h 1825901"/>
                <a:gd name="connsiteX6" fmla="*/ 86791 w 1561795"/>
                <a:gd name="connsiteY6" fmla="*/ 902797 h 1825901"/>
                <a:gd name="connsiteX7" fmla="*/ 81664 w 1561795"/>
                <a:gd name="connsiteY7" fmla="*/ 902764 h 1825901"/>
                <a:gd name="connsiteX8" fmla="*/ 85486 w 1561795"/>
                <a:gd name="connsiteY8" fmla="*/ 902344 h 1825901"/>
                <a:gd name="connsiteX9" fmla="*/ 41080 w 1561795"/>
                <a:gd name="connsiteY9" fmla="*/ 45764 h 1825901"/>
                <a:gd name="connsiteX10" fmla="*/ 41838 w 1561795"/>
                <a:gd name="connsiteY10" fmla="*/ 56319 h 1825901"/>
                <a:gd name="connsiteX11" fmla="*/ 30657 w 1561795"/>
                <a:gd name="connsiteY11" fmla="*/ 52025 h 1825901"/>
                <a:gd name="connsiteX12" fmla="*/ 41080 w 1561795"/>
                <a:gd name="connsiteY12" fmla="*/ 45764 h 1825901"/>
                <a:gd name="connsiteX13" fmla="*/ 61679 w 1561795"/>
                <a:gd name="connsiteY13" fmla="*/ 33392 h 1825901"/>
                <a:gd name="connsiteX14" fmla="*/ 41080 w 1561795"/>
                <a:gd name="connsiteY14" fmla="*/ 45764 h 1825901"/>
                <a:gd name="connsiteX15" fmla="*/ 40215 w 1561795"/>
                <a:gd name="connsiteY15" fmla="*/ 33719 h 1825901"/>
                <a:gd name="connsiteX16" fmla="*/ 61679 w 1561795"/>
                <a:gd name="connsiteY16" fmla="*/ 33392 h 1825901"/>
                <a:gd name="connsiteX17" fmla="*/ 1561794 w 1561795"/>
                <a:gd name="connsiteY17" fmla="*/ 10557 h 1825901"/>
                <a:gd name="connsiteX18" fmla="*/ 1477730 w 1561795"/>
                <a:gd name="connsiteY18" fmla="*/ 116572 h 1825901"/>
                <a:gd name="connsiteX19" fmla="*/ 1478892 w 1561795"/>
                <a:gd name="connsiteY19" fmla="*/ 911751 h 1825901"/>
                <a:gd name="connsiteX20" fmla="*/ 1457106 w 1561795"/>
                <a:gd name="connsiteY20" fmla="*/ 806577 h 1825901"/>
                <a:gd name="connsiteX21" fmla="*/ 1450317 w 1561795"/>
                <a:gd name="connsiteY21" fmla="*/ 833721 h 1825901"/>
                <a:gd name="connsiteX22" fmla="*/ 1442574 w 1561795"/>
                <a:gd name="connsiteY22" fmla="*/ 862197 h 1825901"/>
                <a:gd name="connsiteX23" fmla="*/ 1445793 w 1561795"/>
                <a:gd name="connsiteY23" fmla="*/ 888008 h 1825901"/>
                <a:gd name="connsiteX24" fmla="*/ 1438754 w 1561795"/>
                <a:gd name="connsiteY24" fmla="*/ 916970 h 1825901"/>
                <a:gd name="connsiteX25" fmla="*/ 1436849 w 1561795"/>
                <a:gd name="connsiteY25" fmla="*/ 964650 h 1825901"/>
                <a:gd name="connsiteX26" fmla="*/ 1433933 w 1561795"/>
                <a:gd name="connsiteY26" fmla="*/ 978109 h 1825901"/>
                <a:gd name="connsiteX27" fmla="*/ 1408274 w 1561795"/>
                <a:gd name="connsiteY27" fmla="*/ 1681200 h 1825901"/>
                <a:gd name="connsiteX28" fmla="*/ 1384779 w 1561795"/>
                <a:gd name="connsiteY28" fmla="*/ 1663893 h 1825901"/>
                <a:gd name="connsiteX29" fmla="*/ 787291 w 1561795"/>
                <a:gd name="connsiteY29" fmla="*/ 1824752 h 1825901"/>
                <a:gd name="connsiteX30" fmla="*/ 176468 w 1561795"/>
                <a:gd name="connsiteY30" fmla="*/ 1722446 h 1825901"/>
                <a:gd name="connsiteX31" fmla="*/ 182172 w 1561795"/>
                <a:gd name="connsiteY31" fmla="*/ 1551680 h 1825901"/>
                <a:gd name="connsiteX32" fmla="*/ 129471 w 1561795"/>
                <a:gd name="connsiteY32" fmla="*/ 1088149 h 1825901"/>
                <a:gd name="connsiteX33" fmla="*/ 123430 w 1561795"/>
                <a:gd name="connsiteY33" fmla="*/ 1008060 h 1825901"/>
                <a:gd name="connsiteX34" fmla="*/ 105807 w 1561795"/>
                <a:gd name="connsiteY34" fmla="*/ 1002382 h 1825901"/>
                <a:gd name="connsiteX35" fmla="*/ 117115 w 1561795"/>
                <a:gd name="connsiteY35" fmla="*/ 978240 h 1825901"/>
                <a:gd name="connsiteX36" fmla="*/ 99075 w 1561795"/>
                <a:gd name="connsiteY36" fmla="*/ 907058 h 1825901"/>
                <a:gd name="connsiteX37" fmla="*/ 86791 w 1561795"/>
                <a:gd name="connsiteY37" fmla="*/ 902797 h 1825901"/>
                <a:gd name="connsiteX38" fmla="*/ 119774 w 1561795"/>
                <a:gd name="connsiteY38" fmla="*/ 902878 h 1825901"/>
                <a:gd name="connsiteX39" fmla="*/ 99569 w 1561795"/>
                <a:gd name="connsiteY39" fmla="*/ 763795 h 1825901"/>
                <a:gd name="connsiteX40" fmla="*/ 43251 w 1561795"/>
                <a:gd name="connsiteY40" fmla="*/ 222561 h 1825901"/>
                <a:gd name="connsiteX41" fmla="*/ 24058 w 1561795"/>
                <a:gd name="connsiteY41" fmla="*/ 48699 h 1825901"/>
                <a:gd name="connsiteX42" fmla="*/ 87448 w 1561795"/>
                <a:gd name="connsiteY42" fmla="*/ 73835 h 1825901"/>
                <a:gd name="connsiteX43" fmla="*/ 801006 w 1561795"/>
                <a:gd name="connsiteY43" fmla="*/ 160593 h 1825901"/>
                <a:gd name="connsiteX44" fmla="*/ 1485432 w 1561795"/>
                <a:gd name="connsiteY44" fmla="*/ 10385 h 1825901"/>
                <a:gd name="connsiteX45" fmla="*/ 1561794 w 1561795"/>
                <a:gd name="connsiteY45" fmla="*/ 10557 h 1825901"/>
                <a:gd name="connsiteX46" fmla="*/ 1485463 w 1561795"/>
                <a:gd name="connsiteY46" fmla="*/ 19603 h 1825901"/>
                <a:gd name="connsiteX47" fmla="*/ 1561795 w 1561795"/>
                <a:gd name="connsiteY47" fmla="*/ 10555 h 1825901"/>
                <a:gd name="connsiteX48" fmla="*/ 1561794 w 1561795"/>
                <a:gd name="connsiteY48" fmla="*/ 10557 h 1825901"/>
                <a:gd name="connsiteX49" fmla="*/ 1475434 w 1561795"/>
                <a:gd name="connsiteY49" fmla="*/ 28652 h 1825901"/>
                <a:gd name="connsiteX50" fmla="*/ 1485463 w 1561795"/>
                <a:gd name="connsiteY50" fmla="*/ 19603 h 1825901"/>
                <a:gd name="connsiteX51" fmla="*/ 5746 w 1561795"/>
                <a:gd name="connsiteY51" fmla="*/ 42 h 1825901"/>
                <a:gd name="connsiteX52" fmla="*/ 1485463 w 1561795"/>
                <a:gd name="connsiteY52" fmla="*/ 4047 h 1825901"/>
                <a:gd name="connsiteX53" fmla="*/ 40216 w 1561795"/>
                <a:gd name="connsiteY53" fmla="*/ 10555 h 1825901"/>
                <a:gd name="connsiteX54" fmla="*/ 20118 w 1561795"/>
                <a:gd name="connsiteY54" fmla="*/ 5279 h 1825901"/>
                <a:gd name="connsiteX55" fmla="*/ 5746 w 1561795"/>
                <a:gd name="connsiteY55" fmla="*/ 42 h 1825901"/>
                <a:gd name="connsiteX56" fmla="*/ 121128 w 1561795"/>
                <a:gd name="connsiteY56" fmla="*/ 791991 h 1825901"/>
                <a:gd name="connsiteX57" fmla="*/ 5746 w 1561795"/>
                <a:gd name="connsiteY57" fmla="*/ 42 h 1825901"/>
                <a:gd name="connsiteX58" fmla="*/ 20 w 1561795"/>
                <a:gd name="connsiteY58" fmla="*/ 4 h 1825901"/>
                <a:gd name="connsiteX59" fmla="*/ 121128 w 1561795"/>
                <a:gd name="connsiteY59" fmla="*/ 791991 h 1825901"/>
                <a:gd name="connsiteX0" fmla="*/ 1479966 w 1561795"/>
                <a:gd name="connsiteY0" fmla="*/ 911758 h 1825899"/>
                <a:gd name="connsiteX1" fmla="*/ 1480084 w 1561795"/>
                <a:gd name="connsiteY1" fmla="*/ 911758 h 1825899"/>
                <a:gd name="connsiteX2" fmla="*/ 1480083 w 1561795"/>
                <a:gd name="connsiteY2" fmla="*/ 911759 h 1825899"/>
                <a:gd name="connsiteX3" fmla="*/ 1480083 w 1561795"/>
                <a:gd name="connsiteY3" fmla="*/ 911759 h 1825899"/>
                <a:gd name="connsiteX4" fmla="*/ 1479966 w 1561795"/>
                <a:gd name="connsiteY4" fmla="*/ 911758 h 1825899"/>
                <a:gd name="connsiteX5" fmla="*/ 85486 w 1561795"/>
                <a:gd name="connsiteY5" fmla="*/ 902344 h 1825899"/>
                <a:gd name="connsiteX6" fmla="*/ 86791 w 1561795"/>
                <a:gd name="connsiteY6" fmla="*/ 902797 h 1825899"/>
                <a:gd name="connsiteX7" fmla="*/ 81664 w 1561795"/>
                <a:gd name="connsiteY7" fmla="*/ 902764 h 1825899"/>
                <a:gd name="connsiteX8" fmla="*/ 85486 w 1561795"/>
                <a:gd name="connsiteY8" fmla="*/ 902344 h 1825899"/>
                <a:gd name="connsiteX9" fmla="*/ 41080 w 1561795"/>
                <a:gd name="connsiteY9" fmla="*/ 45764 h 1825899"/>
                <a:gd name="connsiteX10" fmla="*/ 41838 w 1561795"/>
                <a:gd name="connsiteY10" fmla="*/ 56319 h 1825899"/>
                <a:gd name="connsiteX11" fmla="*/ 30657 w 1561795"/>
                <a:gd name="connsiteY11" fmla="*/ 52025 h 1825899"/>
                <a:gd name="connsiteX12" fmla="*/ 41080 w 1561795"/>
                <a:gd name="connsiteY12" fmla="*/ 45764 h 1825899"/>
                <a:gd name="connsiteX13" fmla="*/ 61679 w 1561795"/>
                <a:gd name="connsiteY13" fmla="*/ 33392 h 1825899"/>
                <a:gd name="connsiteX14" fmla="*/ 41080 w 1561795"/>
                <a:gd name="connsiteY14" fmla="*/ 45764 h 1825899"/>
                <a:gd name="connsiteX15" fmla="*/ 40215 w 1561795"/>
                <a:gd name="connsiteY15" fmla="*/ 33719 h 1825899"/>
                <a:gd name="connsiteX16" fmla="*/ 61679 w 1561795"/>
                <a:gd name="connsiteY16" fmla="*/ 33392 h 1825899"/>
                <a:gd name="connsiteX17" fmla="*/ 1561794 w 1561795"/>
                <a:gd name="connsiteY17" fmla="*/ 10557 h 1825899"/>
                <a:gd name="connsiteX18" fmla="*/ 1477730 w 1561795"/>
                <a:gd name="connsiteY18" fmla="*/ 116572 h 1825899"/>
                <a:gd name="connsiteX19" fmla="*/ 1478892 w 1561795"/>
                <a:gd name="connsiteY19" fmla="*/ 911751 h 1825899"/>
                <a:gd name="connsiteX20" fmla="*/ 1457106 w 1561795"/>
                <a:gd name="connsiteY20" fmla="*/ 806577 h 1825899"/>
                <a:gd name="connsiteX21" fmla="*/ 1450317 w 1561795"/>
                <a:gd name="connsiteY21" fmla="*/ 833721 h 1825899"/>
                <a:gd name="connsiteX22" fmla="*/ 1442574 w 1561795"/>
                <a:gd name="connsiteY22" fmla="*/ 862197 h 1825899"/>
                <a:gd name="connsiteX23" fmla="*/ 1445793 w 1561795"/>
                <a:gd name="connsiteY23" fmla="*/ 888008 h 1825899"/>
                <a:gd name="connsiteX24" fmla="*/ 1438754 w 1561795"/>
                <a:gd name="connsiteY24" fmla="*/ 916970 h 1825899"/>
                <a:gd name="connsiteX25" fmla="*/ 1436849 w 1561795"/>
                <a:gd name="connsiteY25" fmla="*/ 964650 h 1825899"/>
                <a:gd name="connsiteX26" fmla="*/ 1433933 w 1561795"/>
                <a:gd name="connsiteY26" fmla="*/ 978109 h 1825899"/>
                <a:gd name="connsiteX27" fmla="*/ 1394939 w 1561795"/>
                <a:gd name="connsiteY27" fmla="*/ 1647271 h 1825899"/>
                <a:gd name="connsiteX28" fmla="*/ 1384779 w 1561795"/>
                <a:gd name="connsiteY28" fmla="*/ 1663893 h 1825899"/>
                <a:gd name="connsiteX29" fmla="*/ 787291 w 1561795"/>
                <a:gd name="connsiteY29" fmla="*/ 1824752 h 1825899"/>
                <a:gd name="connsiteX30" fmla="*/ 176468 w 1561795"/>
                <a:gd name="connsiteY30" fmla="*/ 1722446 h 1825899"/>
                <a:gd name="connsiteX31" fmla="*/ 182172 w 1561795"/>
                <a:gd name="connsiteY31" fmla="*/ 1551680 h 1825899"/>
                <a:gd name="connsiteX32" fmla="*/ 129471 w 1561795"/>
                <a:gd name="connsiteY32" fmla="*/ 1088149 h 1825899"/>
                <a:gd name="connsiteX33" fmla="*/ 123430 w 1561795"/>
                <a:gd name="connsiteY33" fmla="*/ 1008060 h 1825899"/>
                <a:gd name="connsiteX34" fmla="*/ 105807 w 1561795"/>
                <a:gd name="connsiteY34" fmla="*/ 1002382 h 1825899"/>
                <a:gd name="connsiteX35" fmla="*/ 117115 w 1561795"/>
                <a:gd name="connsiteY35" fmla="*/ 978240 h 1825899"/>
                <a:gd name="connsiteX36" fmla="*/ 99075 w 1561795"/>
                <a:gd name="connsiteY36" fmla="*/ 907058 h 1825899"/>
                <a:gd name="connsiteX37" fmla="*/ 86791 w 1561795"/>
                <a:gd name="connsiteY37" fmla="*/ 902797 h 1825899"/>
                <a:gd name="connsiteX38" fmla="*/ 119774 w 1561795"/>
                <a:gd name="connsiteY38" fmla="*/ 902878 h 1825899"/>
                <a:gd name="connsiteX39" fmla="*/ 99569 w 1561795"/>
                <a:gd name="connsiteY39" fmla="*/ 763795 h 1825899"/>
                <a:gd name="connsiteX40" fmla="*/ 43251 w 1561795"/>
                <a:gd name="connsiteY40" fmla="*/ 222561 h 1825899"/>
                <a:gd name="connsiteX41" fmla="*/ 24058 w 1561795"/>
                <a:gd name="connsiteY41" fmla="*/ 48699 h 1825899"/>
                <a:gd name="connsiteX42" fmla="*/ 87448 w 1561795"/>
                <a:gd name="connsiteY42" fmla="*/ 73835 h 1825899"/>
                <a:gd name="connsiteX43" fmla="*/ 801006 w 1561795"/>
                <a:gd name="connsiteY43" fmla="*/ 160593 h 1825899"/>
                <a:gd name="connsiteX44" fmla="*/ 1485432 w 1561795"/>
                <a:gd name="connsiteY44" fmla="*/ 10385 h 1825899"/>
                <a:gd name="connsiteX45" fmla="*/ 1561794 w 1561795"/>
                <a:gd name="connsiteY45" fmla="*/ 10557 h 1825899"/>
                <a:gd name="connsiteX46" fmla="*/ 1485463 w 1561795"/>
                <a:gd name="connsiteY46" fmla="*/ 19603 h 1825899"/>
                <a:gd name="connsiteX47" fmla="*/ 1561795 w 1561795"/>
                <a:gd name="connsiteY47" fmla="*/ 10555 h 1825899"/>
                <a:gd name="connsiteX48" fmla="*/ 1561794 w 1561795"/>
                <a:gd name="connsiteY48" fmla="*/ 10557 h 1825899"/>
                <a:gd name="connsiteX49" fmla="*/ 1475434 w 1561795"/>
                <a:gd name="connsiteY49" fmla="*/ 28652 h 1825899"/>
                <a:gd name="connsiteX50" fmla="*/ 1485463 w 1561795"/>
                <a:gd name="connsiteY50" fmla="*/ 19603 h 1825899"/>
                <a:gd name="connsiteX51" fmla="*/ 5746 w 1561795"/>
                <a:gd name="connsiteY51" fmla="*/ 42 h 1825899"/>
                <a:gd name="connsiteX52" fmla="*/ 1485463 w 1561795"/>
                <a:gd name="connsiteY52" fmla="*/ 4047 h 1825899"/>
                <a:gd name="connsiteX53" fmla="*/ 40216 w 1561795"/>
                <a:gd name="connsiteY53" fmla="*/ 10555 h 1825899"/>
                <a:gd name="connsiteX54" fmla="*/ 20118 w 1561795"/>
                <a:gd name="connsiteY54" fmla="*/ 5279 h 1825899"/>
                <a:gd name="connsiteX55" fmla="*/ 5746 w 1561795"/>
                <a:gd name="connsiteY55" fmla="*/ 42 h 1825899"/>
                <a:gd name="connsiteX56" fmla="*/ 121128 w 1561795"/>
                <a:gd name="connsiteY56" fmla="*/ 791991 h 1825899"/>
                <a:gd name="connsiteX57" fmla="*/ 5746 w 1561795"/>
                <a:gd name="connsiteY57" fmla="*/ 42 h 1825899"/>
                <a:gd name="connsiteX58" fmla="*/ 20 w 1561795"/>
                <a:gd name="connsiteY58" fmla="*/ 4 h 1825899"/>
                <a:gd name="connsiteX59" fmla="*/ 121128 w 1561795"/>
                <a:gd name="connsiteY59" fmla="*/ 791991 h 1825899"/>
                <a:gd name="connsiteX0" fmla="*/ 1479966 w 1561795"/>
                <a:gd name="connsiteY0" fmla="*/ 911758 h 1825901"/>
                <a:gd name="connsiteX1" fmla="*/ 1480084 w 1561795"/>
                <a:gd name="connsiteY1" fmla="*/ 911758 h 1825901"/>
                <a:gd name="connsiteX2" fmla="*/ 1480083 w 1561795"/>
                <a:gd name="connsiteY2" fmla="*/ 911759 h 1825901"/>
                <a:gd name="connsiteX3" fmla="*/ 1480083 w 1561795"/>
                <a:gd name="connsiteY3" fmla="*/ 911759 h 1825901"/>
                <a:gd name="connsiteX4" fmla="*/ 1479966 w 1561795"/>
                <a:gd name="connsiteY4" fmla="*/ 911758 h 1825901"/>
                <a:gd name="connsiteX5" fmla="*/ 85486 w 1561795"/>
                <a:gd name="connsiteY5" fmla="*/ 902344 h 1825901"/>
                <a:gd name="connsiteX6" fmla="*/ 86791 w 1561795"/>
                <a:gd name="connsiteY6" fmla="*/ 902797 h 1825901"/>
                <a:gd name="connsiteX7" fmla="*/ 81664 w 1561795"/>
                <a:gd name="connsiteY7" fmla="*/ 902764 h 1825901"/>
                <a:gd name="connsiteX8" fmla="*/ 85486 w 1561795"/>
                <a:gd name="connsiteY8" fmla="*/ 902344 h 1825901"/>
                <a:gd name="connsiteX9" fmla="*/ 41080 w 1561795"/>
                <a:gd name="connsiteY9" fmla="*/ 45764 h 1825901"/>
                <a:gd name="connsiteX10" fmla="*/ 41838 w 1561795"/>
                <a:gd name="connsiteY10" fmla="*/ 56319 h 1825901"/>
                <a:gd name="connsiteX11" fmla="*/ 30657 w 1561795"/>
                <a:gd name="connsiteY11" fmla="*/ 52025 h 1825901"/>
                <a:gd name="connsiteX12" fmla="*/ 41080 w 1561795"/>
                <a:gd name="connsiteY12" fmla="*/ 45764 h 1825901"/>
                <a:gd name="connsiteX13" fmla="*/ 61679 w 1561795"/>
                <a:gd name="connsiteY13" fmla="*/ 33392 h 1825901"/>
                <a:gd name="connsiteX14" fmla="*/ 41080 w 1561795"/>
                <a:gd name="connsiteY14" fmla="*/ 45764 h 1825901"/>
                <a:gd name="connsiteX15" fmla="*/ 40215 w 1561795"/>
                <a:gd name="connsiteY15" fmla="*/ 33719 h 1825901"/>
                <a:gd name="connsiteX16" fmla="*/ 61679 w 1561795"/>
                <a:gd name="connsiteY16" fmla="*/ 33392 h 1825901"/>
                <a:gd name="connsiteX17" fmla="*/ 1561794 w 1561795"/>
                <a:gd name="connsiteY17" fmla="*/ 10557 h 1825901"/>
                <a:gd name="connsiteX18" fmla="*/ 1477730 w 1561795"/>
                <a:gd name="connsiteY18" fmla="*/ 116572 h 1825901"/>
                <a:gd name="connsiteX19" fmla="*/ 1478892 w 1561795"/>
                <a:gd name="connsiteY19" fmla="*/ 911751 h 1825901"/>
                <a:gd name="connsiteX20" fmla="*/ 1457106 w 1561795"/>
                <a:gd name="connsiteY20" fmla="*/ 806577 h 1825901"/>
                <a:gd name="connsiteX21" fmla="*/ 1450317 w 1561795"/>
                <a:gd name="connsiteY21" fmla="*/ 833721 h 1825901"/>
                <a:gd name="connsiteX22" fmla="*/ 1442574 w 1561795"/>
                <a:gd name="connsiteY22" fmla="*/ 862197 h 1825901"/>
                <a:gd name="connsiteX23" fmla="*/ 1445793 w 1561795"/>
                <a:gd name="connsiteY23" fmla="*/ 888008 h 1825901"/>
                <a:gd name="connsiteX24" fmla="*/ 1438754 w 1561795"/>
                <a:gd name="connsiteY24" fmla="*/ 916970 h 1825901"/>
                <a:gd name="connsiteX25" fmla="*/ 1436849 w 1561795"/>
                <a:gd name="connsiteY25" fmla="*/ 964650 h 1825901"/>
                <a:gd name="connsiteX26" fmla="*/ 1433933 w 1561795"/>
                <a:gd name="connsiteY26" fmla="*/ 978109 h 1825901"/>
                <a:gd name="connsiteX27" fmla="*/ 1394939 w 1561795"/>
                <a:gd name="connsiteY27" fmla="*/ 1647271 h 1825901"/>
                <a:gd name="connsiteX28" fmla="*/ 1384779 w 1561795"/>
                <a:gd name="connsiteY28" fmla="*/ 1663893 h 1825901"/>
                <a:gd name="connsiteX29" fmla="*/ 787291 w 1561795"/>
                <a:gd name="connsiteY29" fmla="*/ 1824752 h 1825901"/>
                <a:gd name="connsiteX30" fmla="*/ 176468 w 1561795"/>
                <a:gd name="connsiteY30" fmla="*/ 1722446 h 1825901"/>
                <a:gd name="connsiteX31" fmla="*/ 180267 w 1561795"/>
                <a:gd name="connsiteY31" fmla="*/ 1358281 h 1825901"/>
                <a:gd name="connsiteX32" fmla="*/ 129471 w 1561795"/>
                <a:gd name="connsiteY32" fmla="*/ 1088149 h 1825901"/>
                <a:gd name="connsiteX33" fmla="*/ 123430 w 1561795"/>
                <a:gd name="connsiteY33" fmla="*/ 1008060 h 1825901"/>
                <a:gd name="connsiteX34" fmla="*/ 105807 w 1561795"/>
                <a:gd name="connsiteY34" fmla="*/ 1002382 h 1825901"/>
                <a:gd name="connsiteX35" fmla="*/ 117115 w 1561795"/>
                <a:gd name="connsiteY35" fmla="*/ 978240 h 1825901"/>
                <a:gd name="connsiteX36" fmla="*/ 99075 w 1561795"/>
                <a:gd name="connsiteY36" fmla="*/ 907058 h 1825901"/>
                <a:gd name="connsiteX37" fmla="*/ 86791 w 1561795"/>
                <a:gd name="connsiteY37" fmla="*/ 902797 h 1825901"/>
                <a:gd name="connsiteX38" fmla="*/ 119774 w 1561795"/>
                <a:gd name="connsiteY38" fmla="*/ 902878 h 1825901"/>
                <a:gd name="connsiteX39" fmla="*/ 99569 w 1561795"/>
                <a:gd name="connsiteY39" fmla="*/ 763795 h 1825901"/>
                <a:gd name="connsiteX40" fmla="*/ 43251 w 1561795"/>
                <a:gd name="connsiteY40" fmla="*/ 222561 h 1825901"/>
                <a:gd name="connsiteX41" fmla="*/ 24058 w 1561795"/>
                <a:gd name="connsiteY41" fmla="*/ 48699 h 1825901"/>
                <a:gd name="connsiteX42" fmla="*/ 87448 w 1561795"/>
                <a:gd name="connsiteY42" fmla="*/ 73835 h 1825901"/>
                <a:gd name="connsiteX43" fmla="*/ 801006 w 1561795"/>
                <a:gd name="connsiteY43" fmla="*/ 160593 h 1825901"/>
                <a:gd name="connsiteX44" fmla="*/ 1485432 w 1561795"/>
                <a:gd name="connsiteY44" fmla="*/ 10385 h 1825901"/>
                <a:gd name="connsiteX45" fmla="*/ 1561794 w 1561795"/>
                <a:gd name="connsiteY45" fmla="*/ 10557 h 1825901"/>
                <a:gd name="connsiteX46" fmla="*/ 1485463 w 1561795"/>
                <a:gd name="connsiteY46" fmla="*/ 19603 h 1825901"/>
                <a:gd name="connsiteX47" fmla="*/ 1561795 w 1561795"/>
                <a:gd name="connsiteY47" fmla="*/ 10555 h 1825901"/>
                <a:gd name="connsiteX48" fmla="*/ 1561794 w 1561795"/>
                <a:gd name="connsiteY48" fmla="*/ 10557 h 1825901"/>
                <a:gd name="connsiteX49" fmla="*/ 1475434 w 1561795"/>
                <a:gd name="connsiteY49" fmla="*/ 28652 h 1825901"/>
                <a:gd name="connsiteX50" fmla="*/ 1485463 w 1561795"/>
                <a:gd name="connsiteY50" fmla="*/ 19603 h 1825901"/>
                <a:gd name="connsiteX51" fmla="*/ 5746 w 1561795"/>
                <a:gd name="connsiteY51" fmla="*/ 42 h 1825901"/>
                <a:gd name="connsiteX52" fmla="*/ 1485463 w 1561795"/>
                <a:gd name="connsiteY52" fmla="*/ 4047 h 1825901"/>
                <a:gd name="connsiteX53" fmla="*/ 40216 w 1561795"/>
                <a:gd name="connsiteY53" fmla="*/ 10555 h 1825901"/>
                <a:gd name="connsiteX54" fmla="*/ 20118 w 1561795"/>
                <a:gd name="connsiteY54" fmla="*/ 5279 h 1825901"/>
                <a:gd name="connsiteX55" fmla="*/ 5746 w 1561795"/>
                <a:gd name="connsiteY55" fmla="*/ 42 h 1825901"/>
                <a:gd name="connsiteX56" fmla="*/ 121128 w 1561795"/>
                <a:gd name="connsiteY56" fmla="*/ 791991 h 1825901"/>
                <a:gd name="connsiteX57" fmla="*/ 5746 w 1561795"/>
                <a:gd name="connsiteY57" fmla="*/ 42 h 1825901"/>
                <a:gd name="connsiteX58" fmla="*/ 20 w 1561795"/>
                <a:gd name="connsiteY58" fmla="*/ 4 h 1825901"/>
                <a:gd name="connsiteX59" fmla="*/ 121128 w 1561795"/>
                <a:gd name="connsiteY59" fmla="*/ 791991 h 1825901"/>
                <a:gd name="connsiteX0" fmla="*/ 1479966 w 1561795"/>
                <a:gd name="connsiteY0" fmla="*/ 911758 h 1825270"/>
                <a:gd name="connsiteX1" fmla="*/ 1480084 w 1561795"/>
                <a:gd name="connsiteY1" fmla="*/ 911758 h 1825270"/>
                <a:gd name="connsiteX2" fmla="*/ 1480083 w 1561795"/>
                <a:gd name="connsiteY2" fmla="*/ 911759 h 1825270"/>
                <a:gd name="connsiteX3" fmla="*/ 1480083 w 1561795"/>
                <a:gd name="connsiteY3" fmla="*/ 911759 h 1825270"/>
                <a:gd name="connsiteX4" fmla="*/ 1479966 w 1561795"/>
                <a:gd name="connsiteY4" fmla="*/ 911758 h 1825270"/>
                <a:gd name="connsiteX5" fmla="*/ 85486 w 1561795"/>
                <a:gd name="connsiteY5" fmla="*/ 902344 h 1825270"/>
                <a:gd name="connsiteX6" fmla="*/ 86791 w 1561795"/>
                <a:gd name="connsiteY6" fmla="*/ 902797 h 1825270"/>
                <a:gd name="connsiteX7" fmla="*/ 81664 w 1561795"/>
                <a:gd name="connsiteY7" fmla="*/ 902764 h 1825270"/>
                <a:gd name="connsiteX8" fmla="*/ 85486 w 1561795"/>
                <a:gd name="connsiteY8" fmla="*/ 902344 h 1825270"/>
                <a:gd name="connsiteX9" fmla="*/ 41080 w 1561795"/>
                <a:gd name="connsiteY9" fmla="*/ 45764 h 1825270"/>
                <a:gd name="connsiteX10" fmla="*/ 41838 w 1561795"/>
                <a:gd name="connsiteY10" fmla="*/ 56319 h 1825270"/>
                <a:gd name="connsiteX11" fmla="*/ 30657 w 1561795"/>
                <a:gd name="connsiteY11" fmla="*/ 52025 h 1825270"/>
                <a:gd name="connsiteX12" fmla="*/ 41080 w 1561795"/>
                <a:gd name="connsiteY12" fmla="*/ 45764 h 1825270"/>
                <a:gd name="connsiteX13" fmla="*/ 61679 w 1561795"/>
                <a:gd name="connsiteY13" fmla="*/ 33392 h 1825270"/>
                <a:gd name="connsiteX14" fmla="*/ 41080 w 1561795"/>
                <a:gd name="connsiteY14" fmla="*/ 45764 h 1825270"/>
                <a:gd name="connsiteX15" fmla="*/ 40215 w 1561795"/>
                <a:gd name="connsiteY15" fmla="*/ 33719 h 1825270"/>
                <a:gd name="connsiteX16" fmla="*/ 61679 w 1561795"/>
                <a:gd name="connsiteY16" fmla="*/ 33392 h 1825270"/>
                <a:gd name="connsiteX17" fmla="*/ 1561794 w 1561795"/>
                <a:gd name="connsiteY17" fmla="*/ 10557 h 1825270"/>
                <a:gd name="connsiteX18" fmla="*/ 1477730 w 1561795"/>
                <a:gd name="connsiteY18" fmla="*/ 116572 h 1825270"/>
                <a:gd name="connsiteX19" fmla="*/ 1478892 w 1561795"/>
                <a:gd name="connsiteY19" fmla="*/ 911751 h 1825270"/>
                <a:gd name="connsiteX20" fmla="*/ 1457106 w 1561795"/>
                <a:gd name="connsiteY20" fmla="*/ 806577 h 1825270"/>
                <a:gd name="connsiteX21" fmla="*/ 1450317 w 1561795"/>
                <a:gd name="connsiteY21" fmla="*/ 833721 h 1825270"/>
                <a:gd name="connsiteX22" fmla="*/ 1442574 w 1561795"/>
                <a:gd name="connsiteY22" fmla="*/ 862197 h 1825270"/>
                <a:gd name="connsiteX23" fmla="*/ 1445793 w 1561795"/>
                <a:gd name="connsiteY23" fmla="*/ 888008 h 1825270"/>
                <a:gd name="connsiteX24" fmla="*/ 1438754 w 1561795"/>
                <a:gd name="connsiteY24" fmla="*/ 916970 h 1825270"/>
                <a:gd name="connsiteX25" fmla="*/ 1436849 w 1561795"/>
                <a:gd name="connsiteY25" fmla="*/ 964650 h 1825270"/>
                <a:gd name="connsiteX26" fmla="*/ 1433933 w 1561795"/>
                <a:gd name="connsiteY26" fmla="*/ 978109 h 1825270"/>
                <a:gd name="connsiteX27" fmla="*/ 1394939 w 1561795"/>
                <a:gd name="connsiteY27" fmla="*/ 1647271 h 1825270"/>
                <a:gd name="connsiteX28" fmla="*/ 1384779 w 1561795"/>
                <a:gd name="connsiteY28" fmla="*/ 1663893 h 1825270"/>
                <a:gd name="connsiteX29" fmla="*/ 787291 w 1561795"/>
                <a:gd name="connsiteY29" fmla="*/ 1824752 h 1825270"/>
                <a:gd name="connsiteX30" fmla="*/ 153608 w 1561795"/>
                <a:gd name="connsiteY30" fmla="*/ 1603693 h 1825270"/>
                <a:gd name="connsiteX31" fmla="*/ 180267 w 1561795"/>
                <a:gd name="connsiteY31" fmla="*/ 1358281 h 1825270"/>
                <a:gd name="connsiteX32" fmla="*/ 129471 w 1561795"/>
                <a:gd name="connsiteY32" fmla="*/ 1088149 h 1825270"/>
                <a:gd name="connsiteX33" fmla="*/ 123430 w 1561795"/>
                <a:gd name="connsiteY33" fmla="*/ 1008060 h 1825270"/>
                <a:gd name="connsiteX34" fmla="*/ 105807 w 1561795"/>
                <a:gd name="connsiteY34" fmla="*/ 1002382 h 1825270"/>
                <a:gd name="connsiteX35" fmla="*/ 117115 w 1561795"/>
                <a:gd name="connsiteY35" fmla="*/ 978240 h 1825270"/>
                <a:gd name="connsiteX36" fmla="*/ 99075 w 1561795"/>
                <a:gd name="connsiteY36" fmla="*/ 907058 h 1825270"/>
                <a:gd name="connsiteX37" fmla="*/ 86791 w 1561795"/>
                <a:gd name="connsiteY37" fmla="*/ 902797 h 1825270"/>
                <a:gd name="connsiteX38" fmla="*/ 119774 w 1561795"/>
                <a:gd name="connsiteY38" fmla="*/ 902878 h 1825270"/>
                <a:gd name="connsiteX39" fmla="*/ 99569 w 1561795"/>
                <a:gd name="connsiteY39" fmla="*/ 763795 h 1825270"/>
                <a:gd name="connsiteX40" fmla="*/ 43251 w 1561795"/>
                <a:gd name="connsiteY40" fmla="*/ 222561 h 1825270"/>
                <a:gd name="connsiteX41" fmla="*/ 24058 w 1561795"/>
                <a:gd name="connsiteY41" fmla="*/ 48699 h 1825270"/>
                <a:gd name="connsiteX42" fmla="*/ 87448 w 1561795"/>
                <a:gd name="connsiteY42" fmla="*/ 73835 h 1825270"/>
                <a:gd name="connsiteX43" fmla="*/ 801006 w 1561795"/>
                <a:gd name="connsiteY43" fmla="*/ 160593 h 1825270"/>
                <a:gd name="connsiteX44" fmla="*/ 1485432 w 1561795"/>
                <a:gd name="connsiteY44" fmla="*/ 10385 h 1825270"/>
                <a:gd name="connsiteX45" fmla="*/ 1561794 w 1561795"/>
                <a:gd name="connsiteY45" fmla="*/ 10557 h 1825270"/>
                <a:gd name="connsiteX46" fmla="*/ 1485463 w 1561795"/>
                <a:gd name="connsiteY46" fmla="*/ 19603 h 1825270"/>
                <a:gd name="connsiteX47" fmla="*/ 1561795 w 1561795"/>
                <a:gd name="connsiteY47" fmla="*/ 10555 h 1825270"/>
                <a:gd name="connsiteX48" fmla="*/ 1561794 w 1561795"/>
                <a:gd name="connsiteY48" fmla="*/ 10557 h 1825270"/>
                <a:gd name="connsiteX49" fmla="*/ 1475434 w 1561795"/>
                <a:gd name="connsiteY49" fmla="*/ 28652 h 1825270"/>
                <a:gd name="connsiteX50" fmla="*/ 1485463 w 1561795"/>
                <a:gd name="connsiteY50" fmla="*/ 19603 h 1825270"/>
                <a:gd name="connsiteX51" fmla="*/ 5746 w 1561795"/>
                <a:gd name="connsiteY51" fmla="*/ 42 h 1825270"/>
                <a:gd name="connsiteX52" fmla="*/ 1485463 w 1561795"/>
                <a:gd name="connsiteY52" fmla="*/ 4047 h 1825270"/>
                <a:gd name="connsiteX53" fmla="*/ 40216 w 1561795"/>
                <a:gd name="connsiteY53" fmla="*/ 10555 h 1825270"/>
                <a:gd name="connsiteX54" fmla="*/ 20118 w 1561795"/>
                <a:gd name="connsiteY54" fmla="*/ 5279 h 1825270"/>
                <a:gd name="connsiteX55" fmla="*/ 5746 w 1561795"/>
                <a:gd name="connsiteY55" fmla="*/ 42 h 1825270"/>
                <a:gd name="connsiteX56" fmla="*/ 121128 w 1561795"/>
                <a:gd name="connsiteY56" fmla="*/ 791991 h 1825270"/>
                <a:gd name="connsiteX57" fmla="*/ 5746 w 1561795"/>
                <a:gd name="connsiteY57" fmla="*/ 42 h 1825270"/>
                <a:gd name="connsiteX58" fmla="*/ 20 w 1561795"/>
                <a:gd name="connsiteY58" fmla="*/ 4 h 1825270"/>
                <a:gd name="connsiteX59" fmla="*/ 121128 w 1561795"/>
                <a:gd name="connsiteY59" fmla="*/ 791991 h 1825270"/>
                <a:gd name="connsiteX0" fmla="*/ 1479966 w 1561795"/>
                <a:gd name="connsiteY0" fmla="*/ 911758 h 1825272"/>
                <a:gd name="connsiteX1" fmla="*/ 1480084 w 1561795"/>
                <a:gd name="connsiteY1" fmla="*/ 911758 h 1825272"/>
                <a:gd name="connsiteX2" fmla="*/ 1480083 w 1561795"/>
                <a:gd name="connsiteY2" fmla="*/ 911759 h 1825272"/>
                <a:gd name="connsiteX3" fmla="*/ 1480083 w 1561795"/>
                <a:gd name="connsiteY3" fmla="*/ 911759 h 1825272"/>
                <a:gd name="connsiteX4" fmla="*/ 1479966 w 1561795"/>
                <a:gd name="connsiteY4" fmla="*/ 911758 h 1825272"/>
                <a:gd name="connsiteX5" fmla="*/ 85486 w 1561795"/>
                <a:gd name="connsiteY5" fmla="*/ 902344 h 1825272"/>
                <a:gd name="connsiteX6" fmla="*/ 86791 w 1561795"/>
                <a:gd name="connsiteY6" fmla="*/ 902797 h 1825272"/>
                <a:gd name="connsiteX7" fmla="*/ 81664 w 1561795"/>
                <a:gd name="connsiteY7" fmla="*/ 902764 h 1825272"/>
                <a:gd name="connsiteX8" fmla="*/ 85486 w 1561795"/>
                <a:gd name="connsiteY8" fmla="*/ 902344 h 1825272"/>
                <a:gd name="connsiteX9" fmla="*/ 41080 w 1561795"/>
                <a:gd name="connsiteY9" fmla="*/ 45764 h 1825272"/>
                <a:gd name="connsiteX10" fmla="*/ 41838 w 1561795"/>
                <a:gd name="connsiteY10" fmla="*/ 56319 h 1825272"/>
                <a:gd name="connsiteX11" fmla="*/ 30657 w 1561795"/>
                <a:gd name="connsiteY11" fmla="*/ 52025 h 1825272"/>
                <a:gd name="connsiteX12" fmla="*/ 41080 w 1561795"/>
                <a:gd name="connsiteY12" fmla="*/ 45764 h 1825272"/>
                <a:gd name="connsiteX13" fmla="*/ 61679 w 1561795"/>
                <a:gd name="connsiteY13" fmla="*/ 33392 h 1825272"/>
                <a:gd name="connsiteX14" fmla="*/ 41080 w 1561795"/>
                <a:gd name="connsiteY14" fmla="*/ 45764 h 1825272"/>
                <a:gd name="connsiteX15" fmla="*/ 40215 w 1561795"/>
                <a:gd name="connsiteY15" fmla="*/ 33719 h 1825272"/>
                <a:gd name="connsiteX16" fmla="*/ 61679 w 1561795"/>
                <a:gd name="connsiteY16" fmla="*/ 33392 h 1825272"/>
                <a:gd name="connsiteX17" fmla="*/ 1561794 w 1561795"/>
                <a:gd name="connsiteY17" fmla="*/ 10557 h 1825272"/>
                <a:gd name="connsiteX18" fmla="*/ 1477730 w 1561795"/>
                <a:gd name="connsiteY18" fmla="*/ 116572 h 1825272"/>
                <a:gd name="connsiteX19" fmla="*/ 1478892 w 1561795"/>
                <a:gd name="connsiteY19" fmla="*/ 911751 h 1825272"/>
                <a:gd name="connsiteX20" fmla="*/ 1457106 w 1561795"/>
                <a:gd name="connsiteY20" fmla="*/ 806577 h 1825272"/>
                <a:gd name="connsiteX21" fmla="*/ 1450317 w 1561795"/>
                <a:gd name="connsiteY21" fmla="*/ 833721 h 1825272"/>
                <a:gd name="connsiteX22" fmla="*/ 1442574 w 1561795"/>
                <a:gd name="connsiteY22" fmla="*/ 862197 h 1825272"/>
                <a:gd name="connsiteX23" fmla="*/ 1445793 w 1561795"/>
                <a:gd name="connsiteY23" fmla="*/ 888008 h 1825272"/>
                <a:gd name="connsiteX24" fmla="*/ 1438754 w 1561795"/>
                <a:gd name="connsiteY24" fmla="*/ 916970 h 1825272"/>
                <a:gd name="connsiteX25" fmla="*/ 1436849 w 1561795"/>
                <a:gd name="connsiteY25" fmla="*/ 964650 h 1825272"/>
                <a:gd name="connsiteX26" fmla="*/ 1433933 w 1561795"/>
                <a:gd name="connsiteY26" fmla="*/ 978109 h 1825272"/>
                <a:gd name="connsiteX27" fmla="*/ 1394939 w 1561795"/>
                <a:gd name="connsiteY27" fmla="*/ 1647271 h 1825272"/>
                <a:gd name="connsiteX28" fmla="*/ 1384779 w 1561795"/>
                <a:gd name="connsiteY28" fmla="*/ 1663893 h 1825272"/>
                <a:gd name="connsiteX29" fmla="*/ 787291 w 1561795"/>
                <a:gd name="connsiteY29" fmla="*/ 1824752 h 1825272"/>
                <a:gd name="connsiteX30" fmla="*/ 153608 w 1561795"/>
                <a:gd name="connsiteY30" fmla="*/ 1603693 h 1825272"/>
                <a:gd name="connsiteX31" fmla="*/ 180267 w 1561795"/>
                <a:gd name="connsiteY31" fmla="*/ 1358281 h 1825272"/>
                <a:gd name="connsiteX32" fmla="*/ 129471 w 1561795"/>
                <a:gd name="connsiteY32" fmla="*/ 1088149 h 1825272"/>
                <a:gd name="connsiteX33" fmla="*/ 123430 w 1561795"/>
                <a:gd name="connsiteY33" fmla="*/ 1008060 h 1825272"/>
                <a:gd name="connsiteX34" fmla="*/ 105807 w 1561795"/>
                <a:gd name="connsiteY34" fmla="*/ 1002382 h 1825272"/>
                <a:gd name="connsiteX35" fmla="*/ 117115 w 1561795"/>
                <a:gd name="connsiteY35" fmla="*/ 978240 h 1825272"/>
                <a:gd name="connsiteX36" fmla="*/ 99075 w 1561795"/>
                <a:gd name="connsiteY36" fmla="*/ 907058 h 1825272"/>
                <a:gd name="connsiteX37" fmla="*/ 86791 w 1561795"/>
                <a:gd name="connsiteY37" fmla="*/ 902797 h 1825272"/>
                <a:gd name="connsiteX38" fmla="*/ 119774 w 1561795"/>
                <a:gd name="connsiteY38" fmla="*/ 902878 h 1825272"/>
                <a:gd name="connsiteX39" fmla="*/ 99569 w 1561795"/>
                <a:gd name="connsiteY39" fmla="*/ 763795 h 1825272"/>
                <a:gd name="connsiteX40" fmla="*/ 43251 w 1561795"/>
                <a:gd name="connsiteY40" fmla="*/ 222561 h 1825272"/>
                <a:gd name="connsiteX41" fmla="*/ 24058 w 1561795"/>
                <a:gd name="connsiteY41" fmla="*/ 48699 h 1825272"/>
                <a:gd name="connsiteX42" fmla="*/ 87448 w 1561795"/>
                <a:gd name="connsiteY42" fmla="*/ 73835 h 1825272"/>
                <a:gd name="connsiteX43" fmla="*/ 801006 w 1561795"/>
                <a:gd name="connsiteY43" fmla="*/ 160593 h 1825272"/>
                <a:gd name="connsiteX44" fmla="*/ 1485432 w 1561795"/>
                <a:gd name="connsiteY44" fmla="*/ 10385 h 1825272"/>
                <a:gd name="connsiteX45" fmla="*/ 1561794 w 1561795"/>
                <a:gd name="connsiteY45" fmla="*/ 10557 h 1825272"/>
                <a:gd name="connsiteX46" fmla="*/ 1485463 w 1561795"/>
                <a:gd name="connsiteY46" fmla="*/ 19603 h 1825272"/>
                <a:gd name="connsiteX47" fmla="*/ 1561795 w 1561795"/>
                <a:gd name="connsiteY47" fmla="*/ 10555 h 1825272"/>
                <a:gd name="connsiteX48" fmla="*/ 1561794 w 1561795"/>
                <a:gd name="connsiteY48" fmla="*/ 10557 h 1825272"/>
                <a:gd name="connsiteX49" fmla="*/ 1475434 w 1561795"/>
                <a:gd name="connsiteY49" fmla="*/ 28652 h 1825272"/>
                <a:gd name="connsiteX50" fmla="*/ 1485463 w 1561795"/>
                <a:gd name="connsiteY50" fmla="*/ 19603 h 1825272"/>
                <a:gd name="connsiteX51" fmla="*/ 5746 w 1561795"/>
                <a:gd name="connsiteY51" fmla="*/ 42 h 1825272"/>
                <a:gd name="connsiteX52" fmla="*/ 1485463 w 1561795"/>
                <a:gd name="connsiteY52" fmla="*/ 4047 h 1825272"/>
                <a:gd name="connsiteX53" fmla="*/ 40216 w 1561795"/>
                <a:gd name="connsiteY53" fmla="*/ 10555 h 1825272"/>
                <a:gd name="connsiteX54" fmla="*/ 20118 w 1561795"/>
                <a:gd name="connsiteY54" fmla="*/ 5279 h 1825272"/>
                <a:gd name="connsiteX55" fmla="*/ 5746 w 1561795"/>
                <a:gd name="connsiteY55" fmla="*/ 42 h 1825272"/>
                <a:gd name="connsiteX56" fmla="*/ 121128 w 1561795"/>
                <a:gd name="connsiteY56" fmla="*/ 791991 h 1825272"/>
                <a:gd name="connsiteX57" fmla="*/ 5746 w 1561795"/>
                <a:gd name="connsiteY57" fmla="*/ 42 h 1825272"/>
                <a:gd name="connsiteX58" fmla="*/ 20 w 1561795"/>
                <a:gd name="connsiteY58" fmla="*/ 4 h 1825272"/>
                <a:gd name="connsiteX59" fmla="*/ 121128 w 1561795"/>
                <a:gd name="connsiteY59" fmla="*/ 791991 h 1825272"/>
                <a:gd name="connsiteX0" fmla="*/ 1479966 w 1561795"/>
                <a:gd name="connsiteY0" fmla="*/ 911758 h 1825270"/>
                <a:gd name="connsiteX1" fmla="*/ 1480084 w 1561795"/>
                <a:gd name="connsiteY1" fmla="*/ 911758 h 1825270"/>
                <a:gd name="connsiteX2" fmla="*/ 1480083 w 1561795"/>
                <a:gd name="connsiteY2" fmla="*/ 911759 h 1825270"/>
                <a:gd name="connsiteX3" fmla="*/ 1480083 w 1561795"/>
                <a:gd name="connsiteY3" fmla="*/ 911759 h 1825270"/>
                <a:gd name="connsiteX4" fmla="*/ 1479966 w 1561795"/>
                <a:gd name="connsiteY4" fmla="*/ 911758 h 1825270"/>
                <a:gd name="connsiteX5" fmla="*/ 85486 w 1561795"/>
                <a:gd name="connsiteY5" fmla="*/ 902344 h 1825270"/>
                <a:gd name="connsiteX6" fmla="*/ 86791 w 1561795"/>
                <a:gd name="connsiteY6" fmla="*/ 902797 h 1825270"/>
                <a:gd name="connsiteX7" fmla="*/ 81664 w 1561795"/>
                <a:gd name="connsiteY7" fmla="*/ 902764 h 1825270"/>
                <a:gd name="connsiteX8" fmla="*/ 85486 w 1561795"/>
                <a:gd name="connsiteY8" fmla="*/ 902344 h 1825270"/>
                <a:gd name="connsiteX9" fmla="*/ 41080 w 1561795"/>
                <a:gd name="connsiteY9" fmla="*/ 45764 h 1825270"/>
                <a:gd name="connsiteX10" fmla="*/ 41838 w 1561795"/>
                <a:gd name="connsiteY10" fmla="*/ 56319 h 1825270"/>
                <a:gd name="connsiteX11" fmla="*/ 30657 w 1561795"/>
                <a:gd name="connsiteY11" fmla="*/ 52025 h 1825270"/>
                <a:gd name="connsiteX12" fmla="*/ 41080 w 1561795"/>
                <a:gd name="connsiteY12" fmla="*/ 45764 h 1825270"/>
                <a:gd name="connsiteX13" fmla="*/ 61679 w 1561795"/>
                <a:gd name="connsiteY13" fmla="*/ 33392 h 1825270"/>
                <a:gd name="connsiteX14" fmla="*/ 41080 w 1561795"/>
                <a:gd name="connsiteY14" fmla="*/ 45764 h 1825270"/>
                <a:gd name="connsiteX15" fmla="*/ 40215 w 1561795"/>
                <a:gd name="connsiteY15" fmla="*/ 33719 h 1825270"/>
                <a:gd name="connsiteX16" fmla="*/ 61679 w 1561795"/>
                <a:gd name="connsiteY16" fmla="*/ 33392 h 1825270"/>
                <a:gd name="connsiteX17" fmla="*/ 1561794 w 1561795"/>
                <a:gd name="connsiteY17" fmla="*/ 10557 h 1825270"/>
                <a:gd name="connsiteX18" fmla="*/ 1477730 w 1561795"/>
                <a:gd name="connsiteY18" fmla="*/ 116572 h 1825270"/>
                <a:gd name="connsiteX19" fmla="*/ 1478892 w 1561795"/>
                <a:gd name="connsiteY19" fmla="*/ 911751 h 1825270"/>
                <a:gd name="connsiteX20" fmla="*/ 1457106 w 1561795"/>
                <a:gd name="connsiteY20" fmla="*/ 806577 h 1825270"/>
                <a:gd name="connsiteX21" fmla="*/ 1450317 w 1561795"/>
                <a:gd name="connsiteY21" fmla="*/ 833721 h 1825270"/>
                <a:gd name="connsiteX22" fmla="*/ 1442574 w 1561795"/>
                <a:gd name="connsiteY22" fmla="*/ 862197 h 1825270"/>
                <a:gd name="connsiteX23" fmla="*/ 1445793 w 1561795"/>
                <a:gd name="connsiteY23" fmla="*/ 888008 h 1825270"/>
                <a:gd name="connsiteX24" fmla="*/ 1438754 w 1561795"/>
                <a:gd name="connsiteY24" fmla="*/ 916970 h 1825270"/>
                <a:gd name="connsiteX25" fmla="*/ 1436849 w 1561795"/>
                <a:gd name="connsiteY25" fmla="*/ 964650 h 1825270"/>
                <a:gd name="connsiteX26" fmla="*/ 1433933 w 1561795"/>
                <a:gd name="connsiteY26" fmla="*/ 978109 h 1825270"/>
                <a:gd name="connsiteX27" fmla="*/ 1394939 w 1561795"/>
                <a:gd name="connsiteY27" fmla="*/ 1647271 h 1825270"/>
                <a:gd name="connsiteX28" fmla="*/ 1384779 w 1561795"/>
                <a:gd name="connsiteY28" fmla="*/ 1663893 h 1825270"/>
                <a:gd name="connsiteX29" fmla="*/ 787291 w 1561795"/>
                <a:gd name="connsiteY29" fmla="*/ 1824752 h 1825270"/>
                <a:gd name="connsiteX30" fmla="*/ 153608 w 1561795"/>
                <a:gd name="connsiteY30" fmla="*/ 1603693 h 1825270"/>
                <a:gd name="connsiteX31" fmla="*/ 170742 w 1561795"/>
                <a:gd name="connsiteY31" fmla="*/ 1348102 h 1825270"/>
                <a:gd name="connsiteX32" fmla="*/ 129471 w 1561795"/>
                <a:gd name="connsiteY32" fmla="*/ 1088149 h 1825270"/>
                <a:gd name="connsiteX33" fmla="*/ 123430 w 1561795"/>
                <a:gd name="connsiteY33" fmla="*/ 1008060 h 1825270"/>
                <a:gd name="connsiteX34" fmla="*/ 105807 w 1561795"/>
                <a:gd name="connsiteY34" fmla="*/ 1002382 h 1825270"/>
                <a:gd name="connsiteX35" fmla="*/ 117115 w 1561795"/>
                <a:gd name="connsiteY35" fmla="*/ 978240 h 1825270"/>
                <a:gd name="connsiteX36" fmla="*/ 99075 w 1561795"/>
                <a:gd name="connsiteY36" fmla="*/ 907058 h 1825270"/>
                <a:gd name="connsiteX37" fmla="*/ 86791 w 1561795"/>
                <a:gd name="connsiteY37" fmla="*/ 902797 h 1825270"/>
                <a:gd name="connsiteX38" fmla="*/ 119774 w 1561795"/>
                <a:gd name="connsiteY38" fmla="*/ 902878 h 1825270"/>
                <a:gd name="connsiteX39" fmla="*/ 99569 w 1561795"/>
                <a:gd name="connsiteY39" fmla="*/ 763795 h 1825270"/>
                <a:gd name="connsiteX40" fmla="*/ 43251 w 1561795"/>
                <a:gd name="connsiteY40" fmla="*/ 222561 h 1825270"/>
                <a:gd name="connsiteX41" fmla="*/ 24058 w 1561795"/>
                <a:gd name="connsiteY41" fmla="*/ 48699 h 1825270"/>
                <a:gd name="connsiteX42" fmla="*/ 87448 w 1561795"/>
                <a:gd name="connsiteY42" fmla="*/ 73835 h 1825270"/>
                <a:gd name="connsiteX43" fmla="*/ 801006 w 1561795"/>
                <a:gd name="connsiteY43" fmla="*/ 160593 h 1825270"/>
                <a:gd name="connsiteX44" fmla="*/ 1485432 w 1561795"/>
                <a:gd name="connsiteY44" fmla="*/ 10385 h 1825270"/>
                <a:gd name="connsiteX45" fmla="*/ 1561794 w 1561795"/>
                <a:gd name="connsiteY45" fmla="*/ 10557 h 1825270"/>
                <a:gd name="connsiteX46" fmla="*/ 1485463 w 1561795"/>
                <a:gd name="connsiteY46" fmla="*/ 19603 h 1825270"/>
                <a:gd name="connsiteX47" fmla="*/ 1561795 w 1561795"/>
                <a:gd name="connsiteY47" fmla="*/ 10555 h 1825270"/>
                <a:gd name="connsiteX48" fmla="*/ 1561794 w 1561795"/>
                <a:gd name="connsiteY48" fmla="*/ 10557 h 1825270"/>
                <a:gd name="connsiteX49" fmla="*/ 1475434 w 1561795"/>
                <a:gd name="connsiteY49" fmla="*/ 28652 h 1825270"/>
                <a:gd name="connsiteX50" fmla="*/ 1485463 w 1561795"/>
                <a:gd name="connsiteY50" fmla="*/ 19603 h 1825270"/>
                <a:gd name="connsiteX51" fmla="*/ 5746 w 1561795"/>
                <a:gd name="connsiteY51" fmla="*/ 42 h 1825270"/>
                <a:gd name="connsiteX52" fmla="*/ 1485463 w 1561795"/>
                <a:gd name="connsiteY52" fmla="*/ 4047 h 1825270"/>
                <a:gd name="connsiteX53" fmla="*/ 40216 w 1561795"/>
                <a:gd name="connsiteY53" fmla="*/ 10555 h 1825270"/>
                <a:gd name="connsiteX54" fmla="*/ 20118 w 1561795"/>
                <a:gd name="connsiteY54" fmla="*/ 5279 h 1825270"/>
                <a:gd name="connsiteX55" fmla="*/ 5746 w 1561795"/>
                <a:gd name="connsiteY55" fmla="*/ 42 h 1825270"/>
                <a:gd name="connsiteX56" fmla="*/ 121128 w 1561795"/>
                <a:gd name="connsiteY56" fmla="*/ 791991 h 1825270"/>
                <a:gd name="connsiteX57" fmla="*/ 5746 w 1561795"/>
                <a:gd name="connsiteY57" fmla="*/ 42 h 1825270"/>
                <a:gd name="connsiteX58" fmla="*/ 20 w 1561795"/>
                <a:gd name="connsiteY58" fmla="*/ 4 h 1825270"/>
                <a:gd name="connsiteX59" fmla="*/ 121128 w 1561795"/>
                <a:gd name="connsiteY59" fmla="*/ 791991 h 1825270"/>
                <a:gd name="connsiteX0" fmla="*/ 1474220 w 1556049"/>
                <a:gd name="connsiteY0" fmla="*/ 955866 h 1869380"/>
                <a:gd name="connsiteX1" fmla="*/ 1474338 w 1556049"/>
                <a:gd name="connsiteY1" fmla="*/ 955866 h 1869380"/>
                <a:gd name="connsiteX2" fmla="*/ 1474337 w 1556049"/>
                <a:gd name="connsiteY2" fmla="*/ 955867 h 1869380"/>
                <a:gd name="connsiteX3" fmla="*/ 1474337 w 1556049"/>
                <a:gd name="connsiteY3" fmla="*/ 955867 h 1869380"/>
                <a:gd name="connsiteX4" fmla="*/ 1474220 w 1556049"/>
                <a:gd name="connsiteY4" fmla="*/ 955866 h 1869380"/>
                <a:gd name="connsiteX5" fmla="*/ 79740 w 1556049"/>
                <a:gd name="connsiteY5" fmla="*/ 946452 h 1869380"/>
                <a:gd name="connsiteX6" fmla="*/ 81045 w 1556049"/>
                <a:gd name="connsiteY6" fmla="*/ 946905 h 1869380"/>
                <a:gd name="connsiteX7" fmla="*/ 75918 w 1556049"/>
                <a:gd name="connsiteY7" fmla="*/ 946872 h 1869380"/>
                <a:gd name="connsiteX8" fmla="*/ 79740 w 1556049"/>
                <a:gd name="connsiteY8" fmla="*/ 946452 h 1869380"/>
                <a:gd name="connsiteX9" fmla="*/ 35334 w 1556049"/>
                <a:gd name="connsiteY9" fmla="*/ 89872 h 1869380"/>
                <a:gd name="connsiteX10" fmla="*/ 36092 w 1556049"/>
                <a:gd name="connsiteY10" fmla="*/ 100427 h 1869380"/>
                <a:gd name="connsiteX11" fmla="*/ 24911 w 1556049"/>
                <a:gd name="connsiteY11" fmla="*/ 96133 h 1869380"/>
                <a:gd name="connsiteX12" fmla="*/ 35334 w 1556049"/>
                <a:gd name="connsiteY12" fmla="*/ 89872 h 1869380"/>
                <a:gd name="connsiteX13" fmla="*/ 55933 w 1556049"/>
                <a:gd name="connsiteY13" fmla="*/ 77500 h 1869380"/>
                <a:gd name="connsiteX14" fmla="*/ 35334 w 1556049"/>
                <a:gd name="connsiteY14" fmla="*/ 89872 h 1869380"/>
                <a:gd name="connsiteX15" fmla="*/ 34469 w 1556049"/>
                <a:gd name="connsiteY15" fmla="*/ 77827 h 1869380"/>
                <a:gd name="connsiteX16" fmla="*/ 55933 w 1556049"/>
                <a:gd name="connsiteY16" fmla="*/ 77500 h 1869380"/>
                <a:gd name="connsiteX17" fmla="*/ 1556048 w 1556049"/>
                <a:gd name="connsiteY17" fmla="*/ 54665 h 1869380"/>
                <a:gd name="connsiteX18" fmla="*/ 1471984 w 1556049"/>
                <a:gd name="connsiteY18" fmla="*/ 160680 h 1869380"/>
                <a:gd name="connsiteX19" fmla="*/ 1473146 w 1556049"/>
                <a:gd name="connsiteY19" fmla="*/ 955859 h 1869380"/>
                <a:gd name="connsiteX20" fmla="*/ 1451360 w 1556049"/>
                <a:gd name="connsiteY20" fmla="*/ 850685 h 1869380"/>
                <a:gd name="connsiteX21" fmla="*/ 1444571 w 1556049"/>
                <a:gd name="connsiteY21" fmla="*/ 877829 h 1869380"/>
                <a:gd name="connsiteX22" fmla="*/ 1436828 w 1556049"/>
                <a:gd name="connsiteY22" fmla="*/ 906305 h 1869380"/>
                <a:gd name="connsiteX23" fmla="*/ 1440047 w 1556049"/>
                <a:gd name="connsiteY23" fmla="*/ 932116 h 1869380"/>
                <a:gd name="connsiteX24" fmla="*/ 1433008 w 1556049"/>
                <a:gd name="connsiteY24" fmla="*/ 961078 h 1869380"/>
                <a:gd name="connsiteX25" fmla="*/ 1431103 w 1556049"/>
                <a:gd name="connsiteY25" fmla="*/ 1008758 h 1869380"/>
                <a:gd name="connsiteX26" fmla="*/ 1428187 w 1556049"/>
                <a:gd name="connsiteY26" fmla="*/ 1022217 h 1869380"/>
                <a:gd name="connsiteX27" fmla="*/ 1389193 w 1556049"/>
                <a:gd name="connsiteY27" fmla="*/ 1691379 h 1869380"/>
                <a:gd name="connsiteX28" fmla="*/ 1379033 w 1556049"/>
                <a:gd name="connsiteY28" fmla="*/ 1708001 h 1869380"/>
                <a:gd name="connsiteX29" fmla="*/ 781545 w 1556049"/>
                <a:gd name="connsiteY29" fmla="*/ 1868860 h 1869380"/>
                <a:gd name="connsiteX30" fmla="*/ 147862 w 1556049"/>
                <a:gd name="connsiteY30" fmla="*/ 1647801 h 1869380"/>
                <a:gd name="connsiteX31" fmla="*/ 164996 w 1556049"/>
                <a:gd name="connsiteY31" fmla="*/ 1392210 h 1869380"/>
                <a:gd name="connsiteX32" fmla="*/ 123725 w 1556049"/>
                <a:gd name="connsiteY32" fmla="*/ 1132257 h 1869380"/>
                <a:gd name="connsiteX33" fmla="*/ 117684 w 1556049"/>
                <a:gd name="connsiteY33" fmla="*/ 1052168 h 1869380"/>
                <a:gd name="connsiteX34" fmla="*/ 100061 w 1556049"/>
                <a:gd name="connsiteY34" fmla="*/ 1046490 h 1869380"/>
                <a:gd name="connsiteX35" fmla="*/ 111369 w 1556049"/>
                <a:gd name="connsiteY35" fmla="*/ 1022348 h 1869380"/>
                <a:gd name="connsiteX36" fmla="*/ 93329 w 1556049"/>
                <a:gd name="connsiteY36" fmla="*/ 951166 h 1869380"/>
                <a:gd name="connsiteX37" fmla="*/ 81045 w 1556049"/>
                <a:gd name="connsiteY37" fmla="*/ 946905 h 1869380"/>
                <a:gd name="connsiteX38" fmla="*/ 114028 w 1556049"/>
                <a:gd name="connsiteY38" fmla="*/ 946986 h 1869380"/>
                <a:gd name="connsiteX39" fmla="*/ 93823 w 1556049"/>
                <a:gd name="connsiteY39" fmla="*/ 807903 h 1869380"/>
                <a:gd name="connsiteX40" fmla="*/ 37505 w 1556049"/>
                <a:gd name="connsiteY40" fmla="*/ 266669 h 1869380"/>
                <a:gd name="connsiteX41" fmla="*/ 18312 w 1556049"/>
                <a:gd name="connsiteY41" fmla="*/ 92807 h 1869380"/>
                <a:gd name="connsiteX42" fmla="*/ 81702 w 1556049"/>
                <a:gd name="connsiteY42" fmla="*/ 117943 h 1869380"/>
                <a:gd name="connsiteX43" fmla="*/ 795260 w 1556049"/>
                <a:gd name="connsiteY43" fmla="*/ 204701 h 1869380"/>
                <a:gd name="connsiteX44" fmla="*/ 1479686 w 1556049"/>
                <a:gd name="connsiteY44" fmla="*/ 54493 h 1869380"/>
                <a:gd name="connsiteX45" fmla="*/ 1556048 w 1556049"/>
                <a:gd name="connsiteY45" fmla="*/ 54665 h 1869380"/>
                <a:gd name="connsiteX46" fmla="*/ 1479717 w 1556049"/>
                <a:gd name="connsiteY46" fmla="*/ 63711 h 1869380"/>
                <a:gd name="connsiteX47" fmla="*/ 1556049 w 1556049"/>
                <a:gd name="connsiteY47" fmla="*/ 54663 h 1869380"/>
                <a:gd name="connsiteX48" fmla="*/ 1556048 w 1556049"/>
                <a:gd name="connsiteY48" fmla="*/ 54665 h 1869380"/>
                <a:gd name="connsiteX49" fmla="*/ 1469688 w 1556049"/>
                <a:gd name="connsiteY49" fmla="*/ 72760 h 1869380"/>
                <a:gd name="connsiteX50" fmla="*/ 1479717 w 1556049"/>
                <a:gd name="connsiteY50" fmla="*/ 63711 h 1869380"/>
                <a:gd name="connsiteX51" fmla="*/ 0 w 1556049"/>
                <a:gd name="connsiteY51" fmla="*/ 44150 h 1869380"/>
                <a:gd name="connsiteX52" fmla="*/ 1479717 w 1556049"/>
                <a:gd name="connsiteY52" fmla="*/ 48155 h 1869380"/>
                <a:gd name="connsiteX53" fmla="*/ 34470 w 1556049"/>
                <a:gd name="connsiteY53" fmla="*/ 54663 h 1869380"/>
                <a:gd name="connsiteX54" fmla="*/ 14372 w 1556049"/>
                <a:gd name="connsiteY54" fmla="*/ 49387 h 1869380"/>
                <a:gd name="connsiteX55" fmla="*/ 0 w 1556049"/>
                <a:gd name="connsiteY55" fmla="*/ 44150 h 1869380"/>
                <a:gd name="connsiteX56" fmla="*/ 115382 w 1556049"/>
                <a:gd name="connsiteY56" fmla="*/ 836099 h 1869380"/>
                <a:gd name="connsiteX57" fmla="*/ 0 w 1556049"/>
                <a:gd name="connsiteY57" fmla="*/ 44150 h 1869380"/>
                <a:gd name="connsiteX58" fmla="*/ 78094 w 1556049"/>
                <a:gd name="connsiteY58" fmla="*/ 3 h 1869380"/>
                <a:gd name="connsiteX59" fmla="*/ 115382 w 1556049"/>
                <a:gd name="connsiteY59" fmla="*/ 836099 h 1869380"/>
                <a:gd name="connsiteX0" fmla="*/ 1474220 w 1556049"/>
                <a:gd name="connsiteY0" fmla="*/ 955866 h 1869378"/>
                <a:gd name="connsiteX1" fmla="*/ 1474338 w 1556049"/>
                <a:gd name="connsiteY1" fmla="*/ 955866 h 1869378"/>
                <a:gd name="connsiteX2" fmla="*/ 1474337 w 1556049"/>
                <a:gd name="connsiteY2" fmla="*/ 955867 h 1869378"/>
                <a:gd name="connsiteX3" fmla="*/ 1474337 w 1556049"/>
                <a:gd name="connsiteY3" fmla="*/ 955867 h 1869378"/>
                <a:gd name="connsiteX4" fmla="*/ 1474220 w 1556049"/>
                <a:gd name="connsiteY4" fmla="*/ 955866 h 1869378"/>
                <a:gd name="connsiteX5" fmla="*/ 79740 w 1556049"/>
                <a:gd name="connsiteY5" fmla="*/ 946452 h 1869378"/>
                <a:gd name="connsiteX6" fmla="*/ 81045 w 1556049"/>
                <a:gd name="connsiteY6" fmla="*/ 946905 h 1869378"/>
                <a:gd name="connsiteX7" fmla="*/ 75918 w 1556049"/>
                <a:gd name="connsiteY7" fmla="*/ 946872 h 1869378"/>
                <a:gd name="connsiteX8" fmla="*/ 79740 w 1556049"/>
                <a:gd name="connsiteY8" fmla="*/ 946452 h 1869378"/>
                <a:gd name="connsiteX9" fmla="*/ 35334 w 1556049"/>
                <a:gd name="connsiteY9" fmla="*/ 89872 h 1869378"/>
                <a:gd name="connsiteX10" fmla="*/ 36092 w 1556049"/>
                <a:gd name="connsiteY10" fmla="*/ 100427 h 1869378"/>
                <a:gd name="connsiteX11" fmla="*/ 24911 w 1556049"/>
                <a:gd name="connsiteY11" fmla="*/ 96133 h 1869378"/>
                <a:gd name="connsiteX12" fmla="*/ 35334 w 1556049"/>
                <a:gd name="connsiteY12" fmla="*/ 89872 h 1869378"/>
                <a:gd name="connsiteX13" fmla="*/ 55933 w 1556049"/>
                <a:gd name="connsiteY13" fmla="*/ 77500 h 1869378"/>
                <a:gd name="connsiteX14" fmla="*/ 35334 w 1556049"/>
                <a:gd name="connsiteY14" fmla="*/ 89872 h 1869378"/>
                <a:gd name="connsiteX15" fmla="*/ 34469 w 1556049"/>
                <a:gd name="connsiteY15" fmla="*/ 77827 h 1869378"/>
                <a:gd name="connsiteX16" fmla="*/ 55933 w 1556049"/>
                <a:gd name="connsiteY16" fmla="*/ 77500 h 1869378"/>
                <a:gd name="connsiteX17" fmla="*/ 1556048 w 1556049"/>
                <a:gd name="connsiteY17" fmla="*/ 54665 h 1869378"/>
                <a:gd name="connsiteX18" fmla="*/ 1471984 w 1556049"/>
                <a:gd name="connsiteY18" fmla="*/ 160680 h 1869378"/>
                <a:gd name="connsiteX19" fmla="*/ 1473146 w 1556049"/>
                <a:gd name="connsiteY19" fmla="*/ 955859 h 1869378"/>
                <a:gd name="connsiteX20" fmla="*/ 1451360 w 1556049"/>
                <a:gd name="connsiteY20" fmla="*/ 850685 h 1869378"/>
                <a:gd name="connsiteX21" fmla="*/ 1444571 w 1556049"/>
                <a:gd name="connsiteY21" fmla="*/ 877829 h 1869378"/>
                <a:gd name="connsiteX22" fmla="*/ 1436828 w 1556049"/>
                <a:gd name="connsiteY22" fmla="*/ 906305 h 1869378"/>
                <a:gd name="connsiteX23" fmla="*/ 1440047 w 1556049"/>
                <a:gd name="connsiteY23" fmla="*/ 932116 h 1869378"/>
                <a:gd name="connsiteX24" fmla="*/ 1433008 w 1556049"/>
                <a:gd name="connsiteY24" fmla="*/ 961078 h 1869378"/>
                <a:gd name="connsiteX25" fmla="*/ 1431103 w 1556049"/>
                <a:gd name="connsiteY25" fmla="*/ 1008758 h 1869378"/>
                <a:gd name="connsiteX26" fmla="*/ 1428187 w 1556049"/>
                <a:gd name="connsiteY26" fmla="*/ 1022217 h 1869378"/>
                <a:gd name="connsiteX27" fmla="*/ 1389193 w 1556049"/>
                <a:gd name="connsiteY27" fmla="*/ 1691379 h 1869378"/>
                <a:gd name="connsiteX28" fmla="*/ 1379033 w 1556049"/>
                <a:gd name="connsiteY28" fmla="*/ 1708001 h 1869378"/>
                <a:gd name="connsiteX29" fmla="*/ 781545 w 1556049"/>
                <a:gd name="connsiteY29" fmla="*/ 1868860 h 1869378"/>
                <a:gd name="connsiteX30" fmla="*/ 147862 w 1556049"/>
                <a:gd name="connsiteY30" fmla="*/ 1647801 h 1869378"/>
                <a:gd name="connsiteX31" fmla="*/ 164996 w 1556049"/>
                <a:gd name="connsiteY31" fmla="*/ 1392210 h 1869378"/>
                <a:gd name="connsiteX32" fmla="*/ 123725 w 1556049"/>
                <a:gd name="connsiteY32" fmla="*/ 1132257 h 1869378"/>
                <a:gd name="connsiteX33" fmla="*/ 117684 w 1556049"/>
                <a:gd name="connsiteY33" fmla="*/ 1052168 h 1869378"/>
                <a:gd name="connsiteX34" fmla="*/ 100061 w 1556049"/>
                <a:gd name="connsiteY34" fmla="*/ 1046490 h 1869378"/>
                <a:gd name="connsiteX35" fmla="*/ 111369 w 1556049"/>
                <a:gd name="connsiteY35" fmla="*/ 1022348 h 1869378"/>
                <a:gd name="connsiteX36" fmla="*/ 93329 w 1556049"/>
                <a:gd name="connsiteY36" fmla="*/ 951166 h 1869378"/>
                <a:gd name="connsiteX37" fmla="*/ 81045 w 1556049"/>
                <a:gd name="connsiteY37" fmla="*/ 946905 h 1869378"/>
                <a:gd name="connsiteX38" fmla="*/ 114028 w 1556049"/>
                <a:gd name="connsiteY38" fmla="*/ 946986 h 1869378"/>
                <a:gd name="connsiteX39" fmla="*/ 93823 w 1556049"/>
                <a:gd name="connsiteY39" fmla="*/ 807903 h 1869378"/>
                <a:gd name="connsiteX40" fmla="*/ 98465 w 1556049"/>
                <a:gd name="connsiteY40" fmla="*/ 249704 h 1869378"/>
                <a:gd name="connsiteX41" fmla="*/ 18312 w 1556049"/>
                <a:gd name="connsiteY41" fmla="*/ 92807 h 1869378"/>
                <a:gd name="connsiteX42" fmla="*/ 81702 w 1556049"/>
                <a:gd name="connsiteY42" fmla="*/ 117943 h 1869378"/>
                <a:gd name="connsiteX43" fmla="*/ 795260 w 1556049"/>
                <a:gd name="connsiteY43" fmla="*/ 204701 h 1869378"/>
                <a:gd name="connsiteX44" fmla="*/ 1479686 w 1556049"/>
                <a:gd name="connsiteY44" fmla="*/ 54493 h 1869378"/>
                <a:gd name="connsiteX45" fmla="*/ 1556048 w 1556049"/>
                <a:gd name="connsiteY45" fmla="*/ 54665 h 1869378"/>
                <a:gd name="connsiteX46" fmla="*/ 1479717 w 1556049"/>
                <a:gd name="connsiteY46" fmla="*/ 63711 h 1869378"/>
                <a:gd name="connsiteX47" fmla="*/ 1556049 w 1556049"/>
                <a:gd name="connsiteY47" fmla="*/ 54663 h 1869378"/>
                <a:gd name="connsiteX48" fmla="*/ 1556048 w 1556049"/>
                <a:gd name="connsiteY48" fmla="*/ 54665 h 1869378"/>
                <a:gd name="connsiteX49" fmla="*/ 1469688 w 1556049"/>
                <a:gd name="connsiteY49" fmla="*/ 72760 h 1869378"/>
                <a:gd name="connsiteX50" fmla="*/ 1479717 w 1556049"/>
                <a:gd name="connsiteY50" fmla="*/ 63711 h 1869378"/>
                <a:gd name="connsiteX51" fmla="*/ 0 w 1556049"/>
                <a:gd name="connsiteY51" fmla="*/ 44150 h 1869378"/>
                <a:gd name="connsiteX52" fmla="*/ 1479717 w 1556049"/>
                <a:gd name="connsiteY52" fmla="*/ 48155 h 1869378"/>
                <a:gd name="connsiteX53" fmla="*/ 34470 w 1556049"/>
                <a:gd name="connsiteY53" fmla="*/ 54663 h 1869378"/>
                <a:gd name="connsiteX54" fmla="*/ 14372 w 1556049"/>
                <a:gd name="connsiteY54" fmla="*/ 49387 h 1869378"/>
                <a:gd name="connsiteX55" fmla="*/ 0 w 1556049"/>
                <a:gd name="connsiteY55" fmla="*/ 44150 h 1869378"/>
                <a:gd name="connsiteX56" fmla="*/ 115382 w 1556049"/>
                <a:gd name="connsiteY56" fmla="*/ 836099 h 1869378"/>
                <a:gd name="connsiteX57" fmla="*/ 0 w 1556049"/>
                <a:gd name="connsiteY57" fmla="*/ 44150 h 1869378"/>
                <a:gd name="connsiteX58" fmla="*/ 78094 w 1556049"/>
                <a:gd name="connsiteY58" fmla="*/ 3 h 1869378"/>
                <a:gd name="connsiteX59" fmla="*/ 115382 w 1556049"/>
                <a:gd name="connsiteY59" fmla="*/ 836099 h 1869378"/>
                <a:gd name="connsiteX0" fmla="*/ 1474220 w 1556049"/>
                <a:gd name="connsiteY0" fmla="*/ 955866 h 1869380"/>
                <a:gd name="connsiteX1" fmla="*/ 1474338 w 1556049"/>
                <a:gd name="connsiteY1" fmla="*/ 955866 h 1869380"/>
                <a:gd name="connsiteX2" fmla="*/ 1474337 w 1556049"/>
                <a:gd name="connsiteY2" fmla="*/ 955867 h 1869380"/>
                <a:gd name="connsiteX3" fmla="*/ 1474337 w 1556049"/>
                <a:gd name="connsiteY3" fmla="*/ 955867 h 1869380"/>
                <a:gd name="connsiteX4" fmla="*/ 1474220 w 1556049"/>
                <a:gd name="connsiteY4" fmla="*/ 955866 h 1869380"/>
                <a:gd name="connsiteX5" fmla="*/ 79740 w 1556049"/>
                <a:gd name="connsiteY5" fmla="*/ 946452 h 1869380"/>
                <a:gd name="connsiteX6" fmla="*/ 81045 w 1556049"/>
                <a:gd name="connsiteY6" fmla="*/ 946905 h 1869380"/>
                <a:gd name="connsiteX7" fmla="*/ 75918 w 1556049"/>
                <a:gd name="connsiteY7" fmla="*/ 946872 h 1869380"/>
                <a:gd name="connsiteX8" fmla="*/ 79740 w 1556049"/>
                <a:gd name="connsiteY8" fmla="*/ 946452 h 1869380"/>
                <a:gd name="connsiteX9" fmla="*/ 35334 w 1556049"/>
                <a:gd name="connsiteY9" fmla="*/ 89872 h 1869380"/>
                <a:gd name="connsiteX10" fmla="*/ 36092 w 1556049"/>
                <a:gd name="connsiteY10" fmla="*/ 100427 h 1869380"/>
                <a:gd name="connsiteX11" fmla="*/ 24911 w 1556049"/>
                <a:gd name="connsiteY11" fmla="*/ 96133 h 1869380"/>
                <a:gd name="connsiteX12" fmla="*/ 35334 w 1556049"/>
                <a:gd name="connsiteY12" fmla="*/ 89872 h 1869380"/>
                <a:gd name="connsiteX13" fmla="*/ 55933 w 1556049"/>
                <a:gd name="connsiteY13" fmla="*/ 77500 h 1869380"/>
                <a:gd name="connsiteX14" fmla="*/ 35334 w 1556049"/>
                <a:gd name="connsiteY14" fmla="*/ 89872 h 1869380"/>
                <a:gd name="connsiteX15" fmla="*/ 34469 w 1556049"/>
                <a:gd name="connsiteY15" fmla="*/ 77827 h 1869380"/>
                <a:gd name="connsiteX16" fmla="*/ 55933 w 1556049"/>
                <a:gd name="connsiteY16" fmla="*/ 77500 h 1869380"/>
                <a:gd name="connsiteX17" fmla="*/ 1556048 w 1556049"/>
                <a:gd name="connsiteY17" fmla="*/ 54665 h 1869380"/>
                <a:gd name="connsiteX18" fmla="*/ 1471984 w 1556049"/>
                <a:gd name="connsiteY18" fmla="*/ 160680 h 1869380"/>
                <a:gd name="connsiteX19" fmla="*/ 1444571 w 1556049"/>
                <a:gd name="connsiteY19" fmla="*/ 881215 h 1869380"/>
                <a:gd name="connsiteX20" fmla="*/ 1451360 w 1556049"/>
                <a:gd name="connsiteY20" fmla="*/ 850685 h 1869380"/>
                <a:gd name="connsiteX21" fmla="*/ 1444571 w 1556049"/>
                <a:gd name="connsiteY21" fmla="*/ 877829 h 1869380"/>
                <a:gd name="connsiteX22" fmla="*/ 1436828 w 1556049"/>
                <a:gd name="connsiteY22" fmla="*/ 906305 h 1869380"/>
                <a:gd name="connsiteX23" fmla="*/ 1440047 w 1556049"/>
                <a:gd name="connsiteY23" fmla="*/ 932116 h 1869380"/>
                <a:gd name="connsiteX24" fmla="*/ 1433008 w 1556049"/>
                <a:gd name="connsiteY24" fmla="*/ 961078 h 1869380"/>
                <a:gd name="connsiteX25" fmla="*/ 1431103 w 1556049"/>
                <a:gd name="connsiteY25" fmla="*/ 1008758 h 1869380"/>
                <a:gd name="connsiteX26" fmla="*/ 1428187 w 1556049"/>
                <a:gd name="connsiteY26" fmla="*/ 1022217 h 1869380"/>
                <a:gd name="connsiteX27" fmla="*/ 1389193 w 1556049"/>
                <a:gd name="connsiteY27" fmla="*/ 1691379 h 1869380"/>
                <a:gd name="connsiteX28" fmla="*/ 1379033 w 1556049"/>
                <a:gd name="connsiteY28" fmla="*/ 1708001 h 1869380"/>
                <a:gd name="connsiteX29" fmla="*/ 781545 w 1556049"/>
                <a:gd name="connsiteY29" fmla="*/ 1868860 h 1869380"/>
                <a:gd name="connsiteX30" fmla="*/ 147862 w 1556049"/>
                <a:gd name="connsiteY30" fmla="*/ 1647801 h 1869380"/>
                <a:gd name="connsiteX31" fmla="*/ 164996 w 1556049"/>
                <a:gd name="connsiteY31" fmla="*/ 1392210 h 1869380"/>
                <a:gd name="connsiteX32" fmla="*/ 123725 w 1556049"/>
                <a:gd name="connsiteY32" fmla="*/ 1132257 h 1869380"/>
                <a:gd name="connsiteX33" fmla="*/ 117684 w 1556049"/>
                <a:gd name="connsiteY33" fmla="*/ 1052168 h 1869380"/>
                <a:gd name="connsiteX34" fmla="*/ 100061 w 1556049"/>
                <a:gd name="connsiteY34" fmla="*/ 1046490 h 1869380"/>
                <a:gd name="connsiteX35" fmla="*/ 111369 w 1556049"/>
                <a:gd name="connsiteY35" fmla="*/ 1022348 h 1869380"/>
                <a:gd name="connsiteX36" fmla="*/ 93329 w 1556049"/>
                <a:gd name="connsiteY36" fmla="*/ 951166 h 1869380"/>
                <a:gd name="connsiteX37" fmla="*/ 81045 w 1556049"/>
                <a:gd name="connsiteY37" fmla="*/ 946905 h 1869380"/>
                <a:gd name="connsiteX38" fmla="*/ 114028 w 1556049"/>
                <a:gd name="connsiteY38" fmla="*/ 946986 h 1869380"/>
                <a:gd name="connsiteX39" fmla="*/ 93823 w 1556049"/>
                <a:gd name="connsiteY39" fmla="*/ 807903 h 1869380"/>
                <a:gd name="connsiteX40" fmla="*/ 98465 w 1556049"/>
                <a:gd name="connsiteY40" fmla="*/ 249704 h 1869380"/>
                <a:gd name="connsiteX41" fmla="*/ 18312 w 1556049"/>
                <a:gd name="connsiteY41" fmla="*/ 92807 h 1869380"/>
                <a:gd name="connsiteX42" fmla="*/ 81702 w 1556049"/>
                <a:gd name="connsiteY42" fmla="*/ 117943 h 1869380"/>
                <a:gd name="connsiteX43" fmla="*/ 795260 w 1556049"/>
                <a:gd name="connsiteY43" fmla="*/ 204701 h 1869380"/>
                <a:gd name="connsiteX44" fmla="*/ 1479686 w 1556049"/>
                <a:gd name="connsiteY44" fmla="*/ 54493 h 1869380"/>
                <a:gd name="connsiteX45" fmla="*/ 1556048 w 1556049"/>
                <a:gd name="connsiteY45" fmla="*/ 54665 h 1869380"/>
                <a:gd name="connsiteX46" fmla="*/ 1479717 w 1556049"/>
                <a:gd name="connsiteY46" fmla="*/ 63711 h 1869380"/>
                <a:gd name="connsiteX47" fmla="*/ 1556049 w 1556049"/>
                <a:gd name="connsiteY47" fmla="*/ 54663 h 1869380"/>
                <a:gd name="connsiteX48" fmla="*/ 1556048 w 1556049"/>
                <a:gd name="connsiteY48" fmla="*/ 54665 h 1869380"/>
                <a:gd name="connsiteX49" fmla="*/ 1469688 w 1556049"/>
                <a:gd name="connsiteY49" fmla="*/ 72760 h 1869380"/>
                <a:gd name="connsiteX50" fmla="*/ 1479717 w 1556049"/>
                <a:gd name="connsiteY50" fmla="*/ 63711 h 1869380"/>
                <a:gd name="connsiteX51" fmla="*/ 0 w 1556049"/>
                <a:gd name="connsiteY51" fmla="*/ 44150 h 1869380"/>
                <a:gd name="connsiteX52" fmla="*/ 1479717 w 1556049"/>
                <a:gd name="connsiteY52" fmla="*/ 48155 h 1869380"/>
                <a:gd name="connsiteX53" fmla="*/ 34470 w 1556049"/>
                <a:gd name="connsiteY53" fmla="*/ 54663 h 1869380"/>
                <a:gd name="connsiteX54" fmla="*/ 14372 w 1556049"/>
                <a:gd name="connsiteY54" fmla="*/ 49387 h 1869380"/>
                <a:gd name="connsiteX55" fmla="*/ 0 w 1556049"/>
                <a:gd name="connsiteY55" fmla="*/ 44150 h 1869380"/>
                <a:gd name="connsiteX56" fmla="*/ 115382 w 1556049"/>
                <a:gd name="connsiteY56" fmla="*/ 836099 h 1869380"/>
                <a:gd name="connsiteX57" fmla="*/ 0 w 1556049"/>
                <a:gd name="connsiteY57" fmla="*/ 44150 h 1869380"/>
                <a:gd name="connsiteX58" fmla="*/ 78094 w 1556049"/>
                <a:gd name="connsiteY58" fmla="*/ 3 h 1869380"/>
                <a:gd name="connsiteX59" fmla="*/ 115382 w 1556049"/>
                <a:gd name="connsiteY59" fmla="*/ 836099 h 1869380"/>
                <a:gd name="connsiteX0" fmla="*/ 1474220 w 1556049"/>
                <a:gd name="connsiteY0" fmla="*/ 955866 h 1869378"/>
                <a:gd name="connsiteX1" fmla="*/ 1474338 w 1556049"/>
                <a:gd name="connsiteY1" fmla="*/ 955866 h 1869378"/>
                <a:gd name="connsiteX2" fmla="*/ 1474337 w 1556049"/>
                <a:gd name="connsiteY2" fmla="*/ 955867 h 1869378"/>
                <a:gd name="connsiteX3" fmla="*/ 1474337 w 1556049"/>
                <a:gd name="connsiteY3" fmla="*/ 955867 h 1869378"/>
                <a:gd name="connsiteX4" fmla="*/ 1474220 w 1556049"/>
                <a:gd name="connsiteY4" fmla="*/ 955866 h 1869378"/>
                <a:gd name="connsiteX5" fmla="*/ 79740 w 1556049"/>
                <a:gd name="connsiteY5" fmla="*/ 946452 h 1869378"/>
                <a:gd name="connsiteX6" fmla="*/ 81045 w 1556049"/>
                <a:gd name="connsiteY6" fmla="*/ 946905 h 1869378"/>
                <a:gd name="connsiteX7" fmla="*/ 75918 w 1556049"/>
                <a:gd name="connsiteY7" fmla="*/ 946872 h 1869378"/>
                <a:gd name="connsiteX8" fmla="*/ 79740 w 1556049"/>
                <a:gd name="connsiteY8" fmla="*/ 946452 h 1869378"/>
                <a:gd name="connsiteX9" fmla="*/ 35334 w 1556049"/>
                <a:gd name="connsiteY9" fmla="*/ 89872 h 1869378"/>
                <a:gd name="connsiteX10" fmla="*/ 36092 w 1556049"/>
                <a:gd name="connsiteY10" fmla="*/ 100427 h 1869378"/>
                <a:gd name="connsiteX11" fmla="*/ 24911 w 1556049"/>
                <a:gd name="connsiteY11" fmla="*/ 96133 h 1869378"/>
                <a:gd name="connsiteX12" fmla="*/ 35334 w 1556049"/>
                <a:gd name="connsiteY12" fmla="*/ 89872 h 1869378"/>
                <a:gd name="connsiteX13" fmla="*/ 55933 w 1556049"/>
                <a:gd name="connsiteY13" fmla="*/ 77500 h 1869378"/>
                <a:gd name="connsiteX14" fmla="*/ 35334 w 1556049"/>
                <a:gd name="connsiteY14" fmla="*/ 89872 h 1869378"/>
                <a:gd name="connsiteX15" fmla="*/ 34469 w 1556049"/>
                <a:gd name="connsiteY15" fmla="*/ 77827 h 1869378"/>
                <a:gd name="connsiteX16" fmla="*/ 55933 w 1556049"/>
                <a:gd name="connsiteY16" fmla="*/ 77500 h 1869378"/>
                <a:gd name="connsiteX17" fmla="*/ 1556048 w 1556049"/>
                <a:gd name="connsiteY17" fmla="*/ 54665 h 1869378"/>
                <a:gd name="connsiteX18" fmla="*/ 1471984 w 1556049"/>
                <a:gd name="connsiteY18" fmla="*/ 160680 h 1869378"/>
                <a:gd name="connsiteX19" fmla="*/ 1444571 w 1556049"/>
                <a:gd name="connsiteY19" fmla="*/ 881215 h 1869378"/>
                <a:gd name="connsiteX20" fmla="*/ 1451360 w 1556049"/>
                <a:gd name="connsiteY20" fmla="*/ 850685 h 1869378"/>
                <a:gd name="connsiteX21" fmla="*/ 1444571 w 1556049"/>
                <a:gd name="connsiteY21" fmla="*/ 877829 h 1869378"/>
                <a:gd name="connsiteX22" fmla="*/ 1436828 w 1556049"/>
                <a:gd name="connsiteY22" fmla="*/ 906305 h 1869378"/>
                <a:gd name="connsiteX23" fmla="*/ 1440047 w 1556049"/>
                <a:gd name="connsiteY23" fmla="*/ 932116 h 1869378"/>
                <a:gd name="connsiteX24" fmla="*/ 1433008 w 1556049"/>
                <a:gd name="connsiteY24" fmla="*/ 961078 h 1869378"/>
                <a:gd name="connsiteX25" fmla="*/ 1431103 w 1556049"/>
                <a:gd name="connsiteY25" fmla="*/ 1008758 h 1869378"/>
                <a:gd name="connsiteX26" fmla="*/ 1428187 w 1556049"/>
                <a:gd name="connsiteY26" fmla="*/ 1022217 h 1869378"/>
                <a:gd name="connsiteX27" fmla="*/ 1389193 w 1556049"/>
                <a:gd name="connsiteY27" fmla="*/ 1691379 h 1869378"/>
                <a:gd name="connsiteX28" fmla="*/ 1379033 w 1556049"/>
                <a:gd name="connsiteY28" fmla="*/ 1708001 h 1869378"/>
                <a:gd name="connsiteX29" fmla="*/ 781545 w 1556049"/>
                <a:gd name="connsiteY29" fmla="*/ 1868860 h 1869378"/>
                <a:gd name="connsiteX30" fmla="*/ 147862 w 1556049"/>
                <a:gd name="connsiteY30" fmla="*/ 1647801 h 1869378"/>
                <a:gd name="connsiteX31" fmla="*/ 164996 w 1556049"/>
                <a:gd name="connsiteY31" fmla="*/ 1392210 h 1869378"/>
                <a:gd name="connsiteX32" fmla="*/ 123725 w 1556049"/>
                <a:gd name="connsiteY32" fmla="*/ 1132257 h 1869378"/>
                <a:gd name="connsiteX33" fmla="*/ 117684 w 1556049"/>
                <a:gd name="connsiteY33" fmla="*/ 1052168 h 1869378"/>
                <a:gd name="connsiteX34" fmla="*/ 100061 w 1556049"/>
                <a:gd name="connsiteY34" fmla="*/ 1046490 h 1869378"/>
                <a:gd name="connsiteX35" fmla="*/ 111369 w 1556049"/>
                <a:gd name="connsiteY35" fmla="*/ 1022348 h 1869378"/>
                <a:gd name="connsiteX36" fmla="*/ 93329 w 1556049"/>
                <a:gd name="connsiteY36" fmla="*/ 951166 h 1869378"/>
                <a:gd name="connsiteX37" fmla="*/ 81045 w 1556049"/>
                <a:gd name="connsiteY37" fmla="*/ 946905 h 1869378"/>
                <a:gd name="connsiteX38" fmla="*/ 114028 w 1556049"/>
                <a:gd name="connsiteY38" fmla="*/ 946986 h 1869378"/>
                <a:gd name="connsiteX39" fmla="*/ 93823 w 1556049"/>
                <a:gd name="connsiteY39" fmla="*/ 807903 h 1869378"/>
                <a:gd name="connsiteX40" fmla="*/ 98465 w 1556049"/>
                <a:gd name="connsiteY40" fmla="*/ 249704 h 1869378"/>
                <a:gd name="connsiteX41" fmla="*/ 18312 w 1556049"/>
                <a:gd name="connsiteY41" fmla="*/ 92807 h 1869378"/>
                <a:gd name="connsiteX42" fmla="*/ 81702 w 1556049"/>
                <a:gd name="connsiteY42" fmla="*/ 117943 h 1869378"/>
                <a:gd name="connsiteX43" fmla="*/ 795260 w 1556049"/>
                <a:gd name="connsiteY43" fmla="*/ 204701 h 1869378"/>
                <a:gd name="connsiteX44" fmla="*/ 1479686 w 1556049"/>
                <a:gd name="connsiteY44" fmla="*/ 54493 h 1869378"/>
                <a:gd name="connsiteX45" fmla="*/ 1556048 w 1556049"/>
                <a:gd name="connsiteY45" fmla="*/ 54665 h 1869378"/>
                <a:gd name="connsiteX46" fmla="*/ 1479717 w 1556049"/>
                <a:gd name="connsiteY46" fmla="*/ 63711 h 1869378"/>
                <a:gd name="connsiteX47" fmla="*/ 1556049 w 1556049"/>
                <a:gd name="connsiteY47" fmla="*/ 54663 h 1869378"/>
                <a:gd name="connsiteX48" fmla="*/ 1556048 w 1556049"/>
                <a:gd name="connsiteY48" fmla="*/ 54665 h 1869378"/>
                <a:gd name="connsiteX49" fmla="*/ 1469688 w 1556049"/>
                <a:gd name="connsiteY49" fmla="*/ 72760 h 1869378"/>
                <a:gd name="connsiteX50" fmla="*/ 1479717 w 1556049"/>
                <a:gd name="connsiteY50" fmla="*/ 63711 h 1869378"/>
                <a:gd name="connsiteX51" fmla="*/ 0 w 1556049"/>
                <a:gd name="connsiteY51" fmla="*/ 44150 h 1869378"/>
                <a:gd name="connsiteX52" fmla="*/ 1479717 w 1556049"/>
                <a:gd name="connsiteY52" fmla="*/ 48155 h 1869378"/>
                <a:gd name="connsiteX53" fmla="*/ 34470 w 1556049"/>
                <a:gd name="connsiteY53" fmla="*/ 54663 h 1869378"/>
                <a:gd name="connsiteX54" fmla="*/ 14372 w 1556049"/>
                <a:gd name="connsiteY54" fmla="*/ 49387 h 1869378"/>
                <a:gd name="connsiteX55" fmla="*/ 0 w 1556049"/>
                <a:gd name="connsiteY55" fmla="*/ 44150 h 1869378"/>
                <a:gd name="connsiteX56" fmla="*/ 115382 w 1556049"/>
                <a:gd name="connsiteY56" fmla="*/ 836099 h 1869378"/>
                <a:gd name="connsiteX57" fmla="*/ 70485 w 1556049"/>
                <a:gd name="connsiteY57" fmla="*/ 17006 h 1869378"/>
                <a:gd name="connsiteX58" fmla="*/ 78094 w 1556049"/>
                <a:gd name="connsiteY58" fmla="*/ 3 h 1869378"/>
                <a:gd name="connsiteX59" fmla="*/ 115382 w 1556049"/>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20962 w 1541677"/>
                <a:gd name="connsiteY14" fmla="*/ 89872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79451 w 1541677"/>
                <a:gd name="connsiteY39" fmla="*/ 807903 h 1869380"/>
                <a:gd name="connsiteX40" fmla="*/ 84093 w 1541677"/>
                <a:gd name="connsiteY40" fmla="*/ 249704 h 1869380"/>
                <a:gd name="connsiteX41" fmla="*/ 3940 w 1541677"/>
                <a:gd name="connsiteY41" fmla="*/ 92807 h 1869380"/>
                <a:gd name="connsiteX42" fmla="*/ 67330 w 1541677"/>
                <a:gd name="connsiteY42" fmla="*/ 117943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20962 w 1541677"/>
                <a:gd name="connsiteY14" fmla="*/ 89872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66673 w 1541677"/>
                <a:gd name="connsiteY37" fmla="*/ 946905 h 1869378"/>
                <a:gd name="connsiteX38" fmla="*/ 99656 w 1541677"/>
                <a:gd name="connsiteY38" fmla="*/ 946986 h 1869378"/>
                <a:gd name="connsiteX39" fmla="*/ 79451 w 1541677"/>
                <a:gd name="connsiteY39" fmla="*/ 807903 h 1869378"/>
                <a:gd name="connsiteX40" fmla="*/ 84093 w 1541677"/>
                <a:gd name="connsiteY40" fmla="*/ 249704 h 1869378"/>
                <a:gd name="connsiteX41" fmla="*/ 3940 w 1541677"/>
                <a:gd name="connsiteY41" fmla="*/ 92807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20962 w 1541677"/>
                <a:gd name="connsiteY14" fmla="*/ 89872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79451 w 1541677"/>
                <a:gd name="connsiteY39" fmla="*/ 807903 h 1869380"/>
                <a:gd name="connsiteX40" fmla="*/ 84093 w 1541677"/>
                <a:gd name="connsiteY40" fmla="*/ 249704 h 1869380"/>
                <a:gd name="connsiteX41" fmla="*/ 3940 w 1541677"/>
                <a:gd name="connsiteY41" fmla="*/ 92807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20962 w 1541677"/>
                <a:gd name="connsiteY14" fmla="*/ 89872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66673 w 1541677"/>
                <a:gd name="connsiteY37" fmla="*/ 946905 h 1869378"/>
                <a:gd name="connsiteX38" fmla="*/ 99656 w 1541677"/>
                <a:gd name="connsiteY38" fmla="*/ 946986 h 1869378"/>
                <a:gd name="connsiteX39" fmla="*/ 79451 w 1541677"/>
                <a:gd name="connsiteY39" fmla="*/ 807903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79451 w 1541677"/>
                <a:gd name="connsiteY39" fmla="*/ 807903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66673 w 1541677"/>
                <a:gd name="connsiteY37" fmla="*/ 946905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65368 w 1541677"/>
                <a:gd name="connsiteY5" fmla="*/ 946452 h 1869380"/>
                <a:gd name="connsiteX6" fmla="*/ 66673 w 1541677"/>
                <a:gd name="connsiteY6" fmla="*/ 946905 h 1869380"/>
                <a:gd name="connsiteX7" fmla="*/ 61546 w 1541677"/>
                <a:gd name="connsiteY7" fmla="*/ 946872 h 1869380"/>
                <a:gd name="connsiteX8" fmla="*/ 653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66673 w 1541677"/>
                <a:gd name="connsiteY37" fmla="*/ 946905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65368 w 1541677"/>
                <a:gd name="connsiteY5" fmla="*/ 946452 h 1869378"/>
                <a:gd name="connsiteX6" fmla="*/ 66673 w 1541677"/>
                <a:gd name="connsiteY6" fmla="*/ 946905 h 1869378"/>
                <a:gd name="connsiteX7" fmla="*/ 61546 w 1541677"/>
                <a:gd name="connsiteY7" fmla="*/ 946872 h 1869378"/>
                <a:gd name="connsiteX8" fmla="*/ 653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78957 w 1541677"/>
                <a:gd name="connsiteY36" fmla="*/ 951166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66673 w 1541677"/>
                <a:gd name="connsiteY6" fmla="*/ 946905 h 1869380"/>
                <a:gd name="connsiteX7" fmla="*/ 61546 w 1541677"/>
                <a:gd name="connsiteY7" fmla="*/ 946872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78957 w 1541677"/>
                <a:gd name="connsiteY36" fmla="*/ 951166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66673 w 1541677"/>
                <a:gd name="connsiteY6" fmla="*/ 946905 h 1869378"/>
                <a:gd name="connsiteX7" fmla="*/ 61546 w 1541677"/>
                <a:gd name="connsiteY7" fmla="*/ 946872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66673 w 1541677"/>
                <a:gd name="connsiteY6" fmla="*/ 946905 h 1869380"/>
                <a:gd name="connsiteX7" fmla="*/ 107266 w 1541677"/>
                <a:gd name="connsiteY7" fmla="*/ 919729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85689 w 1541677"/>
                <a:gd name="connsiteY34" fmla="*/ 1046490 h 1869380"/>
                <a:gd name="connsiteX35" fmla="*/ 96997 w 1541677"/>
                <a:gd name="connsiteY35" fmla="*/ 1022348 h 1869380"/>
                <a:gd name="connsiteX36" fmla="*/ 118962 w 1541677"/>
                <a:gd name="connsiteY36" fmla="*/ 934202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125728 w 1541677"/>
                <a:gd name="connsiteY6" fmla="*/ 967262 h 1869378"/>
                <a:gd name="connsiteX7" fmla="*/ 107266 w 1541677"/>
                <a:gd name="connsiteY7" fmla="*/ 919729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85689 w 1541677"/>
                <a:gd name="connsiteY34" fmla="*/ 1046490 h 1869378"/>
                <a:gd name="connsiteX35" fmla="*/ 96997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125728 w 1541677"/>
                <a:gd name="connsiteY6" fmla="*/ 967262 h 1869380"/>
                <a:gd name="connsiteX7" fmla="*/ 107266 w 1541677"/>
                <a:gd name="connsiteY7" fmla="*/ 919729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09353 w 1541677"/>
                <a:gd name="connsiteY32" fmla="*/ 1132257 h 1869380"/>
                <a:gd name="connsiteX33" fmla="*/ 103312 w 1541677"/>
                <a:gd name="connsiteY33" fmla="*/ 1052168 h 1869380"/>
                <a:gd name="connsiteX34" fmla="*/ 125694 w 1541677"/>
                <a:gd name="connsiteY34" fmla="*/ 1049883 h 1869380"/>
                <a:gd name="connsiteX35" fmla="*/ 96997 w 1541677"/>
                <a:gd name="connsiteY35" fmla="*/ 1022348 h 1869380"/>
                <a:gd name="connsiteX36" fmla="*/ 118962 w 1541677"/>
                <a:gd name="connsiteY36" fmla="*/ 934202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125728 w 1541677"/>
                <a:gd name="connsiteY6" fmla="*/ 967262 h 1869378"/>
                <a:gd name="connsiteX7" fmla="*/ 107266 w 1541677"/>
                <a:gd name="connsiteY7" fmla="*/ 919729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09353 w 1541677"/>
                <a:gd name="connsiteY32" fmla="*/ 1132257 h 1869378"/>
                <a:gd name="connsiteX33" fmla="*/ 103312 w 1541677"/>
                <a:gd name="connsiteY33" fmla="*/ 1052168 h 1869378"/>
                <a:gd name="connsiteX34" fmla="*/ 125694 w 1541677"/>
                <a:gd name="connsiteY34" fmla="*/ 1049883 h 1869378"/>
                <a:gd name="connsiteX35" fmla="*/ 110332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20098 w 1541677"/>
                <a:gd name="connsiteY53" fmla="*/ 54663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59848 w 1541677"/>
                <a:gd name="connsiteY0" fmla="*/ 955866 h 1869380"/>
                <a:gd name="connsiteX1" fmla="*/ 1459966 w 1541677"/>
                <a:gd name="connsiteY1" fmla="*/ 955866 h 1869380"/>
                <a:gd name="connsiteX2" fmla="*/ 1459965 w 1541677"/>
                <a:gd name="connsiteY2" fmla="*/ 955867 h 1869380"/>
                <a:gd name="connsiteX3" fmla="*/ 1459965 w 1541677"/>
                <a:gd name="connsiteY3" fmla="*/ 955867 h 1869380"/>
                <a:gd name="connsiteX4" fmla="*/ 1459848 w 1541677"/>
                <a:gd name="connsiteY4" fmla="*/ 955866 h 1869380"/>
                <a:gd name="connsiteX5" fmla="*/ 103468 w 1541677"/>
                <a:gd name="connsiteY5" fmla="*/ 946452 h 1869380"/>
                <a:gd name="connsiteX6" fmla="*/ 125728 w 1541677"/>
                <a:gd name="connsiteY6" fmla="*/ 967262 h 1869380"/>
                <a:gd name="connsiteX7" fmla="*/ 107266 w 1541677"/>
                <a:gd name="connsiteY7" fmla="*/ 919729 h 1869380"/>
                <a:gd name="connsiteX8" fmla="*/ 103468 w 1541677"/>
                <a:gd name="connsiteY8" fmla="*/ 946452 h 1869380"/>
                <a:gd name="connsiteX9" fmla="*/ 20962 w 1541677"/>
                <a:gd name="connsiteY9" fmla="*/ 89872 h 1869380"/>
                <a:gd name="connsiteX10" fmla="*/ 21720 w 1541677"/>
                <a:gd name="connsiteY10" fmla="*/ 100427 h 1869380"/>
                <a:gd name="connsiteX11" fmla="*/ 10539 w 1541677"/>
                <a:gd name="connsiteY11" fmla="*/ 96133 h 1869380"/>
                <a:gd name="connsiteX12" fmla="*/ 20962 w 1541677"/>
                <a:gd name="connsiteY12" fmla="*/ 89872 h 1869380"/>
                <a:gd name="connsiteX13" fmla="*/ 41561 w 1541677"/>
                <a:gd name="connsiteY13" fmla="*/ 77500 h 1869380"/>
                <a:gd name="connsiteX14" fmla="*/ 43822 w 1541677"/>
                <a:gd name="connsiteY14" fmla="*/ 93265 h 1869380"/>
                <a:gd name="connsiteX15" fmla="*/ 20097 w 1541677"/>
                <a:gd name="connsiteY15" fmla="*/ 77827 h 1869380"/>
                <a:gd name="connsiteX16" fmla="*/ 41561 w 1541677"/>
                <a:gd name="connsiteY16" fmla="*/ 77500 h 1869380"/>
                <a:gd name="connsiteX17" fmla="*/ 1541676 w 1541677"/>
                <a:gd name="connsiteY17" fmla="*/ 54665 h 1869380"/>
                <a:gd name="connsiteX18" fmla="*/ 1457612 w 1541677"/>
                <a:gd name="connsiteY18" fmla="*/ 160680 h 1869380"/>
                <a:gd name="connsiteX19" fmla="*/ 1430199 w 1541677"/>
                <a:gd name="connsiteY19" fmla="*/ 881215 h 1869380"/>
                <a:gd name="connsiteX20" fmla="*/ 1436988 w 1541677"/>
                <a:gd name="connsiteY20" fmla="*/ 850685 h 1869380"/>
                <a:gd name="connsiteX21" fmla="*/ 1430199 w 1541677"/>
                <a:gd name="connsiteY21" fmla="*/ 877829 h 1869380"/>
                <a:gd name="connsiteX22" fmla="*/ 1422456 w 1541677"/>
                <a:gd name="connsiteY22" fmla="*/ 906305 h 1869380"/>
                <a:gd name="connsiteX23" fmla="*/ 1425675 w 1541677"/>
                <a:gd name="connsiteY23" fmla="*/ 932116 h 1869380"/>
                <a:gd name="connsiteX24" fmla="*/ 1418636 w 1541677"/>
                <a:gd name="connsiteY24" fmla="*/ 961078 h 1869380"/>
                <a:gd name="connsiteX25" fmla="*/ 1416731 w 1541677"/>
                <a:gd name="connsiteY25" fmla="*/ 1008758 h 1869380"/>
                <a:gd name="connsiteX26" fmla="*/ 1413815 w 1541677"/>
                <a:gd name="connsiteY26" fmla="*/ 1022217 h 1869380"/>
                <a:gd name="connsiteX27" fmla="*/ 1374821 w 1541677"/>
                <a:gd name="connsiteY27" fmla="*/ 1691379 h 1869380"/>
                <a:gd name="connsiteX28" fmla="*/ 1364661 w 1541677"/>
                <a:gd name="connsiteY28" fmla="*/ 1708001 h 1869380"/>
                <a:gd name="connsiteX29" fmla="*/ 767173 w 1541677"/>
                <a:gd name="connsiteY29" fmla="*/ 1868860 h 1869380"/>
                <a:gd name="connsiteX30" fmla="*/ 133490 w 1541677"/>
                <a:gd name="connsiteY30" fmla="*/ 1647801 h 1869380"/>
                <a:gd name="connsiteX31" fmla="*/ 150624 w 1541677"/>
                <a:gd name="connsiteY31" fmla="*/ 1392210 h 1869380"/>
                <a:gd name="connsiteX32" fmla="*/ 118878 w 1541677"/>
                <a:gd name="connsiteY32" fmla="*/ 1135649 h 1869380"/>
                <a:gd name="connsiteX33" fmla="*/ 103312 w 1541677"/>
                <a:gd name="connsiteY33" fmla="*/ 1052168 h 1869380"/>
                <a:gd name="connsiteX34" fmla="*/ 125694 w 1541677"/>
                <a:gd name="connsiteY34" fmla="*/ 1049883 h 1869380"/>
                <a:gd name="connsiteX35" fmla="*/ 110332 w 1541677"/>
                <a:gd name="connsiteY35" fmla="*/ 1022348 h 1869380"/>
                <a:gd name="connsiteX36" fmla="*/ 118962 w 1541677"/>
                <a:gd name="connsiteY36" fmla="*/ 934202 h 1869380"/>
                <a:gd name="connsiteX37" fmla="*/ 100963 w 1541677"/>
                <a:gd name="connsiteY37" fmla="*/ 950298 h 1869380"/>
                <a:gd name="connsiteX38" fmla="*/ 99656 w 1541677"/>
                <a:gd name="connsiteY38" fmla="*/ 946986 h 1869380"/>
                <a:gd name="connsiteX39" fmla="*/ 102311 w 1541677"/>
                <a:gd name="connsiteY39" fmla="*/ 807904 h 1869380"/>
                <a:gd name="connsiteX40" fmla="*/ 84093 w 1541677"/>
                <a:gd name="connsiteY40" fmla="*/ 249704 h 1869380"/>
                <a:gd name="connsiteX41" fmla="*/ 59185 w 1541677"/>
                <a:gd name="connsiteY41" fmla="*/ 72449 h 1869380"/>
                <a:gd name="connsiteX42" fmla="*/ 69235 w 1541677"/>
                <a:gd name="connsiteY42" fmla="*/ 56870 h 1869380"/>
                <a:gd name="connsiteX43" fmla="*/ 780888 w 1541677"/>
                <a:gd name="connsiteY43" fmla="*/ 204701 h 1869380"/>
                <a:gd name="connsiteX44" fmla="*/ 1465314 w 1541677"/>
                <a:gd name="connsiteY44" fmla="*/ 54493 h 1869380"/>
                <a:gd name="connsiteX45" fmla="*/ 1541676 w 1541677"/>
                <a:gd name="connsiteY45" fmla="*/ 54665 h 1869380"/>
                <a:gd name="connsiteX46" fmla="*/ 1465345 w 1541677"/>
                <a:gd name="connsiteY46" fmla="*/ 63711 h 1869380"/>
                <a:gd name="connsiteX47" fmla="*/ 1541677 w 1541677"/>
                <a:gd name="connsiteY47" fmla="*/ 54663 h 1869380"/>
                <a:gd name="connsiteX48" fmla="*/ 1541676 w 1541677"/>
                <a:gd name="connsiteY48" fmla="*/ 54665 h 1869380"/>
                <a:gd name="connsiteX49" fmla="*/ 1455316 w 1541677"/>
                <a:gd name="connsiteY49" fmla="*/ 72760 h 1869380"/>
                <a:gd name="connsiteX50" fmla="*/ 1465345 w 1541677"/>
                <a:gd name="connsiteY50" fmla="*/ 63711 h 1869380"/>
                <a:gd name="connsiteX51" fmla="*/ 65638 w 1541677"/>
                <a:gd name="connsiteY51" fmla="*/ 20399 h 1869380"/>
                <a:gd name="connsiteX52" fmla="*/ 1465345 w 1541677"/>
                <a:gd name="connsiteY52" fmla="*/ 48155 h 1869380"/>
                <a:gd name="connsiteX53" fmla="*/ 20098 w 1541677"/>
                <a:gd name="connsiteY53" fmla="*/ 54663 h 1869380"/>
                <a:gd name="connsiteX54" fmla="*/ 0 w 1541677"/>
                <a:gd name="connsiteY54" fmla="*/ 49387 h 1869380"/>
                <a:gd name="connsiteX55" fmla="*/ 65638 w 1541677"/>
                <a:gd name="connsiteY55" fmla="*/ 20399 h 1869380"/>
                <a:gd name="connsiteX56" fmla="*/ 101010 w 1541677"/>
                <a:gd name="connsiteY56" fmla="*/ 836099 h 1869380"/>
                <a:gd name="connsiteX57" fmla="*/ 56113 w 1541677"/>
                <a:gd name="connsiteY57" fmla="*/ 17006 h 1869380"/>
                <a:gd name="connsiteX58" fmla="*/ 63722 w 1541677"/>
                <a:gd name="connsiteY58" fmla="*/ 3 h 1869380"/>
                <a:gd name="connsiteX59" fmla="*/ 101010 w 1541677"/>
                <a:gd name="connsiteY59" fmla="*/ 836099 h 1869380"/>
                <a:gd name="connsiteX0" fmla="*/ 1459848 w 1541677"/>
                <a:gd name="connsiteY0" fmla="*/ 955866 h 1869378"/>
                <a:gd name="connsiteX1" fmla="*/ 1459966 w 1541677"/>
                <a:gd name="connsiteY1" fmla="*/ 955866 h 1869378"/>
                <a:gd name="connsiteX2" fmla="*/ 1459965 w 1541677"/>
                <a:gd name="connsiteY2" fmla="*/ 955867 h 1869378"/>
                <a:gd name="connsiteX3" fmla="*/ 1459965 w 1541677"/>
                <a:gd name="connsiteY3" fmla="*/ 955867 h 1869378"/>
                <a:gd name="connsiteX4" fmla="*/ 1459848 w 1541677"/>
                <a:gd name="connsiteY4" fmla="*/ 955866 h 1869378"/>
                <a:gd name="connsiteX5" fmla="*/ 103468 w 1541677"/>
                <a:gd name="connsiteY5" fmla="*/ 946452 h 1869378"/>
                <a:gd name="connsiteX6" fmla="*/ 125728 w 1541677"/>
                <a:gd name="connsiteY6" fmla="*/ 967262 h 1869378"/>
                <a:gd name="connsiteX7" fmla="*/ 107266 w 1541677"/>
                <a:gd name="connsiteY7" fmla="*/ 919729 h 1869378"/>
                <a:gd name="connsiteX8" fmla="*/ 103468 w 1541677"/>
                <a:gd name="connsiteY8" fmla="*/ 946452 h 1869378"/>
                <a:gd name="connsiteX9" fmla="*/ 20962 w 1541677"/>
                <a:gd name="connsiteY9" fmla="*/ 89872 h 1869378"/>
                <a:gd name="connsiteX10" fmla="*/ 21720 w 1541677"/>
                <a:gd name="connsiteY10" fmla="*/ 100427 h 1869378"/>
                <a:gd name="connsiteX11" fmla="*/ 10539 w 1541677"/>
                <a:gd name="connsiteY11" fmla="*/ 96133 h 1869378"/>
                <a:gd name="connsiteX12" fmla="*/ 20962 w 1541677"/>
                <a:gd name="connsiteY12" fmla="*/ 89872 h 1869378"/>
                <a:gd name="connsiteX13" fmla="*/ 41561 w 1541677"/>
                <a:gd name="connsiteY13" fmla="*/ 77500 h 1869378"/>
                <a:gd name="connsiteX14" fmla="*/ 43822 w 1541677"/>
                <a:gd name="connsiteY14" fmla="*/ 93265 h 1869378"/>
                <a:gd name="connsiteX15" fmla="*/ 20097 w 1541677"/>
                <a:gd name="connsiteY15" fmla="*/ 77827 h 1869378"/>
                <a:gd name="connsiteX16" fmla="*/ 41561 w 1541677"/>
                <a:gd name="connsiteY16" fmla="*/ 77500 h 1869378"/>
                <a:gd name="connsiteX17" fmla="*/ 1541676 w 1541677"/>
                <a:gd name="connsiteY17" fmla="*/ 54665 h 1869378"/>
                <a:gd name="connsiteX18" fmla="*/ 1457612 w 1541677"/>
                <a:gd name="connsiteY18" fmla="*/ 160680 h 1869378"/>
                <a:gd name="connsiteX19" fmla="*/ 1430199 w 1541677"/>
                <a:gd name="connsiteY19" fmla="*/ 881215 h 1869378"/>
                <a:gd name="connsiteX20" fmla="*/ 1436988 w 1541677"/>
                <a:gd name="connsiteY20" fmla="*/ 850685 h 1869378"/>
                <a:gd name="connsiteX21" fmla="*/ 1430199 w 1541677"/>
                <a:gd name="connsiteY21" fmla="*/ 877829 h 1869378"/>
                <a:gd name="connsiteX22" fmla="*/ 1422456 w 1541677"/>
                <a:gd name="connsiteY22" fmla="*/ 906305 h 1869378"/>
                <a:gd name="connsiteX23" fmla="*/ 1425675 w 1541677"/>
                <a:gd name="connsiteY23" fmla="*/ 932116 h 1869378"/>
                <a:gd name="connsiteX24" fmla="*/ 1418636 w 1541677"/>
                <a:gd name="connsiteY24" fmla="*/ 961078 h 1869378"/>
                <a:gd name="connsiteX25" fmla="*/ 1416731 w 1541677"/>
                <a:gd name="connsiteY25" fmla="*/ 1008758 h 1869378"/>
                <a:gd name="connsiteX26" fmla="*/ 1413815 w 1541677"/>
                <a:gd name="connsiteY26" fmla="*/ 1022217 h 1869378"/>
                <a:gd name="connsiteX27" fmla="*/ 1374821 w 1541677"/>
                <a:gd name="connsiteY27" fmla="*/ 1691379 h 1869378"/>
                <a:gd name="connsiteX28" fmla="*/ 1364661 w 1541677"/>
                <a:gd name="connsiteY28" fmla="*/ 1708001 h 1869378"/>
                <a:gd name="connsiteX29" fmla="*/ 767173 w 1541677"/>
                <a:gd name="connsiteY29" fmla="*/ 1868860 h 1869378"/>
                <a:gd name="connsiteX30" fmla="*/ 133490 w 1541677"/>
                <a:gd name="connsiteY30" fmla="*/ 1647801 h 1869378"/>
                <a:gd name="connsiteX31" fmla="*/ 150624 w 1541677"/>
                <a:gd name="connsiteY31" fmla="*/ 1392210 h 1869378"/>
                <a:gd name="connsiteX32" fmla="*/ 118878 w 1541677"/>
                <a:gd name="connsiteY32" fmla="*/ 1135649 h 1869378"/>
                <a:gd name="connsiteX33" fmla="*/ 103312 w 1541677"/>
                <a:gd name="connsiteY33" fmla="*/ 1052168 h 1869378"/>
                <a:gd name="connsiteX34" fmla="*/ 125694 w 1541677"/>
                <a:gd name="connsiteY34" fmla="*/ 1049883 h 1869378"/>
                <a:gd name="connsiteX35" fmla="*/ 110332 w 1541677"/>
                <a:gd name="connsiteY35" fmla="*/ 1022348 h 1869378"/>
                <a:gd name="connsiteX36" fmla="*/ 118962 w 1541677"/>
                <a:gd name="connsiteY36" fmla="*/ 934202 h 1869378"/>
                <a:gd name="connsiteX37" fmla="*/ 100963 w 1541677"/>
                <a:gd name="connsiteY37" fmla="*/ 950298 h 1869378"/>
                <a:gd name="connsiteX38" fmla="*/ 99656 w 1541677"/>
                <a:gd name="connsiteY38" fmla="*/ 946986 h 1869378"/>
                <a:gd name="connsiteX39" fmla="*/ 102311 w 1541677"/>
                <a:gd name="connsiteY39" fmla="*/ 807904 h 1869378"/>
                <a:gd name="connsiteX40" fmla="*/ 84093 w 1541677"/>
                <a:gd name="connsiteY40" fmla="*/ 249704 h 1869378"/>
                <a:gd name="connsiteX41" fmla="*/ 59185 w 1541677"/>
                <a:gd name="connsiteY41" fmla="*/ 72449 h 1869378"/>
                <a:gd name="connsiteX42" fmla="*/ 69235 w 1541677"/>
                <a:gd name="connsiteY42" fmla="*/ 56870 h 1869378"/>
                <a:gd name="connsiteX43" fmla="*/ 780888 w 1541677"/>
                <a:gd name="connsiteY43" fmla="*/ 204701 h 1869378"/>
                <a:gd name="connsiteX44" fmla="*/ 1465314 w 1541677"/>
                <a:gd name="connsiteY44" fmla="*/ 54493 h 1869378"/>
                <a:gd name="connsiteX45" fmla="*/ 1541676 w 1541677"/>
                <a:gd name="connsiteY45" fmla="*/ 54665 h 1869378"/>
                <a:gd name="connsiteX46" fmla="*/ 1465345 w 1541677"/>
                <a:gd name="connsiteY46" fmla="*/ 63711 h 1869378"/>
                <a:gd name="connsiteX47" fmla="*/ 1541677 w 1541677"/>
                <a:gd name="connsiteY47" fmla="*/ 54663 h 1869378"/>
                <a:gd name="connsiteX48" fmla="*/ 1541676 w 1541677"/>
                <a:gd name="connsiteY48" fmla="*/ 54665 h 1869378"/>
                <a:gd name="connsiteX49" fmla="*/ 1455316 w 1541677"/>
                <a:gd name="connsiteY49" fmla="*/ 72760 h 1869378"/>
                <a:gd name="connsiteX50" fmla="*/ 1465345 w 1541677"/>
                <a:gd name="connsiteY50" fmla="*/ 63711 h 1869378"/>
                <a:gd name="connsiteX51" fmla="*/ 65638 w 1541677"/>
                <a:gd name="connsiteY51" fmla="*/ 20399 h 1869378"/>
                <a:gd name="connsiteX52" fmla="*/ 1465345 w 1541677"/>
                <a:gd name="connsiteY52" fmla="*/ 48155 h 1869378"/>
                <a:gd name="connsiteX53" fmla="*/ 41053 w 1541677"/>
                <a:gd name="connsiteY53" fmla="*/ 58056 h 1869378"/>
                <a:gd name="connsiteX54" fmla="*/ 0 w 1541677"/>
                <a:gd name="connsiteY54" fmla="*/ 49387 h 1869378"/>
                <a:gd name="connsiteX55" fmla="*/ 65638 w 1541677"/>
                <a:gd name="connsiteY55" fmla="*/ 20399 h 1869378"/>
                <a:gd name="connsiteX56" fmla="*/ 101010 w 1541677"/>
                <a:gd name="connsiteY56" fmla="*/ 836099 h 1869378"/>
                <a:gd name="connsiteX57" fmla="*/ 56113 w 1541677"/>
                <a:gd name="connsiteY57" fmla="*/ 17006 h 1869378"/>
                <a:gd name="connsiteX58" fmla="*/ 63722 w 1541677"/>
                <a:gd name="connsiteY58" fmla="*/ 3 h 1869378"/>
                <a:gd name="connsiteX59" fmla="*/ 101010 w 1541677"/>
                <a:gd name="connsiteY59" fmla="*/ 836099 h 1869378"/>
                <a:gd name="connsiteX0" fmla="*/ 1449309 w 1531138"/>
                <a:gd name="connsiteY0" fmla="*/ 955866 h 1869380"/>
                <a:gd name="connsiteX1" fmla="*/ 1449427 w 1531138"/>
                <a:gd name="connsiteY1" fmla="*/ 955866 h 1869380"/>
                <a:gd name="connsiteX2" fmla="*/ 1449426 w 1531138"/>
                <a:gd name="connsiteY2" fmla="*/ 955867 h 1869380"/>
                <a:gd name="connsiteX3" fmla="*/ 1449426 w 1531138"/>
                <a:gd name="connsiteY3" fmla="*/ 955867 h 1869380"/>
                <a:gd name="connsiteX4" fmla="*/ 1449309 w 1531138"/>
                <a:gd name="connsiteY4" fmla="*/ 955866 h 1869380"/>
                <a:gd name="connsiteX5" fmla="*/ 92929 w 1531138"/>
                <a:gd name="connsiteY5" fmla="*/ 946452 h 1869380"/>
                <a:gd name="connsiteX6" fmla="*/ 115189 w 1531138"/>
                <a:gd name="connsiteY6" fmla="*/ 967262 h 1869380"/>
                <a:gd name="connsiteX7" fmla="*/ 96727 w 1531138"/>
                <a:gd name="connsiteY7" fmla="*/ 919729 h 1869380"/>
                <a:gd name="connsiteX8" fmla="*/ 92929 w 1531138"/>
                <a:gd name="connsiteY8" fmla="*/ 946452 h 1869380"/>
                <a:gd name="connsiteX9" fmla="*/ 10423 w 1531138"/>
                <a:gd name="connsiteY9" fmla="*/ 89872 h 1869380"/>
                <a:gd name="connsiteX10" fmla="*/ 11181 w 1531138"/>
                <a:gd name="connsiteY10" fmla="*/ 100427 h 1869380"/>
                <a:gd name="connsiteX11" fmla="*/ 0 w 1531138"/>
                <a:gd name="connsiteY11" fmla="*/ 96133 h 1869380"/>
                <a:gd name="connsiteX12" fmla="*/ 10423 w 1531138"/>
                <a:gd name="connsiteY12" fmla="*/ 89872 h 1869380"/>
                <a:gd name="connsiteX13" fmla="*/ 31022 w 1531138"/>
                <a:gd name="connsiteY13" fmla="*/ 77500 h 1869380"/>
                <a:gd name="connsiteX14" fmla="*/ 33283 w 1531138"/>
                <a:gd name="connsiteY14" fmla="*/ 93265 h 1869380"/>
                <a:gd name="connsiteX15" fmla="*/ 9558 w 1531138"/>
                <a:gd name="connsiteY15" fmla="*/ 77827 h 1869380"/>
                <a:gd name="connsiteX16" fmla="*/ 31022 w 1531138"/>
                <a:gd name="connsiteY16" fmla="*/ 77500 h 1869380"/>
                <a:gd name="connsiteX17" fmla="*/ 1531137 w 1531138"/>
                <a:gd name="connsiteY17" fmla="*/ 54665 h 1869380"/>
                <a:gd name="connsiteX18" fmla="*/ 1447073 w 1531138"/>
                <a:gd name="connsiteY18" fmla="*/ 160680 h 1869380"/>
                <a:gd name="connsiteX19" fmla="*/ 1419660 w 1531138"/>
                <a:gd name="connsiteY19" fmla="*/ 881215 h 1869380"/>
                <a:gd name="connsiteX20" fmla="*/ 1426449 w 1531138"/>
                <a:gd name="connsiteY20" fmla="*/ 850685 h 1869380"/>
                <a:gd name="connsiteX21" fmla="*/ 1419660 w 1531138"/>
                <a:gd name="connsiteY21" fmla="*/ 877829 h 1869380"/>
                <a:gd name="connsiteX22" fmla="*/ 1411917 w 1531138"/>
                <a:gd name="connsiteY22" fmla="*/ 906305 h 1869380"/>
                <a:gd name="connsiteX23" fmla="*/ 1415136 w 1531138"/>
                <a:gd name="connsiteY23" fmla="*/ 932116 h 1869380"/>
                <a:gd name="connsiteX24" fmla="*/ 1408097 w 1531138"/>
                <a:gd name="connsiteY24" fmla="*/ 961078 h 1869380"/>
                <a:gd name="connsiteX25" fmla="*/ 1406192 w 1531138"/>
                <a:gd name="connsiteY25" fmla="*/ 1008758 h 1869380"/>
                <a:gd name="connsiteX26" fmla="*/ 1403276 w 1531138"/>
                <a:gd name="connsiteY26" fmla="*/ 1022217 h 1869380"/>
                <a:gd name="connsiteX27" fmla="*/ 1364282 w 1531138"/>
                <a:gd name="connsiteY27" fmla="*/ 1691379 h 1869380"/>
                <a:gd name="connsiteX28" fmla="*/ 1354122 w 1531138"/>
                <a:gd name="connsiteY28" fmla="*/ 1708001 h 1869380"/>
                <a:gd name="connsiteX29" fmla="*/ 756634 w 1531138"/>
                <a:gd name="connsiteY29" fmla="*/ 1868860 h 1869380"/>
                <a:gd name="connsiteX30" fmla="*/ 122951 w 1531138"/>
                <a:gd name="connsiteY30" fmla="*/ 1647801 h 1869380"/>
                <a:gd name="connsiteX31" fmla="*/ 140085 w 1531138"/>
                <a:gd name="connsiteY31" fmla="*/ 1392210 h 1869380"/>
                <a:gd name="connsiteX32" fmla="*/ 108339 w 1531138"/>
                <a:gd name="connsiteY32" fmla="*/ 1135649 h 1869380"/>
                <a:gd name="connsiteX33" fmla="*/ 92773 w 1531138"/>
                <a:gd name="connsiteY33" fmla="*/ 1052168 h 1869380"/>
                <a:gd name="connsiteX34" fmla="*/ 115155 w 1531138"/>
                <a:gd name="connsiteY34" fmla="*/ 1049883 h 1869380"/>
                <a:gd name="connsiteX35" fmla="*/ 99793 w 1531138"/>
                <a:gd name="connsiteY35" fmla="*/ 1022348 h 1869380"/>
                <a:gd name="connsiteX36" fmla="*/ 108423 w 1531138"/>
                <a:gd name="connsiteY36" fmla="*/ 934202 h 1869380"/>
                <a:gd name="connsiteX37" fmla="*/ 90424 w 1531138"/>
                <a:gd name="connsiteY37" fmla="*/ 950298 h 1869380"/>
                <a:gd name="connsiteX38" fmla="*/ 89117 w 1531138"/>
                <a:gd name="connsiteY38" fmla="*/ 946986 h 1869380"/>
                <a:gd name="connsiteX39" fmla="*/ 91772 w 1531138"/>
                <a:gd name="connsiteY39" fmla="*/ 807904 h 1869380"/>
                <a:gd name="connsiteX40" fmla="*/ 73554 w 1531138"/>
                <a:gd name="connsiteY40" fmla="*/ 249704 h 1869380"/>
                <a:gd name="connsiteX41" fmla="*/ 48646 w 1531138"/>
                <a:gd name="connsiteY41" fmla="*/ 72449 h 1869380"/>
                <a:gd name="connsiteX42" fmla="*/ 58696 w 1531138"/>
                <a:gd name="connsiteY42" fmla="*/ 56870 h 1869380"/>
                <a:gd name="connsiteX43" fmla="*/ 770349 w 1531138"/>
                <a:gd name="connsiteY43" fmla="*/ 204701 h 1869380"/>
                <a:gd name="connsiteX44" fmla="*/ 1454775 w 1531138"/>
                <a:gd name="connsiteY44" fmla="*/ 54493 h 1869380"/>
                <a:gd name="connsiteX45" fmla="*/ 1531137 w 1531138"/>
                <a:gd name="connsiteY45" fmla="*/ 54665 h 1869380"/>
                <a:gd name="connsiteX46" fmla="*/ 1454806 w 1531138"/>
                <a:gd name="connsiteY46" fmla="*/ 63711 h 1869380"/>
                <a:gd name="connsiteX47" fmla="*/ 1531138 w 1531138"/>
                <a:gd name="connsiteY47" fmla="*/ 54663 h 1869380"/>
                <a:gd name="connsiteX48" fmla="*/ 1531137 w 1531138"/>
                <a:gd name="connsiteY48" fmla="*/ 54665 h 1869380"/>
                <a:gd name="connsiteX49" fmla="*/ 1444777 w 1531138"/>
                <a:gd name="connsiteY49" fmla="*/ 72760 h 1869380"/>
                <a:gd name="connsiteX50" fmla="*/ 1454806 w 1531138"/>
                <a:gd name="connsiteY50" fmla="*/ 63711 h 1869380"/>
                <a:gd name="connsiteX51" fmla="*/ 55099 w 1531138"/>
                <a:gd name="connsiteY51" fmla="*/ 20399 h 1869380"/>
                <a:gd name="connsiteX52" fmla="*/ 1454806 w 1531138"/>
                <a:gd name="connsiteY52" fmla="*/ 48155 h 1869380"/>
                <a:gd name="connsiteX53" fmla="*/ 30514 w 1531138"/>
                <a:gd name="connsiteY53" fmla="*/ 58056 h 1869380"/>
                <a:gd name="connsiteX54" fmla="*/ 35181 w 1531138"/>
                <a:gd name="connsiteY54" fmla="*/ 32423 h 1869380"/>
                <a:gd name="connsiteX55" fmla="*/ 55099 w 1531138"/>
                <a:gd name="connsiteY55" fmla="*/ 20399 h 1869380"/>
                <a:gd name="connsiteX56" fmla="*/ 90471 w 1531138"/>
                <a:gd name="connsiteY56" fmla="*/ 836099 h 1869380"/>
                <a:gd name="connsiteX57" fmla="*/ 45574 w 1531138"/>
                <a:gd name="connsiteY57" fmla="*/ 17006 h 1869380"/>
                <a:gd name="connsiteX58" fmla="*/ 53183 w 1531138"/>
                <a:gd name="connsiteY58" fmla="*/ 3 h 1869380"/>
                <a:gd name="connsiteX59" fmla="*/ 90471 w 1531138"/>
                <a:gd name="connsiteY59" fmla="*/ 836099 h 1869380"/>
                <a:gd name="connsiteX0" fmla="*/ 1449309 w 1531138"/>
                <a:gd name="connsiteY0" fmla="*/ 955866 h 1869378"/>
                <a:gd name="connsiteX1" fmla="*/ 1449427 w 1531138"/>
                <a:gd name="connsiteY1" fmla="*/ 955866 h 1869378"/>
                <a:gd name="connsiteX2" fmla="*/ 1449426 w 1531138"/>
                <a:gd name="connsiteY2" fmla="*/ 955867 h 1869378"/>
                <a:gd name="connsiteX3" fmla="*/ 1449426 w 1531138"/>
                <a:gd name="connsiteY3" fmla="*/ 955867 h 1869378"/>
                <a:gd name="connsiteX4" fmla="*/ 1449309 w 1531138"/>
                <a:gd name="connsiteY4" fmla="*/ 955866 h 1869378"/>
                <a:gd name="connsiteX5" fmla="*/ 92929 w 1531138"/>
                <a:gd name="connsiteY5" fmla="*/ 946452 h 1869378"/>
                <a:gd name="connsiteX6" fmla="*/ 115189 w 1531138"/>
                <a:gd name="connsiteY6" fmla="*/ 967262 h 1869378"/>
                <a:gd name="connsiteX7" fmla="*/ 96727 w 1531138"/>
                <a:gd name="connsiteY7" fmla="*/ 919729 h 1869378"/>
                <a:gd name="connsiteX8" fmla="*/ 92929 w 1531138"/>
                <a:gd name="connsiteY8" fmla="*/ 946452 h 1869378"/>
                <a:gd name="connsiteX9" fmla="*/ 10423 w 1531138"/>
                <a:gd name="connsiteY9" fmla="*/ 89872 h 1869378"/>
                <a:gd name="connsiteX10" fmla="*/ 11181 w 1531138"/>
                <a:gd name="connsiteY10" fmla="*/ 100427 h 1869378"/>
                <a:gd name="connsiteX11" fmla="*/ 0 w 1531138"/>
                <a:gd name="connsiteY11" fmla="*/ 96133 h 1869378"/>
                <a:gd name="connsiteX12" fmla="*/ 10423 w 1531138"/>
                <a:gd name="connsiteY12" fmla="*/ 89872 h 1869378"/>
                <a:gd name="connsiteX13" fmla="*/ 31022 w 1531138"/>
                <a:gd name="connsiteY13" fmla="*/ 77500 h 1869378"/>
                <a:gd name="connsiteX14" fmla="*/ 33283 w 1531138"/>
                <a:gd name="connsiteY14" fmla="*/ 93265 h 1869378"/>
                <a:gd name="connsiteX15" fmla="*/ 49563 w 1531138"/>
                <a:gd name="connsiteY15" fmla="*/ 60861 h 1869378"/>
                <a:gd name="connsiteX16" fmla="*/ 31022 w 1531138"/>
                <a:gd name="connsiteY16" fmla="*/ 77500 h 1869378"/>
                <a:gd name="connsiteX17" fmla="*/ 1531137 w 1531138"/>
                <a:gd name="connsiteY17" fmla="*/ 54665 h 1869378"/>
                <a:gd name="connsiteX18" fmla="*/ 1447073 w 1531138"/>
                <a:gd name="connsiteY18" fmla="*/ 160680 h 1869378"/>
                <a:gd name="connsiteX19" fmla="*/ 1419660 w 1531138"/>
                <a:gd name="connsiteY19" fmla="*/ 881215 h 1869378"/>
                <a:gd name="connsiteX20" fmla="*/ 1426449 w 1531138"/>
                <a:gd name="connsiteY20" fmla="*/ 850685 h 1869378"/>
                <a:gd name="connsiteX21" fmla="*/ 1419660 w 1531138"/>
                <a:gd name="connsiteY21" fmla="*/ 877829 h 1869378"/>
                <a:gd name="connsiteX22" fmla="*/ 1411917 w 1531138"/>
                <a:gd name="connsiteY22" fmla="*/ 906305 h 1869378"/>
                <a:gd name="connsiteX23" fmla="*/ 1415136 w 1531138"/>
                <a:gd name="connsiteY23" fmla="*/ 932116 h 1869378"/>
                <a:gd name="connsiteX24" fmla="*/ 1408097 w 1531138"/>
                <a:gd name="connsiteY24" fmla="*/ 961078 h 1869378"/>
                <a:gd name="connsiteX25" fmla="*/ 1406192 w 1531138"/>
                <a:gd name="connsiteY25" fmla="*/ 1008758 h 1869378"/>
                <a:gd name="connsiteX26" fmla="*/ 1403276 w 1531138"/>
                <a:gd name="connsiteY26" fmla="*/ 1022217 h 1869378"/>
                <a:gd name="connsiteX27" fmla="*/ 1364282 w 1531138"/>
                <a:gd name="connsiteY27" fmla="*/ 1691379 h 1869378"/>
                <a:gd name="connsiteX28" fmla="*/ 1354122 w 1531138"/>
                <a:gd name="connsiteY28" fmla="*/ 1708001 h 1869378"/>
                <a:gd name="connsiteX29" fmla="*/ 756634 w 1531138"/>
                <a:gd name="connsiteY29" fmla="*/ 1868860 h 1869378"/>
                <a:gd name="connsiteX30" fmla="*/ 122951 w 1531138"/>
                <a:gd name="connsiteY30" fmla="*/ 1647801 h 1869378"/>
                <a:gd name="connsiteX31" fmla="*/ 140085 w 1531138"/>
                <a:gd name="connsiteY31" fmla="*/ 1392210 h 1869378"/>
                <a:gd name="connsiteX32" fmla="*/ 108339 w 1531138"/>
                <a:gd name="connsiteY32" fmla="*/ 1135649 h 1869378"/>
                <a:gd name="connsiteX33" fmla="*/ 92773 w 1531138"/>
                <a:gd name="connsiteY33" fmla="*/ 1052168 h 1869378"/>
                <a:gd name="connsiteX34" fmla="*/ 115155 w 1531138"/>
                <a:gd name="connsiteY34" fmla="*/ 1049883 h 1869378"/>
                <a:gd name="connsiteX35" fmla="*/ 99793 w 1531138"/>
                <a:gd name="connsiteY35" fmla="*/ 1022348 h 1869378"/>
                <a:gd name="connsiteX36" fmla="*/ 108423 w 1531138"/>
                <a:gd name="connsiteY36" fmla="*/ 934202 h 1869378"/>
                <a:gd name="connsiteX37" fmla="*/ 90424 w 1531138"/>
                <a:gd name="connsiteY37" fmla="*/ 950298 h 1869378"/>
                <a:gd name="connsiteX38" fmla="*/ 89117 w 1531138"/>
                <a:gd name="connsiteY38" fmla="*/ 946986 h 1869378"/>
                <a:gd name="connsiteX39" fmla="*/ 91772 w 1531138"/>
                <a:gd name="connsiteY39" fmla="*/ 807904 h 1869378"/>
                <a:gd name="connsiteX40" fmla="*/ 73554 w 1531138"/>
                <a:gd name="connsiteY40" fmla="*/ 249704 h 1869378"/>
                <a:gd name="connsiteX41" fmla="*/ 48646 w 1531138"/>
                <a:gd name="connsiteY41" fmla="*/ 72449 h 1869378"/>
                <a:gd name="connsiteX42" fmla="*/ 58696 w 1531138"/>
                <a:gd name="connsiteY42" fmla="*/ 56870 h 1869378"/>
                <a:gd name="connsiteX43" fmla="*/ 770349 w 1531138"/>
                <a:gd name="connsiteY43" fmla="*/ 204701 h 1869378"/>
                <a:gd name="connsiteX44" fmla="*/ 1454775 w 1531138"/>
                <a:gd name="connsiteY44" fmla="*/ 54493 h 1869378"/>
                <a:gd name="connsiteX45" fmla="*/ 1531137 w 1531138"/>
                <a:gd name="connsiteY45" fmla="*/ 54665 h 1869378"/>
                <a:gd name="connsiteX46" fmla="*/ 1454806 w 1531138"/>
                <a:gd name="connsiteY46" fmla="*/ 63711 h 1869378"/>
                <a:gd name="connsiteX47" fmla="*/ 1531138 w 1531138"/>
                <a:gd name="connsiteY47" fmla="*/ 54663 h 1869378"/>
                <a:gd name="connsiteX48" fmla="*/ 1531137 w 1531138"/>
                <a:gd name="connsiteY48" fmla="*/ 54665 h 1869378"/>
                <a:gd name="connsiteX49" fmla="*/ 1444777 w 1531138"/>
                <a:gd name="connsiteY49" fmla="*/ 72760 h 1869378"/>
                <a:gd name="connsiteX50" fmla="*/ 1454806 w 1531138"/>
                <a:gd name="connsiteY50" fmla="*/ 63711 h 1869378"/>
                <a:gd name="connsiteX51" fmla="*/ 55099 w 1531138"/>
                <a:gd name="connsiteY51" fmla="*/ 20399 h 1869378"/>
                <a:gd name="connsiteX52" fmla="*/ 1454806 w 1531138"/>
                <a:gd name="connsiteY52" fmla="*/ 48155 h 1869378"/>
                <a:gd name="connsiteX53" fmla="*/ 30514 w 1531138"/>
                <a:gd name="connsiteY53" fmla="*/ 58056 h 1869378"/>
                <a:gd name="connsiteX54" fmla="*/ 35181 w 1531138"/>
                <a:gd name="connsiteY54" fmla="*/ 32423 h 1869378"/>
                <a:gd name="connsiteX55" fmla="*/ 55099 w 1531138"/>
                <a:gd name="connsiteY55" fmla="*/ 20399 h 1869378"/>
                <a:gd name="connsiteX56" fmla="*/ 90471 w 1531138"/>
                <a:gd name="connsiteY56" fmla="*/ 836099 h 1869378"/>
                <a:gd name="connsiteX57" fmla="*/ 45574 w 1531138"/>
                <a:gd name="connsiteY57" fmla="*/ 17006 h 1869378"/>
                <a:gd name="connsiteX58" fmla="*/ 53183 w 1531138"/>
                <a:gd name="connsiteY58" fmla="*/ 3 h 1869378"/>
                <a:gd name="connsiteX59" fmla="*/ 90471 w 1531138"/>
                <a:gd name="connsiteY59" fmla="*/ 836099 h 1869378"/>
                <a:gd name="connsiteX0" fmla="*/ 1449309 w 1531138"/>
                <a:gd name="connsiteY0" fmla="*/ 955866 h 1869380"/>
                <a:gd name="connsiteX1" fmla="*/ 1449427 w 1531138"/>
                <a:gd name="connsiteY1" fmla="*/ 955866 h 1869380"/>
                <a:gd name="connsiteX2" fmla="*/ 1449426 w 1531138"/>
                <a:gd name="connsiteY2" fmla="*/ 955867 h 1869380"/>
                <a:gd name="connsiteX3" fmla="*/ 1449426 w 1531138"/>
                <a:gd name="connsiteY3" fmla="*/ 955867 h 1869380"/>
                <a:gd name="connsiteX4" fmla="*/ 1449309 w 1531138"/>
                <a:gd name="connsiteY4" fmla="*/ 955866 h 1869380"/>
                <a:gd name="connsiteX5" fmla="*/ 92929 w 1531138"/>
                <a:gd name="connsiteY5" fmla="*/ 946452 h 1869380"/>
                <a:gd name="connsiteX6" fmla="*/ 115189 w 1531138"/>
                <a:gd name="connsiteY6" fmla="*/ 967262 h 1869380"/>
                <a:gd name="connsiteX7" fmla="*/ 96727 w 1531138"/>
                <a:gd name="connsiteY7" fmla="*/ 919729 h 1869380"/>
                <a:gd name="connsiteX8" fmla="*/ 92929 w 1531138"/>
                <a:gd name="connsiteY8" fmla="*/ 946452 h 1869380"/>
                <a:gd name="connsiteX9" fmla="*/ 56143 w 1531138"/>
                <a:gd name="connsiteY9" fmla="*/ 86479 h 1869380"/>
                <a:gd name="connsiteX10" fmla="*/ 11181 w 1531138"/>
                <a:gd name="connsiteY10" fmla="*/ 100427 h 1869380"/>
                <a:gd name="connsiteX11" fmla="*/ 0 w 1531138"/>
                <a:gd name="connsiteY11" fmla="*/ 96133 h 1869380"/>
                <a:gd name="connsiteX12" fmla="*/ 56143 w 1531138"/>
                <a:gd name="connsiteY12" fmla="*/ 86479 h 1869380"/>
                <a:gd name="connsiteX13" fmla="*/ 31022 w 1531138"/>
                <a:gd name="connsiteY13" fmla="*/ 77500 h 1869380"/>
                <a:gd name="connsiteX14" fmla="*/ 33283 w 1531138"/>
                <a:gd name="connsiteY14" fmla="*/ 93265 h 1869380"/>
                <a:gd name="connsiteX15" fmla="*/ 49563 w 1531138"/>
                <a:gd name="connsiteY15" fmla="*/ 60861 h 1869380"/>
                <a:gd name="connsiteX16" fmla="*/ 31022 w 1531138"/>
                <a:gd name="connsiteY16" fmla="*/ 77500 h 1869380"/>
                <a:gd name="connsiteX17" fmla="*/ 1531137 w 1531138"/>
                <a:gd name="connsiteY17" fmla="*/ 54665 h 1869380"/>
                <a:gd name="connsiteX18" fmla="*/ 1447073 w 1531138"/>
                <a:gd name="connsiteY18" fmla="*/ 160680 h 1869380"/>
                <a:gd name="connsiteX19" fmla="*/ 1419660 w 1531138"/>
                <a:gd name="connsiteY19" fmla="*/ 881215 h 1869380"/>
                <a:gd name="connsiteX20" fmla="*/ 1426449 w 1531138"/>
                <a:gd name="connsiteY20" fmla="*/ 850685 h 1869380"/>
                <a:gd name="connsiteX21" fmla="*/ 1419660 w 1531138"/>
                <a:gd name="connsiteY21" fmla="*/ 877829 h 1869380"/>
                <a:gd name="connsiteX22" fmla="*/ 1411917 w 1531138"/>
                <a:gd name="connsiteY22" fmla="*/ 906305 h 1869380"/>
                <a:gd name="connsiteX23" fmla="*/ 1415136 w 1531138"/>
                <a:gd name="connsiteY23" fmla="*/ 932116 h 1869380"/>
                <a:gd name="connsiteX24" fmla="*/ 1408097 w 1531138"/>
                <a:gd name="connsiteY24" fmla="*/ 961078 h 1869380"/>
                <a:gd name="connsiteX25" fmla="*/ 1406192 w 1531138"/>
                <a:gd name="connsiteY25" fmla="*/ 1008758 h 1869380"/>
                <a:gd name="connsiteX26" fmla="*/ 1403276 w 1531138"/>
                <a:gd name="connsiteY26" fmla="*/ 1022217 h 1869380"/>
                <a:gd name="connsiteX27" fmla="*/ 1364282 w 1531138"/>
                <a:gd name="connsiteY27" fmla="*/ 1691379 h 1869380"/>
                <a:gd name="connsiteX28" fmla="*/ 1354122 w 1531138"/>
                <a:gd name="connsiteY28" fmla="*/ 1708001 h 1869380"/>
                <a:gd name="connsiteX29" fmla="*/ 756634 w 1531138"/>
                <a:gd name="connsiteY29" fmla="*/ 1868860 h 1869380"/>
                <a:gd name="connsiteX30" fmla="*/ 122951 w 1531138"/>
                <a:gd name="connsiteY30" fmla="*/ 1647801 h 1869380"/>
                <a:gd name="connsiteX31" fmla="*/ 140085 w 1531138"/>
                <a:gd name="connsiteY31" fmla="*/ 1392210 h 1869380"/>
                <a:gd name="connsiteX32" fmla="*/ 108339 w 1531138"/>
                <a:gd name="connsiteY32" fmla="*/ 1135649 h 1869380"/>
                <a:gd name="connsiteX33" fmla="*/ 92773 w 1531138"/>
                <a:gd name="connsiteY33" fmla="*/ 1052168 h 1869380"/>
                <a:gd name="connsiteX34" fmla="*/ 115155 w 1531138"/>
                <a:gd name="connsiteY34" fmla="*/ 1049883 h 1869380"/>
                <a:gd name="connsiteX35" fmla="*/ 99793 w 1531138"/>
                <a:gd name="connsiteY35" fmla="*/ 1022348 h 1869380"/>
                <a:gd name="connsiteX36" fmla="*/ 108423 w 1531138"/>
                <a:gd name="connsiteY36" fmla="*/ 934202 h 1869380"/>
                <a:gd name="connsiteX37" fmla="*/ 90424 w 1531138"/>
                <a:gd name="connsiteY37" fmla="*/ 950298 h 1869380"/>
                <a:gd name="connsiteX38" fmla="*/ 89117 w 1531138"/>
                <a:gd name="connsiteY38" fmla="*/ 946986 h 1869380"/>
                <a:gd name="connsiteX39" fmla="*/ 91772 w 1531138"/>
                <a:gd name="connsiteY39" fmla="*/ 807904 h 1869380"/>
                <a:gd name="connsiteX40" fmla="*/ 73554 w 1531138"/>
                <a:gd name="connsiteY40" fmla="*/ 249704 h 1869380"/>
                <a:gd name="connsiteX41" fmla="*/ 48646 w 1531138"/>
                <a:gd name="connsiteY41" fmla="*/ 72449 h 1869380"/>
                <a:gd name="connsiteX42" fmla="*/ 58696 w 1531138"/>
                <a:gd name="connsiteY42" fmla="*/ 56870 h 1869380"/>
                <a:gd name="connsiteX43" fmla="*/ 770349 w 1531138"/>
                <a:gd name="connsiteY43" fmla="*/ 204701 h 1869380"/>
                <a:gd name="connsiteX44" fmla="*/ 1454775 w 1531138"/>
                <a:gd name="connsiteY44" fmla="*/ 54493 h 1869380"/>
                <a:gd name="connsiteX45" fmla="*/ 1531137 w 1531138"/>
                <a:gd name="connsiteY45" fmla="*/ 54665 h 1869380"/>
                <a:gd name="connsiteX46" fmla="*/ 1454806 w 1531138"/>
                <a:gd name="connsiteY46" fmla="*/ 63711 h 1869380"/>
                <a:gd name="connsiteX47" fmla="*/ 1531138 w 1531138"/>
                <a:gd name="connsiteY47" fmla="*/ 54663 h 1869380"/>
                <a:gd name="connsiteX48" fmla="*/ 1531137 w 1531138"/>
                <a:gd name="connsiteY48" fmla="*/ 54665 h 1869380"/>
                <a:gd name="connsiteX49" fmla="*/ 1444777 w 1531138"/>
                <a:gd name="connsiteY49" fmla="*/ 72760 h 1869380"/>
                <a:gd name="connsiteX50" fmla="*/ 1454806 w 1531138"/>
                <a:gd name="connsiteY50" fmla="*/ 63711 h 1869380"/>
                <a:gd name="connsiteX51" fmla="*/ 55099 w 1531138"/>
                <a:gd name="connsiteY51" fmla="*/ 20399 h 1869380"/>
                <a:gd name="connsiteX52" fmla="*/ 1454806 w 1531138"/>
                <a:gd name="connsiteY52" fmla="*/ 48155 h 1869380"/>
                <a:gd name="connsiteX53" fmla="*/ 30514 w 1531138"/>
                <a:gd name="connsiteY53" fmla="*/ 58056 h 1869380"/>
                <a:gd name="connsiteX54" fmla="*/ 35181 w 1531138"/>
                <a:gd name="connsiteY54" fmla="*/ 32423 h 1869380"/>
                <a:gd name="connsiteX55" fmla="*/ 55099 w 1531138"/>
                <a:gd name="connsiteY55" fmla="*/ 20399 h 1869380"/>
                <a:gd name="connsiteX56" fmla="*/ 90471 w 1531138"/>
                <a:gd name="connsiteY56" fmla="*/ 836099 h 1869380"/>
                <a:gd name="connsiteX57" fmla="*/ 45574 w 1531138"/>
                <a:gd name="connsiteY57" fmla="*/ 17006 h 1869380"/>
                <a:gd name="connsiteX58" fmla="*/ 53183 w 1531138"/>
                <a:gd name="connsiteY58" fmla="*/ 3 h 1869380"/>
                <a:gd name="connsiteX59" fmla="*/ 90471 w 1531138"/>
                <a:gd name="connsiteY59" fmla="*/ 836099 h 1869380"/>
                <a:gd name="connsiteX0" fmla="*/ 1438130 w 1519959"/>
                <a:gd name="connsiteY0" fmla="*/ 955866 h 1869378"/>
                <a:gd name="connsiteX1" fmla="*/ 1438248 w 1519959"/>
                <a:gd name="connsiteY1" fmla="*/ 955866 h 1869378"/>
                <a:gd name="connsiteX2" fmla="*/ 1438247 w 1519959"/>
                <a:gd name="connsiteY2" fmla="*/ 955867 h 1869378"/>
                <a:gd name="connsiteX3" fmla="*/ 1438247 w 1519959"/>
                <a:gd name="connsiteY3" fmla="*/ 955867 h 1869378"/>
                <a:gd name="connsiteX4" fmla="*/ 1438130 w 1519959"/>
                <a:gd name="connsiteY4" fmla="*/ 955866 h 1869378"/>
                <a:gd name="connsiteX5" fmla="*/ 81750 w 1519959"/>
                <a:gd name="connsiteY5" fmla="*/ 946452 h 1869378"/>
                <a:gd name="connsiteX6" fmla="*/ 104010 w 1519959"/>
                <a:gd name="connsiteY6" fmla="*/ 967262 h 1869378"/>
                <a:gd name="connsiteX7" fmla="*/ 85548 w 1519959"/>
                <a:gd name="connsiteY7" fmla="*/ 919729 h 1869378"/>
                <a:gd name="connsiteX8" fmla="*/ 81750 w 1519959"/>
                <a:gd name="connsiteY8" fmla="*/ 946452 h 1869378"/>
                <a:gd name="connsiteX9" fmla="*/ 44964 w 1519959"/>
                <a:gd name="connsiteY9" fmla="*/ 86479 h 1869378"/>
                <a:gd name="connsiteX10" fmla="*/ 2 w 1519959"/>
                <a:gd name="connsiteY10" fmla="*/ 100427 h 1869378"/>
                <a:gd name="connsiteX11" fmla="*/ 40256 w 1519959"/>
                <a:gd name="connsiteY11" fmla="*/ 89348 h 1869378"/>
                <a:gd name="connsiteX12" fmla="*/ 44964 w 1519959"/>
                <a:gd name="connsiteY12" fmla="*/ 86479 h 1869378"/>
                <a:gd name="connsiteX13" fmla="*/ 19843 w 1519959"/>
                <a:gd name="connsiteY13" fmla="*/ 77500 h 1869378"/>
                <a:gd name="connsiteX14" fmla="*/ 22104 w 1519959"/>
                <a:gd name="connsiteY14" fmla="*/ 93265 h 1869378"/>
                <a:gd name="connsiteX15" fmla="*/ 38384 w 1519959"/>
                <a:gd name="connsiteY15" fmla="*/ 60861 h 1869378"/>
                <a:gd name="connsiteX16" fmla="*/ 19843 w 1519959"/>
                <a:gd name="connsiteY16" fmla="*/ 77500 h 1869378"/>
                <a:gd name="connsiteX17" fmla="*/ 1519958 w 1519959"/>
                <a:gd name="connsiteY17" fmla="*/ 54665 h 1869378"/>
                <a:gd name="connsiteX18" fmla="*/ 1435894 w 1519959"/>
                <a:gd name="connsiteY18" fmla="*/ 160680 h 1869378"/>
                <a:gd name="connsiteX19" fmla="*/ 1408481 w 1519959"/>
                <a:gd name="connsiteY19" fmla="*/ 881215 h 1869378"/>
                <a:gd name="connsiteX20" fmla="*/ 1415270 w 1519959"/>
                <a:gd name="connsiteY20" fmla="*/ 850685 h 1869378"/>
                <a:gd name="connsiteX21" fmla="*/ 1408481 w 1519959"/>
                <a:gd name="connsiteY21" fmla="*/ 877829 h 1869378"/>
                <a:gd name="connsiteX22" fmla="*/ 1400738 w 1519959"/>
                <a:gd name="connsiteY22" fmla="*/ 906305 h 1869378"/>
                <a:gd name="connsiteX23" fmla="*/ 1403957 w 1519959"/>
                <a:gd name="connsiteY23" fmla="*/ 932116 h 1869378"/>
                <a:gd name="connsiteX24" fmla="*/ 1396918 w 1519959"/>
                <a:gd name="connsiteY24" fmla="*/ 961078 h 1869378"/>
                <a:gd name="connsiteX25" fmla="*/ 1395013 w 1519959"/>
                <a:gd name="connsiteY25" fmla="*/ 1008758 h 1869378"/>
                <a:gd name="connsiteX26" fmla="*/ 1392097 w 1519959"/>
                <a:gd name="connsiteY26" fmla="*/ 1022217 h 1869378"/>
                <a:gd name="connsiteX27" fmla="*/ 1353103 w 1519959"/>
                <a:gd name="connsiteY27" fmla="*/ 1691379 h 1869378"/>
                <a:gd name="connsiteX28" fmla="*/ 1342943 w 1519959"/>
                <a:gd name="connsiteY28" fmla="*/ 1708001 h 1869378"/>
                <a:gd name="connsiteX29" fmla="*/ 745455 w 1519959"/>
                <a:gd name="connsiteY29" fmla="*/ 1868860 h 1869378"/>
                <a:gd name="connsiteX30" fmla="*/ 111772 w 1519959"/>
                <a:gd name="connsiteY30" fmla="*/ 1647801 h 1869378"/>
                <a:gd name="connsiteX31" fmla="*/ 128906 w 1519959"/>
                <a:gd name="connsiteY31" fmla="*/ 1392210 h 1869378"/>
                <a:gd name="connsiteX32" fmla="*/ 97160 w 1519959"/>
                <a:gd name="connsiteY32" fmla="*/ 1135649 h 1869378"/>
                <a:gd name="connsiteX33" fmla="*/ 81594 w 1519959"/>
                <a:gd name="connsiteY33" fmla="*/ 1052168 h 1869378"/>
                <a:gd name="connsiteX34" fmla="*/ 103976 w 1519959"/>
                <a:gd name="connsiteY34" fmla="*/ 1049883 h 1869378"/>
                <a:gd name="connsiteX35" fmla="*/ 88614 w 1519959"/>
                <a:gd name="connsiteY35" fmla="*/ 1022348 h 1869378"/>
                <a:gd name="connsiteX36" fmla="*/ 97244 w 1519959"/>
                <a:gd name="connsiteY36" fmla="*/ 934202 h 1869378"/>
                <a:gd name="connsiteX37" fmla="*/ 79245 w 1519959"/>
                <a:gd name="connsiteY37" fmla="*/ 950298 h 1869378"/>
                <a:gd name="connsiteX38" fmla="*/ 77938 w 1519959"/>
                <a:gd name="connsiteY38" fmla="*/ 946986 h 1869378"/>
                <a:gd name="connsiteX39" fmla="*/ 80593 w 1519959"/>
                <a:gd name="connsiteY39" fmla="*/ 807904 h 1869378"/>
                <a:gd name="connsiteX40" fmla="*/ 62375 w 1519959"/>
                <a:gd name="connsiteY40" fmla="*/ 249704 h 1869378"/>
                <a:gd name="connsiteX41" fmla="*/ 37467 w 1519959"/>
                <a:gd name="connsiteY41" fmla="*/ 72449 h 1869378"/>
                <a:gd name="connsiteX42" fmla="*/ 47517 w 1519959"/>
                <a:gd name="connsiteY42" fmla="*/ 56870 h 1869378"/>
                <a:gd name="connsiteX43" fmla="*/ 759170 w 1519959"/>
                <a:gd name="connsiteY43" fmla="*/ 204701 h 1869378"/>
                <a:gd name="connsiteX44" fmla="*/ 1443596 w 1519959"/>
                <a:gd name="connsiteY44" fmla="*/ 54493 h 1869378"/>
                <a:gd name="connsiteX45" fmla="*/ 1519958 w 1519959"/>
                <a:gd name="connsiteY45" fmla="*/ 54665 h 1869378"/>
                <a:gd name="connsiteX46" fmla="*/ 1443627 w 1519959"/>
                <a:gd name="connsiteY46" fmla="*/ 63711 h 1869378"/>
                <a:gd name="connsiteX47" fmla="*/ 1519959 w 1519959"/>
                <a:gd name="connsiteY47" fmla="*/ 54663 h 1869378"/>
                <a:gd name="connsiteX48" fmla="*/ 1519958 w 1519959"/>
                <a:gd name="connsiteY48" fmla="*/ 54665 h 1869378"/>
                <a:gd name="connsiteX49" fmla="*/ 1433598 w 1519959"/>
                <a:gd name="connsiteY49" fmla="*/ 72760 h 1869378"/>
                <a:gd name="connsiteX50" fmla="*/ 1443627 w 1519959"/>
                <a:gd name="connsiteY50" fmla="*/ 63711 h 1869378"/>
                <a:gd name="connsiteX51" fmla="*/ 43920 w 1519959"/>
                <a:gd name="connsiteY51" fmla="*/ 20399 h 1869378"/>
                <a:gd name="connsiteX52" fmla="*/ 1443627 w 1519959"/>
                <a:gd name="connsiteY52" fmla="*/ 48155 h 1869378"/>
                <a:gd name="connsiteX53" fmla="*/ 19335 w 1519959"/>
                <a:gd name="connsiteY53" fmla="*/ 58056 h 1869378"/>
                <a:gd name="connsiteX54" fmla="*/ 24002 w 1519959"/>
                <a:gd name="connsiteY54" fmla="*/ 32423 h 1869378"/>
                <a:gd name="connsiteX55" fmla="*/ 43920 w 1519959"/>
                <a:gd name="connsiteY55" fmla="*/ 20399 h 1869378"/>
                <a:gd name="connsiteX56" fmla="*/ 79292 w 1519959"/>
                <a:gd name="connsiteY56" fmla="*/ 836099 h 1869378"/>
                <a:gd name="connsiteX57" fmla="*/ 34395 w 1519959"/>
                <a:gd name="connsiteY57" fmla="*/ 17006 h 1869378"/>
                <a:gd name="connsiteX58" fmla="*/ 42004 w 1519959"/>
                <a:gd name="connsiteY58" fmla="*/ 3 h 1869378"/>
                <a:gd name="connsiteX59" fmla="*/ 79292 w 1519959"/>
                <a:gd name="connsiteY59" fmla="*/ 836099 h 1869378"/>
                <a:gd name="connsiteX0" fmla="*/ 1418795 w 1500624"/>
                <a:gd name="connsiteY0" fmla="*/ 955866 h 1869380"/>
                <a:gd name="connsiteX1" fmla="*/ 1418913 w 1500624"/>
                <a:gd name="connsiteY1" fmla="*/ 955866 h 1869380"/>
                <a:gd name="connsiteX2" fmla="*/ 1418912 w 1500624"/>
                <a:gd name="connsiteY2" fmla="*/ 955867 h 1869380"/>
                <a:gd name="connsiteX3" fmla="*/ 1418912 w 1500624"/>
                <a:gd name="connsiteY3" fmla="*/ 955867 h 1869380"/>
                <a:gd name="connsiteX4" fmla="*/ 1418795 w 1500624"/>
                <a:gd name="connsiteY4" fmla="*/ 955866 h 1869380"/>
                <a:gd name="connsiteX5" fmla="*/ 62415 w 1500624"/>
                <a:gd name="connsiteY5" fmla="*/ 946452 h 1869380"/>
                <a:gd name="connsiteX6" fmla="*/ 84675 w 1500624"/>
                <a:gd name="connsiteY6" fmla="*/ 967262 h 1869380"/>
                <a:gd name="connsiteX7" fmla="*/ 66213 w 1500624"/>
                <a:gd name="connsiteY7" fmla="*/ 919729 h 1869380"/>
                <a:gd name="connsiteX8" fmla="*/ 62415 w 1500624"/>
                <a:gd name="connsiteY8" fmla="*/ 946452 h 1869380"/>
                <a:gd name="connsiteX9" fmla="*/ 25629 w 1500624"/>
                <a:gd name="connsiteY9" fmla="*/ 86479 h 1869380"/>
                <a:gd name="connsiteX10" fmla="*/ 14957 w 1500624"/>
                <a:gd name="connsiteY10" fmla="*/ 86854 h 1869380"/>
                <a:gd name="connsiteX11" fmla="*/ 20921 w 1500624"/>
                <a:gd name="connsiteY11" fmla="*/ 89348 h 1869380"/>
                <a:gd name="connsiteX12" fmla="*/ 25629 w 1500624"/>
                <a:gd name="connsiteY12" fmla="*/ 86479 h 1869380"/>
                <a:gd name="connsiteX13" fmla="*/ 508 w 1500624"/>
                <a:gd name="connsiteY13" fmla="*/ 77500 h 1869380"/>
                <a:gd name="connsiteX14" fmla="*/ 2769 w 1500624"/>
                <a:gd name="connsiteY14" fmla="*/ 93265 h 1869380"/>
                <a:gd name="connsiteX15" fmla="*/ 19049 w 1500624"/>
                <a:gd name="connsiteY15" fmla="*/ 60861 h 1869380"/>
                <a:gd name="connsiteX16" fmla="*/ 508 w 1500624"/>
                <a:gd name="connsiteY16" fmla="*/ 77500 h 1869380"/>
                <a:gd name="connsiteX17" fmla="*/ 1500623 w 1500624"/>
                <a:gd name="connsiteY17" fmla="*/ 54665 h 1869380"/>
                <a:gd name="connsiteX18" fmla="*/ 1416559 w 1500624"/>
                <a:gd name="connsiteY18" fmla="*/ 160680 h 1869380"/>
                <a:gd name="connsiteX19" fmla="*/ 1389146 w 1500624"/>
                <a:gd name="connsiteY19" fmla="*/ 881215 h 1869380"/>
                <a:gd name="connsiteX20" fmla="*/ 1395935 w 1500624"/>
                <a:gd name="connsiteY20" fmla="*/ 850685 h 1869380"/>
                <a:gd name="connsiteX21" fmla="*/ 1389146 w 1500624"/>
                <a:gd name="connsiteY21" fmla="*/ 877829 h 1869380"/>
                <a:gd name="connsiteX22" fmla="*/ 1381403 w 1500624"/>
                <a:gd name="connsiteY22" fmla="*/ 906305 h 1869380"/>
                <a:gd name="connsiteX23" fmla="*/ 1384622 w 1500624"/>
                <a:gd name="connsiteY23" fmla="*/ 932116 h 1869380"/>
                <a:gd name="connsiteX24" fmla="*/ 1377583 w 1500624"/>
                <a:gd name="connsiteY24" fmla="*/ 961078 h 1869380"/>
                <a:gd name="connsiteX25" fmla="*/ 1375678 w 1500624"/>
                <a:gd name="connsiteY25" fmla="*/ 1008758 h 1869380"/>
                <a:gd name="connsiteX26" fmla="*/ 1372762 w 1500624"/>
                <a:gd name="connsiteY26" fmla="*/ 1022217 h 1869380"/>
                <a:gd name="connsiteX27" fmla="*/ 1333768 w 1500624"/>
                <a:gd name="connsiteY27" fmla="*/ 1691379 h 1869380"/>
                <a:gd name="connsiteX28" fmla="*/ 1323608 w 1500624"/>
                <a:gd name="connsiteY28" fmla="*/ 1708001 h 1869380"/>
                <a:gd name="connsiteX29" fmla="*/ 726120 w 1500624"/>
                <a:gd name="connsiteY29" fmla="*/ 1868860 h 1869380"/>
                <a:gd name="connsiteX30" fmla="*/ 92437 w 1500624"/>
                <a:gd name="connsiteY30" fmla="*/ 1647801 h 1869380"/>
                <a:gd name="connsiteX31" fmla="*/ 109571 w 1500624"/>
                <a:gd name="connsiteY31" fmla="*/ 1392210 h 1869380"/>
                <a:gd name="connsiteX32" fmla="*/ 77825 w 1500624"/>
                <a:gd name="connsiteY32" fmla="*/ 1135649 h 1869380"/>
                <a:gd name="connsiteX33" fmla="*/ 62259 w 1500624"/>
                <a:gd name="connsiteY33" fmla="*/ 1052168 h 1869380"/>
                <a:gd name="connsiteX34" fmla="*/ 84641 w 1500624"/>
                <a:gd name="connsiteY34" fmla="*/ 1049883 h 1869380"/>
                <a:gd name="connsiteX35" fmla="*/ 69279 w 1500624"/>
                <a:gd name="connsiteY35" fmla="*/ 1022348 h 1869380"/>
                <a:gd name="connsiteX36" fmla="*/ 77909 w 1500624"/>
                <a:gd name="connsiteY36" fmla="*/ 934202 h 1869380"/>
                <a:gd name="connsiteX37" fmla="*/ 59910 w 1500624"/>
                <a:gd name="connsiteY37" fmla="*/ 950298 h 1869380"/>
                <a:gd name="connsiteX38" fmla="*/ 58603 w 1500624"/>
                <a:gd name="connsiteY38" fmla="*/ 946986 h 1869380"/>
                <a:gd name="connsiteX39" fmla="*/ 61258 w 1500624"/>
                <a:gd name="connsiteY39" fmla="*/ 807904 h 1869380"/>
                <a:gd name="connsiteX40" fmla="*/ 43040 w 1500624"/>
                <a:gd name="connsiteY40" fmla="*/ 249704 h 1869380"/>
                <a:gd name="connsiteX41" fmla="*/ 18132 w 1500624"/>
                <a:gd name="connsiteY41" fmla="*/ 72449 h 1869380"/>
                <a:gd name="connsiteX42" fmla="*/ 28182 w 1500624"/>
                <a:gd name="connsiteY42" fmla="*/ 56870 h 1869380"/>
                <a:gd name="connsiteX43" fmla="*/ 739835 w 1500624"/>
                <a:gd name="connsiteY43" fmla="*/ 204701 h 1869380"/>
                <a:gd name="connsiteX44" fmla="*/ 1424261 w 1500624"/>
                <a:gd name="connsiteY44" fmla="*/ 54493 h 1869380"/>
                <a:gd name="connsiteX45" fmla="*/ 1500623 w 1500624"/>
                <a:gd name="connsiteY45" fmla="*/ 54665 h 1869380"/>
                <a:gd name="connsiteX46" fmla="*/ 1424292 w 1500624"/>
                <a:gd name="connsiteY46" fmla="*/ 63711 h 1869380"/>
                <a:gd name="connsiteX47" fmla="*/ 1500624 w 1500624"/>
                <a:gd name="connsiteY47" fmla="*/ 54663 h 1869380"/>
                <a:gd name="connsiteX48" fmla="*/ 1500623 w 1500624"/>
                <a:gd name="connsiteY48" fmla="*/ 54665 h 1869380"/>
                <a:gd name="connsiteX49" fmla="*/ 1414263 w 1500624"/>
                <a:gd name="connsiteY49" fmla="*/ 72760 h 1869380"/>
                <a:gd name="connsiteX50" fmla="*/ 1424292 w 1500624"/>
                <a:gd name="connsiteY50" fmla="*/ 63711 h 1869380"/>
                <a:gd name="connsiteX51" fmla="*/ 24585 w 1500624"/>
                <a:gd name="connsiteY51" fmla="*/ 20399 h 1869380"/>
                <a:gd name="connsiteX52" fmla="*/ 1424292 w 1500624"/>
                <a:gd name="connsiteY52" fmla="*/ 48155 h 1869380"/>
                <a:gd name="connsiteX53" fmla="*/ 0 w 1500624"/>
                <a:gd name="connsiteY53" fmla="*/ 58056 h 1869380"/>
                <a:gd name="connsiteX54" fmla="*/ 4667 w 1500624"/>
                <a:gd name="connsiteY54" fmla="*/ 32423 h 1869380"/>
                <a:gd name="connsiteX55" fmla="*/ 24585 w 1500624"/>
                <a:gd name="connsiteY55" fmla="*/ 20399 h 1869380"/>
                <a:gd name="connsiteX56" fmla="*/ 59957 w 1500624"/>
                <a:gd name="connsiteY56" fmla="*/ 836099 h 1869380"/>
                <a:gd name="connsiteX57" fmla="*/ 15060 w 1500624"/>
                <a:gd name="connsiteY57" fmla="*/ 17006 h 1869380"/>
                <a:gd name="connsiteX58" fmla="*/ 22669 w 1500624"/>
                <a:gd name="connsiteY58" fmla="*/ 3 h 1869380"/>
                <a:gd name="connsiteX59" fmla="*/ 59957 w 1500624"/>
                <a:gd name="connsiteY59" fmla="*/ 836099 h 1869380"/>
                <a:gd name="connsiteX0" fmla="*/ 1418795 w 1500624"/>
                <a:gd name="connsiteY0" fmla="*/ 955866 h 1869378"/>
                <a:gd name="connsiteX1" fmla="*/ 1418913 w 1500624"/>
                <a:gd name="connsiteY1" fmla="*/ 955866 h 1869378"/>
                <a:gd name="connsiteX2" fmla="*/ 1418912 w 1500624"/>
                <a:gd name="connsiteY2" fmla="*/ 955867 h 1869378"/>
                <a:gd name="connsiteX3" fmla="*/ 1418912 w 1500624"/>
                <a:gd name="connsiteY3" fmla="*/ 955867 h 1869378"/>
                <a:gd name="connsiteX4" fmla="*/ 1418795 w 1500624"/>
                <a:gd name="connsiteY4" fmla="*/ 955866 h 1869378"/>
                <a:gd name="connsiteX5" fmla="*/ 62415 w 1500624"/>
                <a:gd name="connsiteY5" fmla="*/ 946452 h 1869378"/>
                <a:gd name="connsiteX6" fmla="*/ 84675 w 1500624"/>
                <a:gd name="connsiteY6" fmla="*/ 967262 h 1869378"/>
                <a:gd name="connsiteX7" fmla="*/ 66213 w 1500624"/>
                <a:gd name="connsiteY7" fmla="*/ 919729 h 1869378"/>
                <a:gd name="connsiteX8" fmla="*/ 62415 w 1500624"/>
                <a:gd name="connsiteY8" fmla="*/ 946452 h 1869378"/>
                <a:gd name="connsiteX9" fmla="*/ 25629 w 1500624"/>
                <a:gd name="connsiteY9" fmla="*/ 86479 h 1869378"/>
                <a:gd name="connsiteX10" fmla="*/ 14957 w 1500624"/>
                <a:gd name="connsiteY10" fmla="*/ 86854 h 1869378"/>
                <a:gd name="connsiteX11" fmla="*/ 20921 w 1500624"/>
                <a:gd name="connsiteY11" fmla="*/ 89348 h 1869378"/>
                <a:gd name="connsiteX12" fmla="*/ 25629 w 1500624"/>
                <a:gd name="connsiteY12" fmla="*/ 86479 h 1869378"/>
                <a:gd name="connsiteX13" fmla="*/ 508 w 1500624"/>
                <a:gd name="connsiteY13" fmla="*/ 77500 h 1869378"/>
                <a:gd name="connsiteX14" fmla="*/ 2769 w 1500624"/>
                <a:gd name="connsiteY14" fmla="*/ 93265 h 1869378"/>
                <a:gd name="connsiteX15" fmla="*/ 19049 w 1500624"/>
                <a:gd name="connsiteY15" fmla="*/ 60861 h 1869378"/>
                <a:gd name="connsiteX16" fmla="*/ 508 w 1500624"/>
                <a:gd name="connsiteY16" fmla="*/ 77500 h 1869378"/>
                <a:gd name="connsiteX17" fmla="*/ 1500623 w 1500624"/>
                <a:gd name="connsiteY17" fmla="*/ 54665 h 1869378"/>
                <a:gd name="connsiteX18" fmla="*/ 1416559 w 1500624"/>
                <a:gd name="connsiteY18" fmla="*/ 160680 h 1869378"/>
                <a:gd name="connsiteX19" fmla="*/ 1389146 w 1500624"/>
                <a:gd name="connsiteY19" fmla="*/ 881215 h 1869378"/>
                <a:gd name="connsiteX20" fmla="*/ 1395935 w 1500624"/>
                <a:gd name="connsiteY20" fmla="*/ 850685 h 1869378"/>
                <a:gd name="connsiteX21" fmla="*/ 1389146 w 1500624"/>
                <a:gd name="connsiteY21" fmla="*/ 877829 h 1869378"/>
                <a:gd name="connsiteX22" fmla="*/ 1381403 w 1500624"/>
                <a:gd name="connsiteY22" fmla="*/ 906305 h 1869378"/>
                <a:gd name="connsiteX23" fmla="*/ 1384622 w 1500624"/>
                <a:gd name="connsiteY23" fmla="*/ 932116 h 1869378"/>
                <a:gd name="connsiteX24" fmla="*/ 1377583 w 1500624"/>
                <a:gd name="connsiteY24" fmla="*/ 961078 h 1869378"/>
                <a:gd name="connsiteX25" fmla="*/ 1375678 w 1500624"/>
                <a:gd name="connsiteY25" fmla="*/ 1008758 h 1869378"/>
                <a:gd name="connsiteX26" fmla="*/ 1372762 w 1500624"/>
                <a:gd name="connsiteY26" fmla="*/ 1022217 h 1869378"/>
                <a:gd name="connsiteX27" fmla="*/ 1333768 w 1500624"/>
                <a:gd name="connsiteY27" fmla="*/ 1691379 h 1869378"/>
                <a:gd name="connsiteX28" fmla="*/ 1323608 w 1500624"/>
                <a:gd name="connsiteY28" fmla="*/ 1708001 h 1869378"/>
                <a:gd name="connsiteX29" fmla="*/ 726120 w 1500624"/>
                <a:gd name="connsiteY29" fmla="*/ 1868860 h 1869378"/>
                <a:gd name="connsiteX30" fmla="*/ 92437 w 1500624"/>
                <a:gd name="connsiteY30" fmla="*/ 1647801 h 1869378"/>
                <a:gd name="connsiteX31" fmla="*/ 109571 w 1500624"/>
                <a:gd name="connsiteY31" fmla="*/ 1392210 h 1869378"/>
                <a:gd name="connsiteX32" fmla="*/ 77825 w 1500624"/>
                <a:gd name="connsiteY32" fmla="*/ 1135649 h 1869378"/>
                <a:gd name="connsiteX33" fmla="*/ 62259 w 1500624"/>
                <a:gd name="connsiteY33" fmla="*/ 1052168 h 1869378"/>
                <a:gd name="connsiteX34" fmla="*/ 84641 w 1500624"/>
                <a:gd name="connsiteY34" fmla="*/ 1049883 h 1869378"/>
                <a:gd name="connsiteX35" fmla="*/ 69279 w 1500624"/>
                <a:gd name="connsiteY35" fmla="*/ 1022348 h 1869378"/>
                <a:gd name="connsiteX36" fmla="*/ 77909 w 1500624"/>
                <a:gd name="connsiteY36" fmla="*/ 934202 h 1869378"/>
                <a:gd name="connsiteX37" fmla="*/ 59910 w 1500624"/>
                <a:gd name="connsiteY37" fmla="*/ 950298 h 1869378"/>
                <a:gd name="connsiteX38" fmla="*/ 58603 w 1500624"/>
                <a:gd name="connsiteY38" fmla="*/ 946986 h 1869378"/>
                <a:gd name="connsiteX39" fmla="*/ 61258 w 1500624"/>
                <a:gd name="connsiteY39" fmla="*/ 807904 h 1869378"/>
                <a:gd name="connsiteX40" fmla="*/ 29705 w 1500624"/>
                <a:gd name="connsiteY40" fmla="*/ 249704 h 1869378"/>
                <a:gd name="connsiteX41" fmla="*/ 18132 w 1500624"/>
                <a:gd name="connsiteY41" fmla="*/ 72449 h 1869378"/>
                <a:gd name="connsiteX42" fmla="*/ 28182 w 1500624"/>
                <a:gd name="connsiteY42" fmla="*/ 56870 h 1869378"/>
                <a:gd name="connsiteX43" fmla="*/ 739835 w 1500624"/>
                <a:gd name="connsiteY43" fmla="*/ 204701 h 1869378"/>
                <a:gd name="connsiteX44" fmla="*/ 1424261 w 1500624"/>
                <a:gd name="connsiteY44" fmla="*/ 54493 h 1869378"/>
                <a:gd name="connsiteX45" fmla="*/ 1500623 w 1500624"/>
                <a:gd name="connsiteY45" fmla="*/ 54665 h 1869378"/>
                <a:gd name="connsiteX46" fmla="*/ 1424292 w 1500624"/>
                <a:gd name="connsiteY46" fmla="*/ 63711 h 1869378"/>
                <a:gd name="connsiteX47" fmla="*/ 1500624 w 1500624"/>
                <a:gd name="connsiteY47" fmla="*/ 54663 h 1869378"/>
                <a:gd name="connsiteX48" fmla="*/ 1500623 w 1500624"/>
                <a:gd name="connsiteY48" fmla="*/ 54665 h 1869378"/>
                <a:gd name="connsiteX49" fmla="*/ 1414263 w 1500624"/>
                <a:gd name="connsiteY49" fmla="*/ 72760 h 1869378"/>
                <a:gd name="connsiteX50" fmla="*/ 1424292 w 1500624"/>
                <a:gd name="connsiteY50" fmla="*/ 63711 h 1869378"/>
                <a:gd name="connsiteX51" fmla="*/ 24585 w 1500624"/>
                <a:gd name="connsiteY51" fmla="*/ 20399 h 1869378"/>
                <a:gd name="connsiteX52" fmla="*/ 1424292 w 1500624"/>
                <a:gd name="connsiteY52" fmla="*/ 48155 h 1869378"/>
                <a:gd name="connsiteX53" fmla="*/ 0 w 1500624"/>
                <a:gd name="connsiteY53" fmla="*/ 58056 h 1869378"/>
                <a:gd name="connsiteX54" fmla="*/ 4667 w 1500624"/>
                <a:gd name="connsiteY54" fmla="*/ 32423 h 1869378"/>
                <a:gd name="connsiteX55" fmla="*/ 24585 w 1500624"/>
                <a:gd name="connsiteY55" fmla="*/ 20399 h 1869378"/>
                <a:gd name="connsiteX56" fmla="*/ 59957 w 1500624"/>
                <a:gd name="connsiteY56" fmla="*/ 836099 h 1869378"/>
                <a:gd name="connsiteX57" fmla="*/ 15060 w 1500624"/>
                <a:gd name="connsiteY57" fmla="*/ 17006 h 1869378"/>
                <a:gd name="connsiteX58" fmla="*/ 22669 w 1500624"/>
                <a:gd name="connsiteY58" fmla="*/ 3 h 1869378"/>
                <a:gd name="connsiteX59" fmla="*/ 59957 w 1500624"/>
                <a:gd name="connsiteY59" fmla="*/ 836099 h 1869378"/>
                <a:gd name="connsiteX0" fmla="*/ 1418287 w 1500116"/>
                <a:gd name="connsiteY0" fmla="*/ 955866 h 1869380"/>
                <a:gd name="connsiteX1" fmla="*/ 1418405 w 1500116"/>
                <a:gd name="connsiteY1" fmla="*/ 955866 h 1869380"/>
                <a:gd name="connsiteX2" fmla="*/ 1418404 w 1500116"/>
                <a:gd name="connsiteY2" fmla="*/ 955867 h 1869380"/>
                <a:gd name="connsiteX3" fmla="*/ 1418404 w 1500116"/>
                <a:gd name="connsiteY3" fmla="*/ 955867 h 1869380"/>
                <a:gd name="connsiteX4" fmla="*/ 1418287 w 1500116"/>
                <a:gd name="connsiteY4" fmla="*/ 955866 h 1869380"/>
                <a:gd name="connsiteX5" fmla="*/ 61907 w 1500116"/>
                <a:gd name="connsiteY5" fmla="*/ 946452 h 1869380"/>
                <a:gd name="connsiteX6" fmla="*/ 84167 w 1500116"/>
                <a:gd name="connsiteY6" fmla="*/ 967262 h 1869380"/>
                <a:gd name="connsiteX7" fmla="*/ 65705 w 1500116"/>
                <a:gd name="connsiteY7" fmla="*/ 919729 h 1869380"/>
                <a:gd name="connsiteX8" fmla="*/ 61907 w 1500116"/>
                <a:gd name="connsiteY8" fmla="*/ 946452 h 1869380"/>
                <a:gd name="connsiteX9" fmla="*/ 25121 w 1500116"/>
                <a:gd name="connsiteY9" fmla="*/ 86479 h 1869380"/>
                <a:gd name="connsiteX10" fmla="*/ 14449 w 1500116"/>
                <a:gd name="connsiteY10" fmla="*/ 86854 h 1869380"/>
                <a:gd name="connsiteX11" fmla="*/ 20413 w 1500116"/>
                <a:gd name="connsiteY11" fmla="*/ 89348 h 1869380"/>
                <a:gd name="connsiteX12" fmla="*/ 25121 w 1500116"/>
                <a:gd name="connsiteY12" fmla="*/ 86479 h 1869380"/>
                <a:gd name="connsiteX13" fmla="*/ 0 w 1500116"/>
                <a:gd name="connsiteY13" fmla="*/ 77500 h 1869380"/>
                <a:gd name="connsiteX14" fmla="*/ 2261 w 1500116"/>
                <a:gd name="connsiteY14" fmla="*/ 93265 h 1869380"/>
                <a:gd name="connsiteX15" fmla="*/ 18541 w 1500116"/>
                <a:gd name="connsiteY15" fmla="*/ 60861 h 1869380"/>
                <a:gd name="connsiteX16" fmla="*/ 0 w 1500116"/>
                <a:gd name="connsiteY16" fmla="*/ 77500 h 1869380"/>
                <a:gd name="connsiteX17" fmla="*/ 1500115 w 1500116"/>
                <a:gd name="connsiteY17" fmla="*/ 54665 h 1869380"/>
                <a:gd name="connsiteX18" fmla="*/ 1416051 w 1500116"/>
                <a:gd name="connsiteY18" fmla="*/ 160680 h 1869380"/>
                <a:gd name="connsiteX19" fmla="*/ 1388638 w 1500116"/>
                <a:gd name="connsiteY19" fmla="*/ 881215 h 1869380"/>
                <a:gd name="connsiteX20" fmla="*/ 1395427 w 1500116"/>
                <a:gd name="connsiteY20" fmla="*/ 850685 h 1869380"/>
                <a:gd name="connsiteX21" fmla="*/ 1388638 w 1500116"/>
                <a:gd name="connsiteY21" fmla="*/ 877829 h 1869380"/>
                <a:gd name="connsiteX22" fmla="*/ 1380895 w 1500116"/>
                <a:gd name="connsiteY22" fmla="*/ 906305 h 1869380"/>
                <a:gd name="connsiteX23" fmla="*/ 1384114 w 1500116"/>
                <a:gd name="connsiteY23" fmla="*/ 932116 h 1869380"/>
                <a:gd name="connsiteX24" fmla="*/ 1377075 w 1500116"/>
                <a:gd name="connsiteY24" fmla="*/ 961078 h 1869380"/>
                <a:gd name="connsiteX25" fmla="*/ 1375170 w 1500116"/>
                <a:gd name="connsiteY25" fmla="*/ 1008758 h 1869380"/>
                <a:gd name="connsiteX26" fmla="*/ 1372254 w 1500116"/>
                <a:gd name="connsiteY26" fmla="*/ 1022217 h 1869380"/>
                <a:gd name="connsiteX27" fmla="*/ 1333260 w 1500116"/>
                <a:gd name="connsiteY27" fmla="*/ 1691379 h 1869380"/>
                <a:gd name="connsiteX28" fmla="*/ 1323100 w 1500116"/>
                <a:gd name="connsiteY28" fmla="*/ 1708001 h 1869380"/>
                <a:gd name="connsiteX29" fmla="*/ 725612 w 1500116"/>
                <a:gd name="connsiteY29" fmla="*/ 1868860 h 1869380"/>
                <a:gd name="connsiteX30" fmla="*/ 91929 w 1500116"/>
                <a:gd name="connsiteY30" fmla="*/ 1647801 h 1869380"/>
                <a:gd name="connsiteX31" fmla="*/ 109063 w 1500116"/>
                <a:gd name="connsiteY31" fmla="*/ 1392210 h 1869380"/>
                <a:gd name="connsiteX32" fmla="*/ 77317 w 1500116"/>
                <a:gd name="connsiteY32" fmla="*/ 1135649 h 1869380"/>
                <a:gd name="connsiteX33" fmla="*/ 61751 w 1500116"/>
                <a:gd name="connsiteY33" fmla="*/ 1052168 h 1869380"/>
                <a:gd name="connsiteX34" fmla="*/ 84133 w 1500116"/>
                <a:gd name="connsiteY34" fmla="*/ 1049883 h 1869380"/>
                <a:gd name="connsiteX35" fmla="*/ 68771 w 1500116"/>
                <a:gd name="connsiteY35" fmla="*/ 1022348 h 1869380"/>
                <a:gd name="connsiteX36" fmla="*/ 77401 w 1500116"/>
                <a:gd name="connsiteY36" fmla="*/ 934202 h 1869380"/>
                <a:gd name="connsiteX37" fmla="*/ 59402 w 1500116"/>
                <a:gd name="connsiteY37" fmla="*/ 950298 h 1869380"/>
                <a:gd name="connsiteX38" fmla="*/ 58095 w 1500116"/>
                <a:gd name="connsiteY38" fmla="*/ 946986 h 1869380"/>
                <a:gd name="connsiteX39" fmla="*/ 60750 w 1500116"/>
                <a:gd name="connsiteY39" fmla="*/ 807904 h 1869380"/>
                <a:gd name="connsiteX40" fmla="*/ 29197 w 1500116"/>
                <a:gd name="connsiteY40" fmla="*/ 249704 h 1869380"/>
                <a:gd name="connsiteX41" fmla="*/ 17624 w 1500116"/>
                <a:gd name="connsiteY41" fmla="*/ 72449 h 1869380"/>
                <a:gd name="connsiteX42" fmla="*/ 27674 w 1500116"/>
                <a:gd name="connsiteY42" fmla="*/ 56870 h 1869380"/>
                <a:gd name="connsiteX43" fmla="*/ 739327 w 1500116"/>
                <a:gd name="connsiteY43" fmla="*/ 204701 h 1869380"/>
                <a:gd name="connsiteX44" fmla="*/ 1423753 w 1500116"/>
                <a:gd name="connsiteY44" fmla="*/ 54493 h 1869380"/>
                <a:gd name="connsiteX45" fmla="*/ 1500115 w 1500116"/>
                <a:gd name="connsiteY45" fmla="*/ 54665 h 1869380"/>
                <a:gd name="connsiteX46" fmla="*/ 1423784 w 1500116"/>
                <a:gd name="connsiteY46" fmla="*/ 63711 h 1869380"/>
                <a:gd name="connsiteX47" fmla="*/ 1500116 w 1500116"/>
                <a:gd name="connsiteY47" fmla="*/ 54663 h 1869380"/>
                <a:gd name="connsiteX48" fmla="*/ 1500115 w 1500116"/>
                <a:gd name="connsiteY48" fmla="*/ 54665 h 1869380"/>
                <a:gd name="connsiteX49" fmla="*/ 1413755 w 1500116"/>
                <a:gd name="connsiteY49" fmla="*/ 72760 h 1869380"/>
                <a:gd name="connsiteX50" fmla="*/ 1423784 w 1500116"/>
                <a:gd name="connsiteY50" fmla="*/ 63711 h 1869380"/>
                <a:gd name="connsiteX51" fmla="*/ 24077 w 1500116"/>
                <a:gd name="connsiteY51" fmla="*/ 20399 h 1869380"/>
                <a:gd name="connsiteX52" fmla="*/ 1423784 w 1500116"/>
                <a:gd name="connsiteY52" fmla="*/ 48155 h 1869380"/>
                <a:gd name="connsiteX53" fmla="*/ 12827 w 1500116"/>
                <a:gd name="connsiteY53" fmla="*/ 58056 h 1869380"/>
                <a:gd name="connsiteX54" fmla="*/ 4159 w 1500116"/>
                <a:gd name="connsiteY54" fmla="*/ 32423 h 1869380"/>
                <a:gd name="connsiteX55" fmla="*/ 24077 w 1500116"/>
                <a:gd name="connsiteY55" fmla="*/ 20399 h 1869380"/>
                <a:gd name="connsiteX56" fmla="*/ 59449 w 1500116"/>
                <a:gd name="connsiteY56" fmla="*/ 836099 h 1869380"/>
                <a:gd name="connsiteX57" fmla="*/ 14552 w 1500116"/>
                <a:gd name="connsiteY57" fmla="*/ 17006 h 1869380"/>
                <a:gd name="connsiteX58" fmla="*/ 22161 w 1500116"/>
                <a:gd name="connsiteY58" fmla="*/ 3 h 1869380"/>
                <a:gd name="connsiteX59" fmla="*/ 59449 w 1500116"/>
                <a:gd name="connsiteY59" fmla="*/ 836099 h 18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00116" h="1869380">
                  <a:moveTo>
                    <a:pt x="1418287" y="955866"/>
                  </a:moveTo>
                  <a:lnTo>
                    <a:pt x="1418405" y="955866"/>
                  </a:lnTo>
                  <a:lnTo>
                    <a:pt x="1418404" y="955867"/>
                  </a:lnTo>
                  <a:lnTo>
                    <a:pt x="1418404" y="955867"/>
                  </a:lnTo>
                  <a:lnTo>
                    <a:pt x="1418287" y="955866"/>
                  </a:lnTo>
                  <a:close/>
                  <a:moveTo>
                    <a:pt x="61907" y="946452"/>
                  </a:moveTo>
                  <a:lnTo>
                    <a:pt x="84167" y="967262"/>
                  </a:lnTo>
                  <a:lnTo>
                    <a:pt x="65705" y="919729"/>
                  </a:lnTo>
                  <a:cubicBezTo>
                    <a:pt x="64103" y="918106"/>
                    <a:pt x="58333" y="945406"/>
                    <a:pt x="61907" y="946452"/>
                  </a:cubicBezTo>
                  <a:close/>
                  <a:moveTo>
                    <a:pt x="25121" y="86479"/>
                  </a:moveTo>
                  <a:cubicBezTo>
                    <a:pt x="25374" y="89997"/>
                    <a:pt x="14196" y="83336"/>
                    <a:pt x="14449" y="86854"/>
                  </a:cubicBezTo>
                  <a:lnTo>
                    <a:pt x="20413" y="89348"/>
                  </a:lnTo>
                  <a:lnTo>
                    <a:pt x="25121" y="86479"/>
                  </a:lnTo>
                  <a:close/>
                  <a:moveTo>
                    <a:pt x="0" y="77500"/>
                  </a:moveTo>
                  <a:lnTo>
                    <a:pt x="2261" y="93265"/>
                  </a:lnTo>
                  <a:cubicBezTo>
                    <a:pt x="1973" y="89250"/>
                    <a:pt x="18829" y="64876"/>
                    <a:pt x="18541" y="60861"/>
                  </a:cubicBezTo>
                  <a:lnTo>
                    <a:pt x="0" y="77500"/>
                  </a:lnTo>
                  <a:close/>
                  <a:moveTo>
                    <a:pt x="1500115" y="54665"/>
                  </a:moveTo>
                  <a:cubicBezTo>
                    <a:pt x="1424680" y="91697"/>
                    <a:pt x="1438146" y="20305"/>
                    <a:pt x="1416051" y="160680"/>
                  </a:cubicBezTo>
                  <a:cubicBezTo>
                    <a:pt x="1416438" y="425740"/>
                    <a:pt x="1388251" y="616155"/>
                    <a:pt x="1388638" y="881215"/>
                  </a:cubicBezTo>
                  <a:lnTo>
                    <a:pt x="1395427" y="850685"/>
                  </a:lnTo>
                  <a:lnTo>
                    <a:pt x="1388638" y="877829"/>
                  </a:lnTo>
                  <a:lnTo>
                    <a:pt x="1380895" y="906305"/>
                  </a:lnTo>
                  <a:lnTo>
                    <a:pt x="1384114" y="932116"/>
                  </a:lnTo>
                  <a:lnTo>
                    <a:pt x="1377075" y="961078"/>
                  </a:lnTo>
                  <a:lnTo>
                    <a:pt x="1375170" y="1008758"/>
                  </a:lnTo>
                  <a:lnTo>
                    <a:pt x="1372254" y="1022217"/>
                  </a:lnTo>
                  <a:lnTo>
                    <a:pt x="1333260" y="1691379"/>
                  </a:lnTo>
                  <a:lnTo>
                    <a:pt x="1323100" y="1708001"/>
                  </a:lnTo>
                  <a:cubicBezTo>
                    <a:pt x="1323100" y="1740667"/>
                    <a:pt x="930807" y="1878893"/>
                    <a:pt x="725612" y="1868860"/>
                  </a:cubicBezTo>
                  <a:cubicBezTo>
                    <a:pt x="520417" y="1858827"/>
                    <a:pt x="145269" y="1705867"/>
                    <a:pt x="91929" y="1647801"/>
                  </a:cubicBezTo>
                  <a:cubicBezTo>
                    <a:pt x="93195" y="1516234"/>
                    <a:pt x="107797" y="1513598"/>
                    <a:pt x="109063" y="1392210"/>
                  </a:cubicBezTo>
                  <a:cubicBezTo>
                    <a:pt x="69930" y="1245704"/>
                    <a:pt x="86257" y="1293361"/>
                    <a:pt x="77317" y="1135649"/>
                  </a:cubicBezTo>
                  <a:lnTo>
                    <a:pt x="61751" y="1052168"/>
                  </a:lnTo>
                  <a:lnTo>
                    <a:pt x="84133" y="1049883"/>
                  </a:lnTo>
                  <a:cubicBezTo>
                    <a:pt x="74894" y="1045367"/>
                    <a:pt x="68771" y="1027138"/>
                    <a:pt x="68771" y="1022348"/>
                  </a:cubicBezTo>
                  <a:lnTo>
                    <a:pt x="77401" y="934202"/>
                  </a:lnTo>
                  <a:lnTo>
                    <a:pt x="59402" y="950298"/>
                  </a:lnTo>
                  <a:lnTo>
                    <a:pt x="58095" y="946986"/>
                  </a:lnTo>
                  <a:cubicBezTo>
                    <a:pt x="58133" y="900625"/>
                    <a:pt x="60712" y="854265"/>
                    <a:pt x="60750" y="807904"/>
                  </a:cubicBezTo>
                  <a:cubicBezTo>
                    <a:pt x="48795" y="651315"/>
                    <a:pt x="39182" y="434718"/>
                    <a:pt x="29197" y="249704"/>
                  </a:cubicBezTo>
                  <a:cubicBezTo>
                    <a:pt x="-1754" y="72370"/>
                    <a:pt x="18095" y="127863"/>
                    <a:pt x="17624" y="72449"/>
                  </a:cubicBezTo>
                  <a:lnTo>
                    <a:pt x="27674" y="56870"/>
                  </a:lnTo>
                  <a:cubicBezTo>
                    <a:pt x="187520" y="126462"/>
                    <a:pt x="506647" y="205097"/>
                    <a:pt x="739327" y="204701"/>
                  </a:cubicBezTo>
                  <a:cubicBezTo>
                    <a:pt x="972007" y="204305"/>
                    <a:pt x="1305864" y="114369"/>
                    <a:pt x="1423753" y="54493"/>
                  </a:cubicBezTo>
                  <a:lnTo>
                    <a:pt x="1500115" y="54665"/>
                  </a:lnTo>
                  <a:close/>
                  <a:moveTo>
                    <a:pt x="1423784" y="63711"/>
                  </a:moveTo>
                  <a:lnTo>
                    <a:pt x="1500116" y="54663"/>
                  </a:lnTo>
                  <a:cubicBezTo>
                    <a:pt x="1500116" y="54664"/>
                    <a:pt x="1500115" y="54664"/>
                    <a:pt x="1500115" y="54665"/>
                  </a:cubicBezTo>
                  <a:lnTo>
                    <a:pt x="1413755" y="72760"/>
                  </a:lnTo>
                  <a:lnTo>
                    <a:pt x="1423784" y="63711"/>
                  </a:lnTo>
                  <a:close/>
                  <a:moveTo>
                    <a:pt x="24077" y="20399"/>
                  </a:moveTo>
                  <a:lnTo>
                    <a:pt x="1423784" y="48155"/>
                  </a:lnTo>
                  <a:lnTo>
                    <a:pt x="12827" y="58056"/>
                  </a:lnTo>
                  <a:cubicBezTo>
                    <a:pt x="16404" y="61862"/>
                    <a:pt x="15997" y="36964"/>
                    <a:pt x="4159" y="32423"/>
                  </a:cubicBezTo>
                  <a:lnTo>
                    <a:pt x="24077" y="20399"/>
                  </a:lnTo>
                  <a:close/>
                  <a:moveTo>
                    <a:pt x="59449" y="836099"/>
                  </a:moveTo>
                  <a:lnTo>
                    <a:pt x="14552" y="17006"/>
                  </a:lnTo>
                  <a:lnTo>
                    <a:pt x="22161" y="3"/>
                  </a:lnTo>
                  <a:cubicBezTo>
                    <a:pt x="20372" y="-1901"/>
                    <a:pt x="55457" y="834872"/>
                    <a:pt x="59449" y="836099"/>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228" name="Group 6227">
            <a:extLst>
              <a:ext uri="{FF2B5EF4-FFF2-40B4-BE49-F238E27FC236}">
                <a16:creationId xmlns:a16="http://schemas.microsoft.com/office/drawing/2014/main" id="{E45DD96A-D3BB-7C3E-89B4-36A6C76EC86C}"/>
              </a:ext>
            </a:extLst>
          </p:cNvPr>
          <p:cNvGrpSpPr/>
          <p:nvPr/>
        </p:nvGrpSpPr>
        <p:grpSpPr>
          <a:xfrm>
            <a:off x="7321043" y="4356536"/>
            <a:ext cx="2072838" cy="2276502"/>
            <a:chOff x="3356923" y="-2432494"/>
            <a:chExt cx="2072838" cy="2276502"/>
          </a:xfrm>
        </p:grpSpPr>
        <p:pic>
          <p:nvPicPr>
            <p:cNvPr id="6229" name="Picture 38" descr="PP Disposable medicine cup, 30 ml, graduated, transparent, Med-Comfort  Basic: buy sustainably produced, medical polypropylene cup with measuring  function for dosing liquids and dispensing medication as ward supplies. |  transparent | 09175-T">
              <a:extLst>
                <a:ext uri="{FF2B5EF4-FFF2-40B4-BE49-F238E27FC236}">
                  <a16:creationId xmlns:a16="http://schemas.microsoft.com/office/drawing/2014/main" id="{05959B78-D4F7-E007-0797-C419B0D5C843}"/>
                </a:ext>
              </a:extLst>
            </p:cNvPr>
            <p:cNvPicPr>
              <a:picLocks noChangeAspect="1" noChangeArrowheads="1"/>
            </p:cNvPicPr>
            <p:nvPr/>
          </p:nvPicPr>
          <p:blipFill rotWithShape="1">
            <a:blip r:embed="rId22"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24016" t="27176" r="29092" b="21324"/>
            <a:stretch>
              <a:fillRect/>
            </a:stretch>
          </p:blipFill>
          <p:spPr bwMode="auto">
            <a:xfrm>
              <a:off x="3356923" y="-2432494"/>
              <a:ext cx="2072838" cy="2276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30" name="Oval 6229">
              <a:extLst>
                <a:ext uri="{FF2B5EF4-FFF2-40B4-BE49-F238E27FC236}">
                  <a16:creationId xmlns:a16="http://schemas.microsoft.com/office/drawing/2014/main" id="{E226DB39-EAF7-B49B-686A-04B9A54E105C}"/>
                </a:ext>
              </a:extLst>
            </p:cNvPr>
            <p:cNvSpPr/>
            <p:nvPr/>
          </p:nvSpPr>
          <p:spPr>
            <a:xfrm>
              <a:off x="3662787" y="-2157667"/>
              <a:ext cx="1562424" cy="255415"/>
            </a:xfrm>
            <a:prstGeom prst="ellipse">
              <a:avLst/>
            </a:prstGeom>
            <a:solidFill>
              <a:srgbClr val="FF6699">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31" name="Freeform: Shape 6230">
              <a:extLst>
                <a:ext uri="{FF2B5EF4-FFF2-40B4-BE49-F238E27FC236}">
                  <a16:creationId xmlns:a16="http://schemas.microsoft.com/office/drawing/2014/main" id="{A31AE8E1-A02D-502C-F9D0-C7439A39C442}"/>
                </a:ext>
              </a:extLst>
            </p:cNvPr>
            <p:cNvSpPr/>
            <p:nvPr/>
          </p:nvSpPr>
          <p:spPr>
            <a:xfrm>
              <a:off x="3662787" y="-2057400"/>
              <a:ext cx="1562424" cy="1805851"/>
            </a:xfrm>
            <a:custGeom>
              <a:avLst/>
              <a:gdLst>
                <a:gd name="connsiteX0" fmla="*/ 1480595 w 1562424"/>
                <a:gd name="connsiteY0" fmla="*/ 913177 h 1805851"/>
                <a:gd name="connsiteX1" fmla="*/ 1480713 w 1562424"/>
                <a:gd name="connsiteY1" fmla="*/ 913177 h 1805851"/>
                <a:gd name="connsiteX2" fmla="*/ 1480712 w 1562424"/>
                <a:gd name="connsiteY2" fmla="*/ 913178 h 1805851"/>
                <a:gd name="connsiteX3" fmla="*/ 1480712 w 1562424"/>
                <a:gd name="connsiteY3" fmla="*/ 913178 h 1805851"/>
                <a:gd name="connsiteX4" fmla="*/ 86115 w 1562424"/>
                <a:gd name="connsiteY4" fmla="*/ 903763 h 1805851"/>
                <a:gd name="connsiteX5" fmla="*/ 87420 w 1562424"/>
                <a:gd name="connsiteY5" fmla="*/ 904216 h 1805851"/>
                <a:gd name="connsiteX6" fmla="*/ 82293 w 1562424"/>
                <a:gd name="connsiteY6" fmla="*/ 904183 h 1805851"/>
                <a:gd name="connsiteX7" fmla="*/ 86115 w 1562424"/>
                <a:gd name="connsiteY7" fmla="*/ 903763 h 1805851"/>
                <a:gd name="connsiteX8" fmla="*/ 41709 w 1562424"/>
                <a:gd name="connsiteY8" fmla="*/ 47183 h 1805851"/>
                <a:gd name="connsiteX9" fmla="*/ 42467 w 1562424"/>
                <a:gd name="connsiteY9" fmla="*/ 57738 h 1805851"/>
                <a:gd name="connsiteX10" fmla="*/ 31286 w 1562424"/>
                <a:gd name="connsiteY10" fmla="*/ 53444 h 1805851"/>
                <a:gd name="connsiteX11" fmla="*/ 62308 w 1562424"/>
                <a:gd name="connsiteY11" fmla="*/ 34811 h 1805851"/>
                <a:gd name="connsiteX12" fmla="*/ 41709 w 1562424"/>
                <a:gd name="connsiteY12" fmla="*/ 47183 h 1805851"/>
                <a:gd name="connsiteX13" fmla="*/ 40844 w 1562424"/>
                <a:gd name="connsiteY13" fmla="*/ 35138 h 1805851"/>
                <a:gd name="connsiteX14" fmla="*/ 1562423 w 1562424"/>
                <a:gd name="connsiteY14" fmla="*/ 11976 h 1805851"/>
                <a:gd name="connsiteX15" fmla="*/ 1479521 w 1562424"/>
                <a:gd name="connsiteY15" fmla="*/ 913170 h 1805851"/>
                <a:gd name="connsiteX16" fmla="*/ 1480595 w 1562424"/>
                <a:gd name="connsiteY16" fmla="*/ 913177 h 1805851"/>
                <a:gd name="connsiteX17" fmla="*/ 1479521 w 1562424"/>
                <a:gd name="connsiteY17" fmla="*/ 913177 h 1805851"/>
                <a:gd name="connsiteX18" fmla="*/ 1479398 w 1562424"/>
                <a:gd name="connsiteY18" fmla="*/ 914510 h 1805851"/>
                <a:gd name="connsiteX19" fmla="*/ 1480712 w 1562424"/>
                <a:gd name="connsiteY19" fmla="*/ 913178 h 1805851"/>
                <a:gd name="connsiteX20" fmla="*/ 1479388 w 1562424"/>
                <a:gd name="connsiteY20" fmla="*/ 926881 h 1805851"/>
                <a:gd name="connsiteX21" fmla="*/ 1479388 w 1562424"/>
                <a:gd name="connsiteY21" fmla="*/ 989819 h 1805851"/>
                <a:gd name="connsiteX22" fmla="*/ 1472662 w 1562424"/>
                <a:gd name="connsiteY22" fmla="*/ 996493 h 1805851"/>
                <a:gd name="connsiteX23" fmla="*/ 1406363 w 1562424"/>
                <a:gd name="connsiteY23" fmla="*/ 1682619 h 1805851"/>
                <a:gd name="connsiteX24" fmla="*/ 1406363 w 1562424"/>
                <a:gd name="connsiteY24" fmla="*/ 1746725 h 1805851"/>
                <a:gd name="connsiteX25" fmla="*/ 785380 w 1562424"/>
                <a:gd name="connsiteY25" fmla="*/ 1805851 h 1805851"/>
                <a:gd name="connsiteX26" fmla="*/ 164397 w 1562424"/>
                <a:gd name="connsiteY26" fmla="*/ 1746725 h 1805851"/>
                <a:gd name="connsiteX27" fmla="*/ 182801 w 1562424"/>
                <a:gd name="connsiteY27" fmla="*/ 1553099 h 1805851"/>
                <a:gd name="connsiteX28" fmla="*/ 130100 w 1562424"/>
                <a:gd name="connsiteY28" fmla="*/ 1089568 h 1805851"/>
                <a:gd name="connsiteX29" fmla="*/ 124059 w 1562424"/>
                <a:gd name="connsiteY29" fmla="*/ 1009479 h 1805851"/>
                <a:gd name="connsiteX30" fmla="*/ 106436 w 1562424"/>
                <a:gd name="connsiteY30" fmla="*/ 1003801 h 1805851"/>
                <a:gd name="connsiteX31" fmla="*/ 92344 w 1562424"/>
                <a:gd name="connsiteY31" fmla="*/ 989819 h 1805851"/>
                <a:gd name="connsiteX32" fmla="*/ 99704 w 1562424"/>
                <a:gd name="connsiteY32" fmla="*/ 908477 h 1805851"/>
                <a:gd name="connsiteX33" fmla="*/ 87420 w 1562424"/>
                <a:gd name="connsiteY33" fmla="*/ 904216 h 1805851"/>
                <a:gd name="connsiteX34" fmla="*/ 100083 w 1562424"/>
                <a:gd name="connsiteY34" fmla="*/ 904297 h 1805851"/>
                <a:gd name="connsiteX35" fmla="*/ 112898 w 1562424"/>
                <a:gd name="connsiteY35" fmla="*/ 762674 h 1805851"/>
                <a:gd name="connsiteX36" fmla="*/ 54040 w 1562424"/>
                <a:gd name="connsiteY36" fmla="*/ 218900 h 1805851"/>
                <a:gd name="connsiteX37" fmla="*/ 42467 w 1562424"/>
                <a:gd name="connsiteY37" fmla="*/ 57738 h 1805851"/>
                <a:gd name="connsiteX38" fmla="*/ 88077 w 1562424"/>
                <a:gd name="connsiteY38" fmla="*/ 75254 h 1805851"/>
                <a:gd name="connsiteX39" fmla="*/ 801635 w 1562424"/>
                <a:gd name="connsiteY39" fmla="*/ 162012 h 1805851"/>
                <a:gd name="connsiteX40" fmla="*/ 1517176 w 1562424"/>
                <a:gd name="connsiteY40" fmla="*/ 60122 h 1805851"/>
                <a:gd name="connsiteX41" fmla="*/ 1562292 w 1562424"/>
                <a:gd name="connsiteY41" fmla="*/ 11974 h 1805851"/>
                <a:gd name="connsiteX42" fmla="*/ 1562424 w 1562424"/>
                <a:gd name="connsiteY42" fmla="*/ 11974 h 1805851"/>
                <a:gd name="connsiteX43" fmla="*/ 1562423 w 1562424"/>
                <a:gd name="connsiteY43" fmla="*/ 11976 h 1805851"/>
                <a:gd name="connsiteX44" fmla="*/ 1562423 w 1562424"/>
                <a:gd name="connsiteY44" fmla="*/ 11975 h 1805851"/>
                <a:gd name="connsiteX45" fmla="*/ 6375 w 1562424"/>
                <a:gd name="connsiteY45" fmla="*/ 1461 h 1805851"/>
                <a:gd name="connsiteX46" fmla="*/ 1562292 w 1562424"/>
                <a:gd name="connsiteY46" fmla="*/ 11974 h 1805851"/>
                <a:gd name="connsiteX47" fmla="*/ 40845 w 1562424"/>
                <a:gd name="connsiteY47" fmla="*/ 11974 h 1805851"/>
                <a:gd name="connsiteX48" fmla="*/ 20747 w 1562424"/>
                <a:gd name="connsiteY48" fmla="*/ 6698 h 1805851"/>
                <a:gd name="connsiteX49" fmla="*/ 4917 w 1562424"/>
                <a:gd name="connsiteY49" fmla="*/ 930 h 1805851"/>
                <a:gd name="connsiteX50" fmla="*/ 6375 w 1562424"/>
                <a:gd name="connsiteY50" fmla="*/ 1461 h 1805851"/>
                <a:gd name="connsiteX51" fmla="*/ 649 w 1562424"/>
                <a:gd name="connsiteY51" fmla="*/ 1423 h 1805851"/>
                <a:gd name="connsiteX52" fmla="*/ 4917 w 1562424"/>
                <a:gd name="connsiteY52" fmla="*/ 930 h 18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62424" h="1805851">
                  <a:moveTo>
                    <a:pt x="1480595" y="913177"/>
                  </a:moveTo>
                  <a:lnTo>
                    <a:pt x="1480713" y="913177"/>
                  </a:lnTo>
                  <a:cubicBezTo>
                    <a:pt x="1480713" y="913178"/>
                    <a:pt x="1480712" y="913178"/>
                    <a:pt x="1480712" y="913178"/>
                  </a:cubicBezTo>
                  <a:lnTo>
                    <a:pt x="1480712" y="913178"/>
                  </a:lnTo>
                  <a:close/>
                  <a:moveTo>
                    <a:pt x="86115" y="903763"/>
                  </a:moveTo>
                  <a:lnTo>
                    <a:pt x="87420" y="904216"/>
                  </a:lnTo>
                  <a:lnTo>
                    <a:pt x="82293" y="904183"/>
                  </a:lnTo>
                  <a:cubicBezTo>
                    <a:pt x="80691" y="902560"/>
                    <a:pt x="82541" y="902717"/>
                    <a:pt x="86115" y="903763"/>
                  </a:cubicBezTo>
                  <a:close/>
                  <a:moveTo>
                    <a:pt x="41709" y="47183"/>
                  </a:moveTo>
                  <a:lnTo>
                    <a:pt x="42467" y="57738"/>
                  </a:lnTo>
                  <a:lnTo>
                    <a:pt x="31286" y="53444"/>
                  </a:lnTo>
                  <a:close/>
                  <a:moveTo>
                    <a:pt x="62308" y="34811"/>
                  </a:moveTo>
                  <a:lnTo>
                    <a:pt x="41709" y="47183"/>
                  </a:lnTo>
                  <a:lnTo>
                    <a:pt x="40844" y="35138"/>
                  </a:lnTo>
                  <a:close/>
                  <a:moveTo>
                    <a:pt x="1562423" y="11976"/>
                  </a:moveTo>
                  <a:lnTo>
                    <a:pt x="1479521" y="913170"/>
                  </a:lnTo>
                  <a:lnTo>
                    <a:pt x="1480595" y="913177"/>
                  </a:lnTo>
                  <a:lnTo>
                    <a:pt x="1479521" y="913177"/>
                  </a:lnTo>
                  <a:lnTo>
                    <a:pt x="1479398" y="914510"/>
                  </a:lnTo>
                  <a:lnTo>
                    <a:pt x="1480712" y="913178"/>
                  </a:lnTo>
                  <a:lnTo>
                    <a:pt x="1479388" y="926881"/>
                  </a:lnTo>
                  <a:lnTo>
                    <a:pt x="1479388" y="989819"/>
                  </a:lnTo>
                  <a:lnTo>
                    <a:pt x="1472662" y="996493"/>
                  </a:lnTo>
                  <a:lnTo>
                    <a:pt x="1406363" y="1682619"/>
                  </a:lnTo>
                  <a:lnTo>
                    <a:pt x="1406363" y="1746725"/>
                  </a:lnTo>
                  <a:cubicBezTo>
                    <a:pt x="1406363" y="1779391"/>
                    <a:pt x="1128286" y="1805851"/>
                    <a:pt x="785380" y="1805851"/>
                  </a:cubicBezTo>
                  <a:cubicBezTo>
                    <a:pt x="442474" y="1805851"/>
                    <a:pt x="164397" y="1779391"/>
                    <a:pt x="164397" y="1746725"/>
                  </a:cubicBezTo>
                  <a:lnTo>
                    <a:pt x="182801" y="1553099"/>
                  </a:lnTo>
                  <a:cubicBezTo>
                    <a:pt x="143668" y="1406593"/>
                    <a:pt x="139040" y="1247280"/>
                    <a:pt x="130100" y="1089568"/>
                  </a:cubicBezTo>
                  <a:lnTo>
                    <a:pt x="124059" y="1009479"/>
                  </a:lnTo>
                  <a:lnTo>
                    <a:pt x="106436" y="1003801"/>
                  </a:lnTo>
                  <a:cubicBezTo>
                    <a:pt x="97197" y="999285"/>
                    <a:pt x="92344" y="994609"/>
                    <a:pt x="92344" y="989819"/>
                  </a:cubicBezTo>
                  <a:lnTo>
                    <a:pt x="99704" y="908477"/>
                  </a:lnTo>
                  <a:lnTo>
                    <a:pt x="87420" y="904216"/>
                  </a:lnTo>
                  <a:lnTo>
                    <a:pt x="100083" y="904297"/>
                  </a:lnTo>
                  <a:lnTo>
                    <a:pt x="112898" y="762674"/>
                  </a:lnTo>
                  <a:cubicBezTo>
                    <a:pt x="69193" y="590806"/>
                    <a:pt x="64025" y="403914"/>
                    <a:pt x="54040" y="218900"/>
                  </a:cubicBezTo>
                  <a:lnTo>
                    <a:pt x="42467" y="57738"/>
                  </a:lnTo>
                  <a:lnTo>
                    <a:pt x="88077" y="75254"/>
                  </a:lnTo>
                  <a:cubicBezTo>
                    <a:pt x="247923" y="124489"/>
                    <a:pt x="584942" y="161039"/>
                    <a:pt x="801635" y="162012"/>
                  </a:cubicBezTo>
                  <a:cubicBezTo>
                    <a:pt x="1049283" y="163125"/>
                    <a:pt x="1399287" y="119998"/>
                    <a:pt x="1517176" y="60122"/>
                  </a:cubicBezTo>
                  <a:close/>
                  <a:moveTo>
                    <a:pt x="1562292" y="11974"/>
                  </a:moveTo>
                  <a:lnTo>
                    <a:pt x="1562424" y="11974"/>
                  </a:lnTo>
                  <a:cubicBezTo>
                    <a:pt x="1562424" y="11975"/>
                    <a:pt x="1562423" y="11975"/>
                    <a:pt x="1562423" y="11976"/>
                  </a:cubicBezTo>
                  <a:lnTo>
                    <a:pt x="1562423" y="11975"/>
                  </a:lnTo>
                  <a:close/>
                  <a:moveTo>
                    <a:pt x="6375" y="1461"/>
                  </a:moveTo>
                  <a:lnTo>
                    <a:pt x="1562292" y="11974"/>
                  </a:lnTo>
                  <a:lnTo>
                    <a:pt x="40845" y="11974"/>
                  </a:lnTo>
                  <a:cubicBezTo>
                    <a:pt x="44422" y="15780"/>
                    <a:pt x="32585" y="11239"/>
                    <a:pt x="20747" y="6698"/>
                  </a:cubicBezTo>
                  <a:close/>
                  <a:moveTo>
                    <a:pt x="4917" y="930"/>
                  </a:moveTo>
                  <a:lnTo>
                    <a:pt x="6375" y="1461"/>
                  </a:lnTo>
                  <a:lnTo>
                    <a:pt x="649" y="1423"/>
                  </a:lnTo>
                  <a:cubicBezTo>
                    <a:pt x="-1140" y="-481"/>
                    <a:pt x="925" y="-297"/>
                    <a:pt x="4917" y="930"/>
                  </a:cubicBezTo>
                  <a:close/>
                </a:path>
              </a:pathLst>
            </a:custGeom>
            <a:solidFill>
              <a:srgbClr val="FF6699">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255210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731 0.21598 L -0.01731 0.21621 C -0.02526 0.20556 -0.03372 0.1963 -0.04114 0.18473 C -0.04453 0.17963 -0.04765 0.17408 -0.05117 0.16922 C -0.05885 0.15857 -0.06718 0.14908 -0.07487 0.1382 C -0.07903 0.13218 -0.08307 0.1257 -0.08737 0.12037 C -0.09726 0.10811 -0.10742 0.09653 -0.11744 0.08473 C -0.12239 0.07894 -0.12773 0.07361 -0.13242 0.0669 C -0.13828 0.0588 -0.14427 0.05116 -0.15 0.0426 C -0.15638 0.03264 -0.16197 0.02107 -0.16875 0.01135 C -0.17291 0.00533 -0.17825 0.00186 -0.18242 -0.00416 C -0.1845 -0.00717 -0.18567 -0.01157 -0.1875 -0.01527 C -0.18867 -0.01759 -0.18997 -0.01967 -0.19114 -0.02199 C -0.19244 -0.02708 -0.19322 -0.03264 -0.19492 -0.0375 C -0.2026 -0.05856 -0.19856 -0.03356 -0.20117 -0.0574 C -0.20156 -0.06551 -0.20273 -0.07361 -0.20247 -0.08194 C -0.20234 -0.08449 -0.2 -0.08842 -0.2 -0.08819 L -0.20364 -0.08194 " pathEditMode="relative" rAng="0" ptsTypes="AAAAAAAAAAAAAAAAAA">
                                      <p:cBhvr>
                                        <p:cTn id="15" dur="2000" fill="hold"/>
                                        <p:tgtEl>
                                          <p:spTgt spid="6179"/>
                                        </p:tgtEl>
                                        <p:attrNameLst>
                                          <p:attrName>ppt_x</p:attrName>
                                          <p:attrName>ppt_y</p:attrName>
                                        </p:attrNameLst>
                                      </p:cBhvr>
                                      <p:rCtr x="-9323" y="-15208"/>
                                    </p:animMotion>
                                  </p:childTnLst>
                                </p:cTn>
                              </p:par>
                              <p:par>
                                <p:cTn id="16" presetID="0" presetClass="path" presetSubtype="0" accel="50000" decel="50000" fill="hold" nodeType="withEffect">
                                  <p:stCondLst>
                                    <p:cond delay="0"/>
                                  </p:stCondLst>
                                  <p:childTnLst>
                                    <p:animMotion origin="layout" path="M -0.01875 0.21759 L -0.01875 0.21782 C -0.02669 0.20718 -0.03515 0.19792 -0.04258 0.18634 C -0.04596 0.18125 -0.04909 0.17569 -0.0526 0.17083 C -0.06028 0.16019 -0.06862 0.15069 -0.0763 0.13982 C -0.08047 0.1338 -0.0845 0.12732 -0.0888 0.12199 C -0.0987 0.10972 -0.10885 0.09815 -0.11888 0.08634 C -0.12383 0.08056 -0.12916 0.07523 -0.13385 0.06852 C -0.13971 0.06042 -0.1457 0.05278 -0.15143 0.04421 C -0.15781 0.03426 -0.16341 0.02269 -0.17018 0.01296 C -0.17435 0.00694 -0.17969 0.00347 -0.18385 -0.00255 C -0.18594 -0.00556 -0.18711 -0.00995 -0.18893 -0.01366 C -0.1901 -0.01597 -0.1914 -0.01806 -0.19258 -0.02037 C -0.19388 -0.02546 -0.19466 -0.03102 -0.19635 -0.03588 C -0.20403 -0.05694 -0.2 -0.03194 -0.2026 -0.05579 C -0.20299 -0.06389 -0.20416 -0.07199 -0.2039 -0.08032 C -0.20377 -0.08287 -0.20143 -0.08681 -0.20143 -0.08657 L -0.20508 -0.08032 " pathEditMode="relative" rAng="0" ptsTypes="AAAAAAAAAAAAAAAAAA">
                                      <p:cBhvr>
                                        <p:cTn id="17" dur="2000" fill="hold"/>
                                        <p:tgtEl>
                                          <p:spTgt spid="30"/>
                                        </p:tgtEl>
                                        <p:attrNameLst>
                                          <p:attrName>ppt_x</p:attrName>
                                          <p:attrName>ppt_y</p:attrName>
                                        </p:attrNameLst>
                                      </p:cBhvr>
                                      <p:rCtr x="-9323" y="-15208"/>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50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500"/>
                                        <p:tgtEl>
                                          <p:spTgt spid="5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6149"/>
                                        </p:tgtEl>
                                        <p:attrNameLst>
                                          <p:attrName>style.visibility</p:attrName>
                                        </p:attrNameLst>
                                      </p:cBhvr>
                                      <p:to>
                                        <p:strVal val="visible"/>
                                      </p:to>
                                    </p:set>
                                    <p:animEffect transition="in" filter="wipe(left)">
                                      <p:cBhvr>
                                        <p:cTn id="36" dur="500"/>
                                        <p:tgtEl>
                                          <p:spTgt spid="6149"/>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6159"/>
                                        </p:tgtEl>
                                        <p:attrNameLst>
                                          <p:attrName>style.visibility</p:attrName>
                                        </p:attrNameLst>
                                      </p:cBhvr>
                                      <p:to>
                                        <p:strVal val="visible"/>
                                      </p:to>
                                    </p:set>
                                    <p:animEffect transition="in" filter="wipe(left)">
                                      <p:cBhvr>
                                        <p:cTn id="40" dur="500"/>
                                        <p:tgtEl>
                                          <p:spTgt spid="6159"/>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6169"/>
                                        </p:tgtEl>
                                        <p:attrNameLst>
                                          <p:attrName>style.visibility</p:attrName>
                                        </p:attrNameLst>
                                      </p:cBhvr>
                                      <p:to>
                                        <p:strVal val="visible"/>
                                      </p:to>
                                    </p:set>
                                    <p:animEffect transition="in" filter="wipe(left)">
                                      <p:cBhvr>
                                        <p:cTn id="44" dur="500"/>
                                        <p:tgtEl>
                                          <p:spTgt spid="616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617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4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15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1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up)">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18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5" presetClass="path" presetSubtype="0" accel="50000" decel="50000" fill="hold" nodeType="clickEffect">
                                  <p:stCondLst>
                                    <p:cond delay="0"/>
                                  </p:stCondLst>
                                  <p:childTnLst>
                                    <p:animMotion origin="layout" path="M -3.95833E-6 2.22222E-6 L -0.25 2.22222E-6 " pathEditMode="relative" rAng="0" ptsTypes="AA">
                                      <p:cBhvr>
                                        <p:cTn id="79" dur="2000" fill="hold"/>
                                        <p:tgtEl>
                                          <p:spTgt spid="10"/>
                                        </p:tgtEl>
                                        <p:attrNameLst>
                                          <p:attrName>ppt_x</p:attrName>
                                          <p:attrName>ppt_y</p:attrName>
                                        </p:attrNameLst>
                                      </p:cBhvr>
                                      <p:rCtr x="-12500" y="0"/>
                                    </p:animMotion>
                                  </p:childTnLst>
                                </p:cTn>
                              </p:par>
                              <p:par>
                                <p:cTn id="80" presetID="35" presetClass="path" presetSubtype="0" accel="50000" decel="50000" fill="hold" grpId="1" nodeType="withEffect">
                                  <p:stCondLst>
                                    <p:cond delay="0"/>
                                  </p:stCondLst>
                                  <p:childTnLst>
                                    <p:animMotion origin="layout" path="M 5E-6 -2.59259E-6 L -0.25 -2.59259E-6 " pathEditMode="relative" rAng="0" ptsTypes="AA">
                                      <p:cBhvr>
                                        <p:cTn id="81" dur="2000" fill="hold"/>
                                        <p:tgtEl>
                                          <p:spTgt spid="24"/>
                                        </p:tgtEl>
                                        <p:attrNameLst>
                                          <p:attrName>ppt_x</p:attrName>
                                          <p:attrName>ppt_y</p:attrName>
                                        </p:attrNameLst>
                                      </p:cBhvr>
                                      <p:rCtr x="-12500" y="0"/>
                                    </p:animMotion>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6228"/>
                                        </p:tgtEl>
                                        <p:attrNameLst>
                                          <p:attrName>style.visibility</p:attrName>
                                        </p:attrNameLst>
                                      </p:cBhvr>
                                      <p:to>
                                        <p:strVal val="visible"/>
                                      </p:to>
                                    </p:set>
                                    <p:animEffect transition="in" filter="wipe(left)">
                                      <p:cBhvr>
                                        <p:cTn id="86" dur="500"/>
                                        <p:tgtEl>
                                          <p:spTgt spid="6228"/>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6216"/>
                                        </p:tgtEl>
                                        <p:attrNameLst>
                                          <p:attrName>style.visibility</p:attrName>
                                        </p:attrNameLst>
                                      </p:cBhvr>
                                      <p:to>
                                        <p:strVal val="visible"/>
                                      </p:to>
                                    </p:set>
                                    <p:animEffect transition="in" filter="wipe(left)">
                                      <p:cBhvr>
                                        <p:cTn id="90" dur="500"/>
                                        <p:tgtEl>
                                          <p:spTgt spid="6216"/>
                                        </p:tgtEl>
                                      </p:cBhvr>
                                    </p:animEffec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6207"/>
                                        </p:tgtEl>
                                        <p:attrNameLst>
                                          <p:attrName>style.visibility</p:attrName>
                                        </p:attrNameLst>
                                      </p:cBhvr>
                                      <p:to>
                                        <p:strVal val="visible"/>
                                      </p:to>
                                    </p:set>
                                    <p:animEffect transition="in" filter="wipe(left)">
                                      <p:cBhvr>
                                        <p:cTn id="94" dur="500"/>
                                        <p:tgtEl>
                                          <p:spTgt spid="6207"/>
                                        </p:tgtEl>
                                      </p:cBhvr>
                                    </p:animEffect>
                                  </p:childTnLst>
                                </p:cTn>
                              </p:par>
                            </p:childTnLst>
                          </p:cTn>
                        </p:par>
                        <p:par>
                          <p:cTn id="95" fill="hold">
                            <p:stCondLst>
                              <p:cond delay="1500"/>
                            </p:stCondLst>
                            <p:childTnLst>
                              <p:par>
                                <p:cTn id="96" presetID="22" presetClass="entr" presetSubtype="8" fill="hold" nodeType="afterEffect">
                                  <p:stCondLst>
                                    <p:cond delay="0"/>
                                  </p:stCondLst>
                                  <p:childTnLst>
                                    <p:set>
                                      <p:cBhvr>
                                        <p:cTn id="97" dur="1" fill="hold">
                                          <p:stCondLst>
                                            <p:cond delay="0"/>
                                          </p:stCondLst>
                                        </p:cTn>
                                        <p:tgtEl>
                                          <p:spTgt spid="6212"/>
                                        </p:tgtEl>
                                        <p:attrNameLst>
                                          <p:attrName>style.visibility</p:attrName>
                                        </p:attrNameLst>
                                      </p:cBhvr>
                                      <p:to>
                                        <p:strVal val="visible"/>
                                      </p:to>
                                    </p:set>
                                    <p:animEffect transition="in" filter="wipe(left)">
                                      <p:cBhvr>
                                        <p:cTn id="98" dur="500"/>
                                        <p:tgtEl>
                                          <p:spTgt spid="6212"/>
                                        </p:tgtEl>
                                      </p:cBhvr>
                                    </p:animEffect>
                                  </p:childTnLst>
                                </p:cTn>
                              </p:par>
                            </p:childTnLst>
                          </p:cTn>
                        </p:par>
                        <p:par>
                          <p:cTn id="99" fill="hold">
                            <p:stCondLst>
                              <p:cond delay="2000"/>
                            </p:stCondLst>
                            <p:childTnLst>
                              <p:par>
                                <p:cTn id="100" presetID="22" presetClass="entr" presetSubtype="8" fill="hold" nodeType="afterEffect">
                                  <p:stCondLst>
                                    <p:cond delay="0"/>
                                  </p:stCondLst>
                                  <p:childTnLst>
                                    <p:set>
                                      <p:cBhvr>
                                        <p:cTn id="101" dur="1" fill="hold">
                                          <p:stCondLst>
                                            <p:cond delay="0"/>
                                          </p:stCondLst>
                                        </p:cTn>
                                        <p:tgtEl>
                                          <p:spTgt spid="6224"/>
                                        </p:tgtEl>
                                        <p:attrNameLst>
                                          <p:attrName>style.visibility</p:attrName>
                                        </p:attrNameLst>
                                      </p:cBhvr>
                                      <p:to>
                                        <p:strVal val="visible"/>
                                      </p:to>
                                    </p:set>
                                    <p:animEffect transition="in" filter="wipe(left)">
                                      <p:cBhvr>
                                        <p:cTn id="102" dur="500"/>
                                        <p:tgtEl>
                                          <p:spTgt spid="6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286CD-09A3-D911-EF53-C1F164E99C69}"/>
              </a:ext>
            </a:extLst>
          </p:cNvPr>
          <p:cNvSpPr txBox="1"/>
          <p:nvPr/>
        </p:nvSpPr>
        <p:spPr>
          <a:xfrm>
            <a:off x="4495800" y="221673"/>
            <a:ext cx="3200400" cy="646331"/>
          </a:xfrm>
          <a:prstGeom prst="rect">
            <a:avLst/>
          </a:prstGeom>
          <a:noFill/>
        </p:spPr>
        <p:txBody>
          <a:bodyPr wrap="square" rtlCol="0">
            <a:spAutoFit/>
          </a:bodyPr>
          <a:lstStyle/>
          <a:p>
            <a:r>
              <a:rPr lang="en-GB" sz="3600" b="1"/>
              <a:t>Right Time </a:t>
            </a:r>
          </a:p>
        </p:txBody>
      </p:sp>
      <p:pic>
        <p:nvPicPr>
          <p:cNvPr id="9218" name="Picture 2" descr="Are You Taking Your Medicine at the Right Time? - The Medication Insider">
            <a:extLst>
              <a:ext uri="{FF2B5EF4-FFF2-40B4-BE49-F238E27FC236}">
                <a16:creationId xmlns:a16="http://schemas.microsoft.com/office/drawing/2014/main" id="{EC8BBA05-C414-D110-C616-038596958BE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1207" l="10000" r="90345">
                        <a14:foregroundMark x1="46379" y1="29310" x2="46379" y2="29310"/>
                        <a14:foregroundMark x1="52586" y1="19655" x2="52586" y2="19655"/>
                        <a14:foregroundMark x1="50345" y1="20517" x2="50345" y2="20517"/>
                        <a14:foregroundMark x1="57414" y1="11897" x2="57414" y2="11897"/>
                        <a14:foregroundMark x1="68103" y1="23448" x2="68103" y2="23448"/>
                        <a14:foregroundMark x1="86897" y1="41724" x2="86897" y2="41724"/>
                        <a14:foregroundMark x1="21379" y1="90172" x2="23276" y2="90172"/>
                        <a14:foregroundMark x1="44655" y1="91207" x2="44655" y2="91207"/>
                        <a14:foregroundMark x1="42241" y1="77241" x2="42241" y2="77241"/>
                        <a14:foregroundMark x1="21207" y1="88276" x2="21207" y2="88276"/>
                        <a14:foregroundMark x1="25690" y1="36552" x2="25690" y2="36552"/>
                        <a14:foregroundMark x1="27069" y1="36552" x2="27069" y2="36552"/>
                        <a14:foregroundMark x1="28276" y1="36897" x2="28276" y2="36897"/>
                        <a14:foregroundMark x1="29138" y1="36724" x2="32414" y2="36897"/>
                        <a14:foregroundMark x1="33103" y1="36552" x2="37069" y2="36897"/>
                        <a14:foregroundMark x1="37586" y1="36724" x2="42931" y2="36897"/>
                        <a14:foregroundMark x1="37241" y1="36207" x2="37241" y2="36207"/>
                        <a14:foregroundMark x1="38621" y1="36207" x2="38621" y2="36207"/>
                        <a14:foregroundMark x1="25000" y1="36552" x2="24483" y2="36552"/>
                        <a14:foregroundMark x1="23621" y1="36724" x2="22414" y2="36724"/>
                        <a14:foregroundMark x1="16724" y1="36552" x2="16724" y2="36552"/>
                        <a14:foregroundMark x1="13621" y1="36552" x2="13621" y2="36552"/>
                        <a14:foregroundMark x1="19655" y1="36724" x2="19655" y2="36724"/>
                        <a14:foregroundMark x1="22069" y1="36207" x2="22069" y2="36207"/>
                        <a14:foregroundMark x1="21207" y1="36207" x2="21207" y2="36207"/>
                        <a14:foregroundMark x1="81724" y1="41034" x2="78966" y2="36897"/>
                        <a14:foregroundMark x1="82069" y1="28103" x2="81034" y2="27759"/>
                        <a14:foregroundMark x1="73621" y1="22759" x2="73621" y2="22759"/>
                        <a14:foregroundMark x1="78103" y1="19828" x2="78103" y2="19828"/>
                        <a14:foregroundMark x1="73103" y1="21379" x2="73103" y2="21379"/>
                        <a14:foregroundMark x1="75345" y1="19138" x2="75345" y2="19138"/>
                        <a14:foregroundMark x1="78966" y1="18276" x2="78966" y2="18276"/>
                        <a14:foregroundMark x1="51379" y1="19655" x2="51379" y2="19655"/>
                        <a14:foregroundMark x1="55345" y1="15517" x2="55345" y2="15517"/>
                        <a14:foregroundMark x1="90000" y1="53103" x2="90000" y2="53103"/>
                        <a14:foregroundMark x1="90345" y1="50172" x2="90345" y2="50172"/>
                        <a14:backgroundMark x1="65517" y1="83621" x2="65517" y2="83621"/>
                        <a14:backgroundMark x1="64828" y1="83966" x2="67759" y2="83276"/>
                        <a14:backgroundMark x1="61034" y1="85172" x2="64138" y2="83966"/>
                        <a14:backgroundMark x1="53103" y1="92759" x2="53103" y2="92931"/>
                        <a14:backgroundMark x1="51034" y1="94138" x2="51034" y2="93966"/>
                        <a14:backgroundMark x1="49483" y1="93793" x2="49655" y2="93793"/>
                        <a14:backgroundMark x1="41034" y1="92414" x2="41034" y2="92414"/>
                        <a14:backgroundMark x1="41379" y1="92069" x2="41379" y2="92069"/>
                        <a14:backgroundMark x1="45000" y1="93966" x2="45000" y2="93966"/>
                        <a14:backgroundMark x1="45517" y1="94138" x2="45517" y2="94138"/>
                        <a14:backgroundMark x1="48103" y1="93966" x2="48103" y2="93966"/>
                        <a14:backgroundMark x1="46724" y1="93966" x2="46724" y2="93966"/>
                        <a14:backgroundMark x1="47241" y1="94138" x2="47241" y2="94138"/>
                        <a14:backgroundMark x1="47414" y1="94138" x2="47414" y2="94138"/>
                        <a14:backgroundMark x1="47414" y1="93966" x2="47414" y2="93966"/>
                        <a14:backgroundMark x1="46034" y1="94138" x2="46034" y2="94138"/>
                        <a14:backgroundMark x1="45690" y1="93966" x2="45690" y2="93966"/>
                        <a14:backgroundMark x1="32931" y1="90345" x2="32931" y2="90345"/>
                        <a14:backgroundMark x1="23793" y1="92586" x2="23966" y2="92414"/>
                        <a14:backgroundMark x1="26897" y1="85172" x2="26897" y2="85172"/>
                        <a14:backgroundMark x1="28793" y1="85172" x2="28966" y2="85172"/>
                        <a14:backgroundMark x1="32414" y1="82931" x2="32414" y2="82931"/>
                        <a14:backgroundMark x1="41379" y1="80862" x2="41379" y2="80862"/>
                      </a14:backgroundRemoval>
                    </a14:imgEffect>
                  </a14:imgLayer>
                </a14:imgProps>
              </a:ext>
              <a:ext uri="{28A0092B-C50C-407E-A947-70E740481C1C}">
                <a14:useLocalDpi xmlns:a14="http://schemas.microsoft.com/office/drawing/2010/main"/>
              </a:ext>
            </a:extLst>
          </a:blip>
          <a:srcRect/>
          <a:stretch>
            <a:fillRect/>
          </a:stretch>
        </p:blipFill>
        <p:spPr bwMode="auto">
          <a:xfrm>
            <a:off x="7996402" y="2474501"/>
            <a:ext cx="4555269" cy="4555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B738C7-60A7-D163-F171-B87F701CC841}"/>
              </a:ext>
            </a:extLst>
          </p:cNvPr>
          <p:cNvSpPr txBox="1"/>
          <p:nvPr/>
        </p:nvSpPr>
        <p:spPr>
          <a:xfrm>
            <a:off x="351854" y="1107526"/>
            <a:ext cx="5045529" cy="523220"/>
          </a:xfrm>
          <a:prstGeom prst="rect">
            <a:avLst/>
          </a:prstGeom>
          <a:noFill/>
        </p:spPr>
        <p:txBody>
          <a:bodyPr wrap="square" rtlCol="0">
            <a:spAutoFit/>
          </a:bodyPr>
          <a:lstStyle/>
          <a:p>
            <a:r>
              <a:rPr lang="en-GB" sz="2800"/>
              <a:t>What does </a:t>
            </a:r>
            <a:r>
              <a:rPr lang="en-GB" sz="2800" b="1"/>
              <a:t>Right Time </a:t>
            </a:r>
            <a:r>
              <a:rPr lang="en-GB" sz="2800"/>
              <a:t>mean?</a:t>
            </a:r>
          </a:p>
        </p:txBody>
      </p:sp>
      <p:sp>
        <p:nvSpPr>
          <p:cNvPr id="4" name="TextBox 3">
            <a:extLst>
              <a:ext uri="{FF2B5EF4-FFF2-40B4-BE49-F238E27FC236}">
                <a16:creationId xmlns:a16="http://schemas.microsoft.com/office/drawing/2014/main" id="{6139F4A5-C337-2F82-63F2-19419BCDB7A0}"/>
              </a:ext>
            </a:extLst>
          </p:cNvPr>
          <p:cNvSpPr txBox="1"/>
          <p:nvPr/>
        </p:nvSpPr>
        <p:spPr>
          <a:xfrm>
            <a:off x="445946" y="1848756"/>
            <a:ext cx="8847959" cy="1200329"/>
          </a:xfrm>
          <a:prstGeom prst="rect">
            <a:avLst/>
          </a:prstGeom>
          <a:noFill/>
        </p:spPr>
        <p:txBody>
          <a:bodyPr wrap="square" rtlCol="0">
            <a:spAutoFit/>
          </a:bodyPr>
          <a:lstStyle/>
          <a:p>
            <a:pPr marL="285750" indent="-285750">
              <a:buFont typeface="Wingdings" panose="05000000000000000000" pitchFamily="2" charset="2"/>
              <a:buChar char="§"/>
            </a:pPr>
            <a:r>
              <a:rPr lang="en-GB" sz="2400"/>
              <a:t>Giving medicines </a:t>
            </a:r>
            <a:r>
              <a:rPr lang="en-GB" sz="2400" b="1"/>
              <a:t>exactly as prescribed </a:t>
            </a:r>
            <a:r>
              <a:rPr lang="en-GB" sz="2400"/>
              <a:t>by GP or pharmacist</a:t>
            </a:r>
          </a:p>
          <a:p>
            <a:pPr marL="285750" indent="-285750">
              <a:buFont typeface="Wingdings" panose="05000000000000000000" pitchFamily="2" charset="2"/>
              <a:buChar char="§"/>
            </a:pPr>
            <a:r>
              <a:rPr lang="en-GB" sz="2400"/>
              <a:t>Including </a:t>
            </a:r>
            <a:r>
              <a:rPr lang="en-GB" sz="2400" b="1"/>
              <a:t>specific time of the day, special direction </a:t>
            </a:r>
            <a:r>
              <a:rPr lang="en-GB" sz="2400"/>
              <a:t>and </a:t>
            </a:r>
            <a:r>
              <a:rPr lang="en-GB" sz="2400" b="1"/>
              <a:t>correct spacing </a:t>
            </a:r>
            <a:r>
              <a:rPr lang="en-GB" sz="2400"/>
              <a:t>between dose </a:t>
            </a:r>
          </a:p>
        </p:txBody>
      </p:sp>
      <p:sp>
        <p:nvSpPr>
          <p:cNvPr id="5" name="TextBox 4">
            <a:extLst>
              <a:ext uri="{FF2B5EF4-FFF2-40B4-BE49-F238E27FC236}">
                <a16:creationId xmlns:a16="http://schemas.microsoft.com/office/drawing/2014/main" id="{A4EAD715-5331-52C4-22F1-6B8B0747F56C}"/>
              </a:ext>
            </a:extLst>
          </p:cNvPr>
          <p:cNvSpPr txBox="1"/>
          <p:nvPr/>
        </p:nvSpPr>
        <p:spPr>
          <a:xfrm>
            <a:off x="445946" y="3671581"/>
            <a:ext cx="8099707" cy="3170099"/>
          </a:xfrm>
          <a:prstGeom prst="rect">
            <a:avLst/>
          </a:prstGeom>
          <a:noFill/>
        </p:spPr>
        <p:txBody>
          <a:bodyPr wrap="square" rtlCol="0">
            <a:spAutoFit/>
          </a:bodyPr>
          <a:lstStyle/>
          <a:p>
            <a:r>
              <a:rPr lang="en-GB" sz="2800" b="1"/>
              <a:t>Key Points: </a:t>
            </a:r>
          </a:p>
          <a:p>
            <a:endParaRPr lang="en-GB" sz="2800" b="1"/>
          </a:p>
          <a:p>
            <a:pPr marL="285750" indent="-285750">
              <a:buFont typeface="Wingdings" panose="05000000000000000000" pitchFamily="2" charset="2"/>
              <a:buChar char="§"/>
            </a:pPr>
            <a:r>
              <a:rPr lang="en-GB" sz="2400"/>
              <a:t>Always double check MAR chart and previous logs </a:t>
            </a:r>
            <a:r>
              <a:rPr lang="en-GB" sz="2400" b="1"/>
              <a:t>for  last administration time </a:t>
            </a:r>
            <a:r>
              <a:rPr lang="en-GB" sz="2400"/>
              <a:t>before giving the next dose the  </a:t>
            </a:r>
          </a:p>
          <a:p>
            <a:pPr marL="285750" indent="-285750">
              <a:buFont typeface="Wingdings" panose="05000000000000000000" pitchFamily="2" charset="2"/>
              <a:buChar char="§"/>
            </a:pPr>
            <a:r>
              <a:rPr lang="en-GB" sz="2400"/>
              <a:t>Be aware of </a:t>
            </a:r>
            <a:r>
              <a:rPr lang="en-GB" sz="2400" b="1"/>
              <a:t>time critical medication </a:t>
            </a:r>
          </a:p>
          <a:p>
            <a:pPr marL="285750" indent="-285750">
              <a:buFont typeface="Wingdings" panose="05000000000000000000" pitchFamily="2" charset="2"/>
              <a:buChar char="§"/>
            </a:pPr>
            <a:r>
              <a:rPr lang="en-GB" sz="2400"/>
              <a:t>Document the time of administration </a:t>
            </a:r>
          </a:p>
          <a:p>
            <a:pPr marL="285750" indent="-285750">
              <a:buFont typeface="Wingdings" panose="05000000000000000000" pitchFamily="2" charset="2"/>
              <a:buChar char="§"/>
            </a:pPr>
            <a:r>
              <a:rPr lang="en-GB" sz="2400"/>
              <a:t>Document and report any delays or refusals</a:t>
            </a:r>
          </a:p>
          <a:p>
            <a:pPr marL="285750" indent="-285750">
              <a:buFont typeface="Wingdings" panose="05000000000000000000" pitchFamily="2" charset="2"/>
              <a:buChar char="§"/>
            </a:pPr>
            <a:r>
              <a:rPr lang="en-GB" sz="2400"/>
              <a:t>If unsure, </a:t>
            </a:r>
            <a:r>
              <a:rPr lang="en-GB" sz="2400" b="1"/>
              <a:t>pause and clarify </a:t>
            </a:r>
            <a:r>
              <a:rPr lang="en-GB" sz="2400"/>
              <a:t>before administering </a:t>
            </a:r>
          </a:p>
        </p:txBody>
      </p:sp>
      <p:pic>
        <p:nvPicPr>
          <p:cNvPr id="9220" name="Picture 4" descr="Work Capability Assessment « As Rare as Rubies">
            <a:extLst>
              <a:ext uri="{FF2B5EF4-FFF2-40B4-BE49-F238E27FC236}">
                <a16:creationId xmlns:a16="http://schemas.microsoft.com/office/drawing/2014/main" id="{21754BD8-B8B2-493A-988F-5A6F6D231A2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8" b="94183" l="10000" r="90000">
                        <a14:foregroundMark x1="21791" y1="8054" x2="21493" y2="60403"/>
                        <a14:foregroundMark x1="16567" y1="10291" x2="18209" y2="73826"/>
                        <a14:foregroundMark x1="21493" y1="4698" x2="81940" y2="11409"/>
                        <a14:foregroundMark x1="74925" y1="22371" x2="74925" y2="86801"/>
                        <a14:foregroundMark x1="71343" y1="12304" x2="66269" y2="75391"/>
                        <a14:foregroundMark x1="71940" y1="18121" x2="78806" y2="15213"/>
                        <a14:foregroundMark x1="81493" y1="81432" x2="81791" y2="94183"/>
                      </a14:backgroundRemoval>
                    </a14:imgEffect>
                  </a14:imgLayer>
                </a14:imgProps>
              </a:ext>
              <a:ext uri="{28A0092B-C50C-407E-A947-70E740481C1C}">
                <a14:useLocalDpi xmlns:a14="http://schemas.microsoft.com/office/drawing/2010/main"/>
              </a:ext>
            </a:extLst>
          </a:blip>
          <a:srcRect l="18021" r="17398" b="44686"/>
          <a:stretch>
            <a:fillRect/>
          </a:stretch>
        </p:blipFill>
        <p:spPr bwMode="auto">
          <a:xfrm>
            <a:off x="-59470" y="3749196"/>
            <a:ext cx="5322640" cy="3041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4" name="Picture 8" descr="Medication drug warning label hi-res stock photography and images - Alamy">
            <a:extLst>
              <a:ext uri="{FF2B5EF4-FFF2-40B4-BE49-F238E27FC236}">
                <a16:creationId xmlns:a16="http://schemas.microsoft.com/office/drawing/2014/main" id="{7957E337-C908-6DFA-FA9D-A6E54298635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4462" t="11172" r="42943" b="50327"/>
          <a:stretch>
            <a:fillRect/>
          </a:stretch>
        </p:blipFill>
        <p:spPr bwMode="auto">
          <a:xfrm>
            <a:off x="9293905" y="1990119"/>
            <a:ext cx="2395960" cy="96876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FA6B011-FB25-1316-8907-D7A7D936F9A4}"/>
              </a:ext>
            </a:extLst>
          </p:cNvPr>
          <p:cNvGrpSpPr/>
          <p:nvPr/>
        </p:nvGrpSpPr>
        <p:grpSpPr>
          <a:xfrm>
            <a:off x="8101265" y="204717"/>
            <a:ext cx="4028489" cy="1695200"/>
            <a:chOff x="7664499" y="4876740"/>
            <a:chExt cx="4555269" cy="2120090"/>
          </a:xfrm>
        </p:grpSpPr>
        <p:pic>
          <p:nvPicPr>
            <p:cNvPr id="8" name="Picture 7">
              <a:extLst>
                <a:ext uri="{FF2B5EF4-FFF2-40B4-BE49-F238E27FC236}">
                  <a16:creationId xmlns:a16="http://schemas.microsoft.com/office/drawing/2014/main" id="{E717110C-1E60-8D3F-CD24-7E2FA00CC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4499" y="4876740"/>
              <a:ext cx="4555269" cy="2120090"/>
            </a:xfrm>
            <a:prstGeom prst="rect">
              <a:avLst/>
            </a:prstGeom>
          </p:spPr>
        </p:pic>
        <p:grpSp>
          <p:nvGrpSpPr>
            <p:cNvPr id="10" name="Group 9">
              <a:extLst>
                <a:ext uri="{FF2B5EF4-FFF2-40B4-BE49-F238E27FC236}">
                  <a16:creationId xmlns:a16="http://schemas.microsoft.com/office/drawing/2014/main" id="{CEAD0B4F-152E-D817-C4EF-5A71323A73C3}"/>
                </a:ext>
              </a:extLst>
            </p:cNvPr>
            <p:cNvGrpSpPr/>
            <p:nvPr/>
          </p:nvGrpSpPr>
          <p:grpSpPr>
            <a:xfrm>
              <a:off x="10380332" y="4901610"/>
              <a:ext cx="923759" cy="1725952"/>
              <a:chOff x="9637038" y="4036405"/>
              <a:chExt cx="1287909" cy="2546269"/>
            </a:xfrm>
          </p:grpSpPr>
          <p:grpSp>
            <p:nvGrpSpPr>
              <p:cNvPr id="11" name="Group 10">
                <a:extLst>
                  <a:ext uri="{FF2B5EF4-FFF2-40B4-BE49-F238E27FC236}">
                    <a16:creationId xmlns:a16="http://schemas.microsoft.com/office/drawing/2014/main" id="{13FC149F-D6B8-C69F-3B02-D33715E06AD6}"/>
                  </a:ext>
                </a:extLst>
              </p:cNvPr>
              <p:cNvGrpSpPr/>
              <p:nvPr/>
            </p:nvGrpSpPr>
            <p:grpSpPr>
              <a:xfrm>
                <a:off x="9637038" y="4036405"/>
                <a:ext cx="1287909" cy="2546269"/>
                <a:chOff x="17107145" y="744557"/>
                <a:chExt cx="2629624" cy="4420667"/>
              </a:xfrm>
            </p:grpSpPr>
            <p:pic>
              <p:nvPicPr>
                <p:cNvPr id="14" name="Picture 13" descr="A screenshot of a phone&#10;&#10;AI-generated content may be incorrect.">
                  <a:extLst>
                    <a:ext uri="{FF2B5EF4-FFF2-40B4-BE49-F238E27FC236}">
                      <a16:creationId xmlns:a16="http://schemas.microsoft.com/office/drawing/2014/main" id="{4DD7BFC0-09A5-474E-3FAE-FAF2019A06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45458" y="916481"/>
                  <a:ext cx="2353003" cy="4248743"/>
                </a:xfrm>
                <a:prstGeom prst="roundRect">
                  <a:avLst/>
                </a:prstGeom>
              </p:spPr>
            </p:pic>
            <p:pic>
              <p:nvPicPr>
                <p:cNvPr id="15" name="Picture 14">
                  <a:extLst>
                    <a:ext uri="{FF2B5EF4-FFF2-40B4-BE49-F238E27FC236}">
                      <a16:creationId xmlns:a16="http://schemas.microsoft.com/office/drawing/2014/main" id="{D056B75A-CC4E-13B3-EE4F-B4773C3C80A5}"/>
                    </a:ext>
                  </a:extLst>
                </p:cNvPr>
                <p:cNvPicPr>
                  <a:picLocks noChangeAspect="1"/>
                </p:cNvPicPr>
                <p:nvPr/>
              </p:nvPicPr>
              <p:blipFill>
                <a:blip r:embed="rId10" cstate="email">
                  <a:clrChange>
                    <a:clrFrom>
                      <a:srgbClr val="EEEEEE"/>
                    </a:clrFrom>
                    <a:clrTo>
                      <a:srgbClr val="EEEEEE">
                        <a:alpha val="0"/>
                      </a:srgbClr>
                    </a:clrTo>
                  </a:clrChange>
                  <a:extLst>
                    <a:ext uri="{BEBA8EAE-BF5A-486C-A8C5-ECC9F3942E4B}">
                      <a14:imgProps xmlns:a14="http://schemas.microsoft.com/office/drawing/2010/main">
                        <a14:imgLayer r:embed="rId11">
                          <a14:imgEffect>
                            <a14:backgroundRemoval t="8889" b="89778" l="9778" r="89778">
                              <a14:foregroundMark x1="32889" y1="8889" x2="32889" y2="8889"/>
                              <a14:foregroundMark x1="68444" y1="28444" x2="68444" y2="28444"/>
                              <a14:foregroundMark x1="68889" y1="26222" x2="68889" y2="33778"/>
                              <a14:foregroundMark x1="68889" y1="41333" x2="68444" y2="43556"/>
                            </a14:backgroundRemoval>
                          </a14:imgEffect>
                        </a14:imgLayer>
                      </a14:imgProps>
                    </a:ext>
                    <a:ext uri="{28A0092B-C50C-407E-A947-70E740481C1C}">
                      <a14:useLocalDpi xmlns:a14="http://schemas.microsoft.com/office/drawing/2010/main"/>
                    </a:ext>
                  </a:extLst>
                </a:blip>
                <a:srcRect l="28260" t="4290" r="29013" b="8966"/>
                <a:stretch/>
              </p:blipFill>
              <p:spPr>
                <a:xfrm>
                  <a:off x="17107145" y="744557"/>
                  <a:ext cx="2629624" cy="4413764"/>
                </a:xfrm>
                <a:prstGeom prst="rect">
                  <a:avLst/>
                </a:prstGeom>
              </p:spPr>
            </p:pic>
          </p:grpSp>
          <p:pic>
            <p:nvPicPr>
              <p:cNvPr id="12" name="Picture 11">
                <a:extLst>
                  <a:ext uri="{FF2B5EF4-FFF2-40B4-BE49-F238E27FC236}">
                    <a16:creationId xmlns:a16="http://schemas.microsoft.com/office/drawing/2014/main" id="{8600FF01-FFC0-7876-88FC-662F19392BF2}"/>
                  </a:ext>
                </a:extLst>
              </p:cNvPr>
              <p:cNvPicPr>
                <a:picLocks noChangeAspect="1"/>
              </p:cNvPicPr>
              <p:nvPr/>
            </p:nvPicPr>
            <p:blipFill>
              <a:blip r:embed="rId12" cstate="email">
                <a:clrChange>
                  <a:clrFrom>
                    <a:srgbClr val="F1F0EE"/>
                  </a:clrFrom>
                  <a:clrTo>
                    <a:srgbClr val="F1F0EE">
                      <a:alpha val="0"/>
                    </a:srgbClr>
                  </a:clrTo>
                </a:clrChange>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545937" y="4311712"/>
                <a:ext cx="272009" cy="307272"/>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CC2B1625-86C8-63C9-32DB-D5347D7E16E6}"/>
                  </a:ext>
                </a:extLst>
              </p:cNvPr>
              <p:cNvSpPr/>
              <p:nvPr/>
            </p:nvSpPr>
            <p:spPr>
              <a:xfrm>
                <a:off x="9740192" y="4358144"/>
                <a:ext cx="875015" cy="86331"/>
              </a:xfrm>
              <a:prstGeom prst="rect">
                <a:avLst/>
              </a:prstGeom>
              <a:solidFill>
                <a:srgbClr val="5E0486">
                  <a:alpha val="9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
                  <a:t>Mr Earney “</a:t>
                </a:r>
                <a:r>
                  <a:rPr lang="en-GB" sz="400" err="1"/>
                  <a:t>Learney</a:t>
                </a:r>
                <a:endParaRPr lang="en-GB"/>
              </a:p>
            </p:txBody>
          </p:sp>
        </p:grpSp>
      </p:grpSp>
      <p:sp>
        <p:nvSpPr>
          <p:cNvPr id="7" name="Rectangle 6">
            <a:extLst>
              <a:ext uri="{FF2B5EF4-FFF2-40B4-BE49-F238E27FC236}">
                <a16:creationId xmlns:a16="http://schemas.microsoft.com/office/drawing/2014/main" id="{88663D19-0042-BABF-A703-6FC1738CCE16}"/>
              </a:ext>
            </a:extLst>
          </p:cNvPr>
          <p:cNvSpPr/>
          <p:nvPr/>
        </p:nvSpPr>
        <p:spPr>
          <a:xfrm>
            <a:off x="-36826" y="-16320"/>
            <a:ext cx="1219200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A4F2878-D10D-10AC-84ED-D574251FC1F1}"/>
              </a:ext>
            </a:extLst>
          </p:cNvPr>
          <p:cNvSpPr txBox="1"/>
          <p:nvPr/>
        </p:nvSpPr>
        <p:spPr>
          <a:xfrm>
            <a:off x="1163535" y="1857773"/>
            <a:ext cx="5904160" cy="2739211"/>
          </a:xfrm>
          <a:prstGeom prst="rect">
            <a:avLst/>
          </a:prstGeom>
          <a:noFill/>
        </p:spPr>
        <p:txBody>
          <a:bodyPr wrap="square" rtlCol="0">
            <a:spAutoFit/>
          </a:bodyPr>
          <a:lstStyle/>
          <a:p>
            <a:r>
              <a:rPr lang="en-GB" sz="3200" b="1" dirty="0"/>
              <a:t>Time critical medication </a:t>
            </a:r>
            <a:endParaRPr lang="en-GB" sz="2800" dirty="0"/>
          </a:p>
          <a:p>
            <a:r>
              <a:rPr lang="en-GB" sz="2800" dirty="0"/>
              <a:t>Must be administered at a </a:t>
            </a:r>
            <a:r>
              <a:rPr lang="en-GB" sz="2800" b="1" dirty="0"/>
              <a:t>specific time </a:t>
            </a:r>
            <a:r>
              <a:rPr lang="en-GB" sz="2800" dirty="0"/>
              <a:t>to ensure effectiveness and prevent harm. </a:t>
            </a:r>
          </a:p>
          <a:p>
            <a:r>
              <a:rPr lang="en-GB" sz="2800" dirty="0"/>
              <a:t>Delayed or missed does can lead to serious health consequence. </a:t>
            </a:r>
          </a:p>
        </p:txBody>
      </p:sp>
      <p:pic>
        <p:nvPicPr>
          <p:cNvPr id="9" name="Picture 2" descr="Are You Taking Your Medicine at the Right Time? - The Medication Insider">
            <a:extLst>
              <a:ext uri="{FF2B5EF4-FFF2-40B4-BE49-F238E27FC236}">
                <a16:creationId xmlns:a16="http://schemas.microsoft.com/office/drawing/2014/main" id="{F5FD1743-C94D-CF2C-32B6-1432BCC3B21F}"/>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1207" l="10000" r="90345">
                        <a14:foregroundMark x1="46379" y1="29310" x2="46379" y2="29310"/>
                        <a14:foregroundMark x1="52586" y1="19655" x2="52586" y2="19655"/>
                        <a14:foregroundMark x1="50345" y1="20517" x2="50345" y2="20517"/>
                        <a14:foregroundMark x1="57414" y1="11897" x2="57414" y2="11897"/>
                        <a14:foregroundMark x1="68103" y1="23448" x2="68103" y2="23448"/>
                        <a14:foregroundMark x1="86897" y1="41724" x2="86897" y2="41724"/>
                        <a14:foregroundMark x1="21379" y1="90172" x2="23276" y2="90172"/>
                        <a14:foregroundMark x1="44655" y1="91207" x2="44655" y2="91207"/>
                        <a14:foregroundMark x1="42241" y1="77241" x2="42241" y2="77241"/>
                        <a14:foregroundMark x1="21207" y1="88276" x2="21207" y2="88276"/>
                        <a14:foregroundMark x1="25690" y1="36552" x2="25690" y2="36552"/>
                        <a14:foregroundMark x1="27069" y1="36552" x2="27069" y2="36552"/>
                        <a14:foregroundMark x1="28276" y1="36897" x2="28276" y2="36897"/>
                        <a14:foregroundMark x1="29138" y1="36724" x2="32414" y2="36897"/>
                        <a14:foregroundMark x1="33103" y1="36552" x2="37069" y2="36897"/>
                        <a14:foregroundMark x1="37586" y1="36724" x2="42931" y2="36897"/>
                        <a14:foregroundMark x1="37241" y1="36207" x2="37241" y2="36207"/>
                        <a14:foregroundMark x1="38621" y1="36207" x2="38621" y2="36207"/>
                        <a14:foregroundMark x1="25000" y1="36552" x2="24483" y2="36552"/>
                        <a14:foregroundMark x1="23621" y1="36724" x2="22414" y2="36724"/>
                        <a14:foregroundMark x1="16724" y1="36552" x2="16724" y2="36552"/>
                        <a14:foregroundMark x1="13621" y1="36552" x2="13621" y2="36552"/>
                        <a14:foregroundMark x1="19655" y1="36724" x2="19655" y2="36724"/>
                        <a14:foregroundMark x1="22069" y1="36207" x2="22069" y2="36207"/>
                        <a14:foregroundMark x1="21207" y1="36207" x2="21207" y2="36207"/>
                        <a14:foregroundMark x1="81724" y1="41034" x2="78966" y2="36897"/>
                        <a14:foregroundMark x1="82069" y1="28103" x2="81034" y2="27759"/>
                        <a14:foregroundMark x1="73621" y1="22759" x2="73621" y2="22759"/>
                        <a14:foregroundMark x1="78103" y1="19828" x2="78103" y2="19828"/>
                        <a14:foregroundMark x1="73103" y1="21379" x2="73103" y2="21379"/>
                        <a14:foregroundMark x1="75345" y1="19138" x2="75345" y2="19138"/>
                        <a14:foregroundMark x1="78966" y1="18276" x2="78966" y2="18276"/>
                        <a14:foregroundMark x1="51379" y1="19655" x2="51379" y2="19655"/>
                        <a14:foregroundMark x1="55345" y1="15517" x2="55345" y2="15517"/>
                        <a14:foregroundMark x1="90000" y1="53103" x2="90000" y2="53103"/>
                        <a14:foregroundMark x1="90345" y1="50172" x2="90345" y2="50172"/>
                        <a14:backgroundMark x1="65517" y1="83621" x2="65517" y2="83621"/>
                        <a14:backgroundMark x1="64828" y1="83966" x2="67759" y2="83276"/>
                        <a14:backgroundMark x1="61034" y1="85172" x2="64138" y2="83966"/>
                        <a14:backgroundMark x1="53103" y1="92759" x2="53103" y2="92931"/>
                        <a14:backgroundMark x1="51034" y1="94138" x2="51034" y2="93966"/>
                        <a14:backgroundMark x1="49483" y1="93793" x2="49655" y2="93793"/>
                        <a14:backgroundMark x1="41034" y1="92414" x2="41034" y2="92414"/>
                        <a14:backgroundMark x1="41379" y1="92069" x2="41379" y2="92069"/>
                        <a14:backgroundMark x1="45000" y1="93966" x2="45000" y2="93966"/>
                        <a14:backgroundMark x1="45517" y1="94138" x2="45517" y2="94138"/>
                        <a14:backgroundMark x1="48103" y1="93966" x2="48103" y2="93966"/>
                        <a14:backgroundMark x1="46724" y1="93966" x2="46724" y2="93966"/>
                        <a14:backgroundMark x1="47241" y1="94138" x2="47241" y2="94138"/>
                        <a14:backgroundMark x1="47414" y1="94138" x2="47414" y2="94138"/>
                        <a14:backgroundMark x1="47414" y1="93966" x2="47414" y2="93966"/>
                        <a14:backgroundMark x1="46034" y1="94138" x2="46034" y2="94138"/>
                        <a14:backgroundMark x1="45690" y1="93966" x2="45690" y2="93966"/>
                        <a14:backgroundMark x1="32931" y1="90345" x2="32931" y2="90345"/>
                        <a14:backgroundMark x1="23793" y1="92586" x2="23966" y2="92414"/>
                        <a14:backgroundMark x1="26897" y1="85172" x2="26897" y2="85172"/>
                        <a14:backgroundMark x1="28793" y1="85172" x2="28966" y2="85172"/>
                        <a14:backgroundMark x1="32414" y1="82931" x2="32414" y2="82931"/>
                        <a14:backgroundMark x1="41379" y1="80862" x2="41379" y2="80862"/>
                      </a14:backgroundRemoval>
                    </a14:imgEffect>
                  </a14:imgLayer>
                </a14:imgProps>
              </a:ext>
              <a:ext uri="{28A0092B-C50C-407E-A947-70E740481C1C}">
                <a14:useLocalDpi xmlns:a14="http://schemas.microsoft.com/office/drawing/2010/main"/>
              </a:ext>
            </a:extLst>
          </a:blip>
          <a:srcRect/>
          <a:stretch>
            <a:fillRect/>
          </a:stretch>
        </p:blipFill>
        <p:spPr bwMode="auto">
          <a:xfrm>
            <a:off x="7130029" y="1698354"/>
            <a:ext cx="4555269" cy="4555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E25DFB8-EA85-29F8-4273-3326566D32D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79970" y="137889"/>
            <a:ext cx="2731365" cy="1746834"/>
          </a:xfrm>
          <a:prstGeom prst="rect">
            <a:avLst/>
          </a:prstGeom>
        </p:spPr>
      </p:pic>
      <p:pic>
        <p:nvPicPr>
          <p:cNvPr id="26" name="Picture 25">
            <a:extLst>
              <a:ext uri="{FF2B5EF4-FFF2-40B4-BE49-F238E27FC236}">
                <a16:creationId xmlns:a16="http://schemas.microsoft.com/office/drawing/2014/main" id="{66B20EC0-DD35-FA2D-1639-35A59F9D065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84105" y="3186419"/>
            <a:ext cx="2517160" cy="1545346"/>
          </a:xfrm>
          <a:prstGeom prst="rect">
            <a:avLst/>
          </a:prstGeom>
        </p:spPr>
      </p:pic>
    </p:spTree>
    <p:extLst>
      <p:ext uri="{BB962C8B-B14F-4D97-AF65-F5344CB8AC3E}">
        <p14:creationId xmlns:p14="http://schemas.microsoft.com/office/powerpoint/2010/main" val="24984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2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2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220"/>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922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1CB1C7F-6DEF-42E2-BF94-814A4CF9F17A}"/>
              </a:ext>
            </a:extLst>
          </p:cNvPr>
          <p:cNvGraphicFramePr/>
          <p:nvPr>
            <p:extLst>
              <p:ext uri="{D42A27DB-BD31-4B8C-83A1-F6EECF244321}">
                <p14:modId xmlns:p14="http://schemas.microsoft.com/office/powerpoint/2010/main" val="2040350917"/>
              </p:ext>
            </p:extLst>
          </p:nvPr>
        </p:nvGraphicFramePr>
        <p:xfrm>
          <a:off x="0" y="0"/>
          <a:ext cx="12192000" cy="701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0E95D124-ECCA-07BE-4A89-D8D895DBCD32}"/>
              </a:ext>
            </a:extLst>
          </p:cNvPr>
          <p:cNvGrpSpPr/>
          <p:nvPr/>
        </p:nvGrpSpPr>
        <p:grpSpPr>
          <a:xfrm>
            <a:off x="5483932" y="758594"/>
            <a:ext cx="1224136" cy="1224136"/>
            <a:chOff x="5454984" y="908720"/>
            <a:chExt cx="1224136" cy="1224136"/>
          </a:xfrm>
        </p:grpSpPr>
        <p:sp>
          <p:nvSpPr>
            <p:cNvPr id="3" name="Oval 2">
              <a:extLst>
                <a:ext uri="{FF2B5EF4-FFF2-40B4-BE49-F238E27FC236}">
                  <a16:creationId xmlns:a16="http://schemas.microsoft.com/office/drawing/2014/main" id="{E61BAA3E-1D89-4C26-9D88-918300C5AC57}"/>
                </a:ext>
              </a:extLst>
            </p:cNvPr>
            <p:cNvSpPr/>
            <p:nvPr/>
          </p:nvSpPr>
          <p:spPr>
            <a:xfrm>
              <a:off x="5454984" y="908720"/>
              <a:ext cx="1224136" cy="1224136"/>
            </a:xfrm>
            <a:prstGeom prst="ellipse">
              <a:avLst/>
            </a:prstGeom>
            <a:solidFill>
              <a:srgbClr val="FFFFB9"/>
            </a:solidFill>
            <a:ln>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prstClr val="white"/>
                </a:solidFill>
                <a:latin typeface="Calibri" panose="020F0502020204030204"/>
              </a:endParaRPr>
            </a:p>
          </p:txBody>
        </p:sp>
        <p:sp>
          <p:nvSpPr>
            <p:cNvPr id="5" name="TextBox 4">
              <a:extLst>
                <a:ext uri="{FF2B5EF4-FFF2-40B4-BE49-F238E27FC236}">
                  <a16:creationId xmlns:a16="http://schemas.microsoft.com/office/drawing/2014/main" id="{4DF1B322-D7D6-4CB9-BAB9-1B942913428A}"/>
                </a:ext>
              </a:extLst>
            </p:cNvPr>
            <p:cNvSpPr txBox="1"/>
            <p:nvPr/>
          </p:nvSpPr>
          <p:spPr>
            <a:xfrm>
              <a:off x="5519936" y="1052736"/>
              <a:ext cx="1080120" cy="923330"/>
            </a:xfrm>
            <a:prstGeom prst="rect">
              <a:avLst/>
            </a:prstGeom>
            <a:noFill/>
          </p:spPr>
          <p:txBody>
            <a:bodyPr wrap="square" rtlCol="0">
              <a:spAutoFit/>
            </a:bodyPr>
            <a:lstStyle/>
            <a:p>
              <a:pPr algn="ctr" eaLnBrk="0" fontAlgn="base" hangingPunct="0">
                <a:spcBef>
                  <a:spcPct val="0"/>
                </a:spcBef>
                <a:spcAft>
                  <a:spcPct val="0"/>
                </a:spcAft>
              </a:pPr>
              <a:r>
                <a:rPr lang="en-GB" b="1">
                  <a:solidFill>
                    <a:srgbClr val="0070C0"/>
                  </a:solidFill>
                  <a:latin typeface="Arial" panose="020B0604020202020204" pitchFamily="34" charset="0"/>
                </a:rPr>
                <a:t>LEAVE </a:t>
              </a:r>
              <a:r>
                <a:rPr lang="en-GB" b="1">
                  <a:solidFill>
                    <a:srgbClr val="FF0000"/>
                  </a:solidFill>
                  <a:latin typeface="Arial" panose="020B0604020202020204" pitchFamily="34" charset="0"/>
                </a:rPr>
                <a:t>4 to 6 </a:t>
              </a:r>
              <a:r>
                <a:rPr lang="en-GB" b="1">
                  <a:solidFill>
                    <a:srgbClr val="0070C0"/>
                  </a:solidFill>
                  <a:latin typeface="Arial" panose="020B0604020202020204" pitchFamily="34" charset="0"/>
                </a:rPr>
                <a:t>HOURS</a:t>
              </a:r>
            </a:p>
          </p:txBody>
        </p:sp>
      </p:grpSp>
      <p:sp>
        <p:nvSpPr>
          <p:cNvPr id="6" name="Oval 5">
            <a:extLst>
              <a:ext uri="{FF2B5EF4-FFF2-40B4-BE49-F238E27FC236}">
                <a16:creationId xmlns:a16="http://schemas.microsoft.com/office/drawing/2014/main" id="{2B617D54-5D9E-F336-6800-3969301D3991}"/>
              </a:ext>
            </a:extLst>
          </p:cNvPr>
          <p:cNvSpPr/>
          <p:nvPr/>
        </p:nvSpPr>
        <p:spPr>
          <a:xfrm>
            <a:off x="7162220" y="6012517"/>
            <a:ext cx="365760" cy="385336"/>
          </a:xfrm>
          <a:prstGeom prst="ellipse">
            <a:avLst/>
          </a:prstGeom>
          <a:solidFill>
            <a:schemeClr val="bg1">
              <a:alpha val="2300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a:p>
        </p:txBody>
      </p:sp>
      <p:sp>
        <p:nvSpPr>
          <p:cNvPr id="7" name="Oval 6">
            <a:extLst>
              <a:ext uri="{FF2B5EF4-FFF2-40B4-BE49-F238E27FC236}">
                <a16:creationId xmlns:a16="http://schemas.microsoft.com/office/drawing/2014/main" id="{2B617D54-5D9E-F336-6800-3969301D3991}"/>
              </a:ext>
            </a:extLst>
          </p:cNvPr>
          <p:cNvSpPr/>
          <p:nvPr/>
        </p:nvSpPr>
        <p:spPr>
          <a:xfrm>
            <a:off x="4060045" y="6037917"/>
            <a:ext cx="365760" cy="385336"/>
          </a:xfrm>
          <a:prstGeom prst="ellipse">
            <a:avLst/>
          </a:prstGeom>
          <a:solidFill>
            <a:schemeClr val="bg1">
              <a:alpha val="2300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24927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20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left)">
                                      <p:cBhvr>
                                        <p:cTn id="12" dur="500"/>
                                        <p:tgtEl>
                                          <p:spTgt spid="4">
                                            <p:graphicEl>
                                              <a:chart seriesIdx="-4" categoryIdx="0" bldStep="category"/>
                                            </p:graphic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left)">
                                      <p:cBhvr>
                                        <p:cTn id="16" dur="500"/>
                                        <p:tgtEl>
                                          <p:spTgt spid="4">
                                            <p:graphicEl>
                                              <a:chart seriesIdx="-4" categoryIdx="1" bldStep="category"/>
                                            </p:graphic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left)">
                                      <p:cBhvr>
                                        <p:cTn id="20" dur="2000"/>
                                        <p:tgtEl>
                                          <p:spTgt spid="4">
                                            <p:graphicEl>
                                              <a:chart seriesIdx="-4" categoryIdx="2" bldStep="category"/>
                                            </p:graphicEl>
                                          </p:spTgt>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left)">
                                      <p:cBhvr>
                                        <p:cTn id="24" dur="2000"/>
                                        <p:tgtEl>
                                          <p:spTgt spid="4">
                                            <p:graphicEl>
                                              <a:chart seriesIdx="-4" categoryIdx="3" bldStep="category"/>
                                            </p:graphicEl>
                                          </p:spTgt>
                                        </p:tgtEl>
                                      </p:cBhvr>
                                    </p:animEffect>
                                  </p:childTnLst>
                                </p:cTn>
                              </p:par>
                            </p:childTnLst>
                          </p:cTn>
                        </p:par>
                        <p:par>
                          <p:cTn id="25" fill="hold">
                            <p:stCondLst>
                              <p:cond delay="5000"/>
                            </p:stCondLst>
                            <p:childTnLst>
                              <p:par>
                                <p:cTn id="26" presetID="22" presetClass="entr" presetSubtype="8" fill="hold" grpId="0" nodeType="afterEffect">
                                  <p:stCondLst>
                                    <p:cond delay="0"/>
                                  </p:stCondLst>
                                  <p:childTnLst>
                                    <p:set>
                                      <p:cBhvr>
                                        <p:cTn id="27"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left)">
                                      <p:cBhvr>
                                        <p:cTn id="28" dur="2000"/>
                                        <p:tgtEl>
                                          <p:spTgt spid="4">
                                            <p:graphicEl>
                                              <a:chart seriesIdx="-4" categoryIdx="4" bldStep="category"/>
                                            </p:graphicEl>
                                          </p:spTgt>
                                        </p:tgtEl>
                                      </p:cBhvr>
                                    </p:animEffect>
                                  </p:childTnLst>
                                </p:cTn>
                              </p:par>
                            </p:childTnLst>
                          </p:cTn>
                        </p:par>
                        <p:par>
                          <p:cTn id="29" fill="hold">
                            <p:stCondLst>
                              <p:cond delay="7000"/>
                            </p:stCondLst>
                            <p:childTnLst>
                              <p:par>
                                <p:cTn id="30" presetID="22" presetClass="entr" presetSubtype="8" fill="hold" grpId="0" nodeType="afterEffect">
                                  <p:stCondLst>
                                    <p:cond delay="0"/>
                                  </p:stCondLst>
                                  <p:childTnLst>
                                    <p:set>
                                      <p:cBhvr>
                                        <p:cTn id="31"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left)">
                                      <p:cBhvr>
                                        <p:cTn id="32" dur="2000"/>
                                        <p:tgtEl>
                                          <p:spTgt spid="4">
                                            <p:graphicEl>
                                              <a:chart seriesIdx="-4" categoryIdx="5" bldStep="category"/>
                                            </p:graphicEl>
                                          </p:spTgt>
                                        </p:tgtEl>
                                      </p:cBhvr>
                                    </p:animEffect>
                                  </p:childTnLst>
                                </p:cTn>
                              </p:par>
                            </p:childTnLst>
                          </p:cTn>
                        </p:par>
                        <p:par>
                          <p:cTn id="33" fill="hold">
                            <p:stCondLst>
                              <p:cond delay="9000"/>
                            </p:stCondLst>
                            <p:childTnLst>
                              <p:par>
                                <p:cTn id="34" presetID="22" presetClass="entr" presetSubtype="8" fill="hold" grpId="0" nodeType="afterEffect">
                                  <p:stCondLst>
                                    <p:cond delay="0"/>
                                  </p:stCondLst>
                                  <p:childTnLst>
                                    <p:set>
                                      <p:cBhvr>
                                        <p:cTn id="35"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left)">
                                      <p:cBhvr>
                                        <p:cTn id="36" dur="2000"/>
                                        <p:tgtEl>
                                          <p:spTgt spid="4">
                                            <p:graphicEl>
                                              <a:chart seriesIdx="-4" categoryIdx="6" bldStep="category"/>
                                            </p:graphicEl>
                                          </p:spTgt>
                                        </p:tgtEl>
                                      </p:cBhvr>
                                    </p:animEffect>
                                  </p:childTnLst>
                                </p:cTn>
                              </p:par>
                            </p:childTnLst>
                          </p:cTn>
                        </p:par>
                        <p:par>
                          <p:cTn id="37" fill="hold">
                            <p:stCondLst>
                              <p:cond delay="11000"/>
                            </p:stCondLst>
                            <p:childTnLst>
                              <p:par>
                                <p:cTn id="38" presetID="22" presetClass="entr" presetSubtype="8" fill="hold" grpId="0" nodeType="afterEffect">
                                  <p:stCondLst>
                                    <p:cond delay="0"/>
                                  </p:stCondLst>
                                  <p:childTnLst>
                                    <p:set>
                                      <p:cBhvr>
                                        <p:cTn id="39"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left)">
                                      <p:cBhvr>
                                        <p:cTn id="40" dur="2000"/>
                                        <p:tgtEl>
                                          <p:spTgt spid="4">
                                            <p:graphicEl>
                                              <a:chart seriesIdx="-4" categoryIdx="7" bldStep="category"/>
                                            </p:graphicEl>
                                          </p:spTgt>
                                        </p:tgtEl>
                                      </p:cBhvr>
                                    </p:animEffect>
                                  </p:childTnLst>
                                </p:cTn>
                              </p:par>
                            </p:childTnLst>
                          </p:cTn>
                        </p:par>
                        <p:par>
                          <p:cTn id="41" fill="hold">
                            <p:stCondLst>
                              <p:cond delay="13000"/>
                            </p:stCondLst>
                            <p:childTnLst>
                              <p:par>
                                <p:cTn id="42" presetID="22" presetClass="entr" presetSubtype="8" fill="hold" grpId="0" nodeType="afterEffect">
                                  <p:stCondLst>
                                    <p:cond delay="0"/>
                                  </p:stCondLst>
                                  <p:childTnLst>
                                    <p:set>
                                      <p:cBhvr>
                                        <p:cTn id="43"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left)">
                                      <p:cBhvr>
                                        <p:cTn id="44" dur="2000"/>
                                        <p:tgtEl>
                                          <p:spTgt spid="4">
                                            <p:graphicEl>
                                              <a:chart seriesIdx="-4" categoryIdx="8" bldStep="category"/>
                                            </p:graphicEl>
                                          </p:spTgt>
                                        </p:tgtEl>
                                      </p:cBhvr>
                                    </p:animEffect>
                                  </p:childTnLst>
                                </p:cTn>
                              </p:par>
                            </p:childTnLst>
                          </p:cTn>
                        </p:par>
                        <p:par>
                          <p:cTn id="45" fill="hold">
                            <p:stCondLst>
                              <p:cond delay="15000"/>
                            </p:stCondLst>
                            <p:childTnLst>
                              <p:par>
                                <p:cTn id="46" presetID="22" presetClass="entr" presetSubtype="8" fill="hold" grpId="0" nodeType="afterEffect">
                                  <p:stCondLst>
                                    <p:cond delay="0"/>
                                  </p:stCondLst>
                                  <p:childTnLst>
                                    <p:set>
                                      <p:cBhvr>
                                        <p:cTn id="47"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left)">
                                      <p:cBhvr>
                                        <p:cTn id="48" dur="2000"/>
                                        <p:tgtEl>
                                          <p:spTgt spid="4">
                                            <p:graphicEl>
                                              <a:chart seriesIdx="-4" categoryIdx="9" bldStep="category"/>
                                            </p:graphicEl>
                                          </p:spTgt>
                                        </p:tgtEl>
                                      </p:cBhvr>
                                    </p:animEffect>
                                  </p:childTnLst>
                                </p:cTn>
                              </p:par>
                            </p:childTnLst>
                          </p:cTn>
                        </p:par>
                        <p:par>
                          <p:cTn id="49" fill="hold">
                            <p:stCondLst>
                              <p:cond delay="17000"/>
                            </p:stCondLst>
                            <p:childTnLst>
                              <p:par>
                                <p:cTn id="50" presetID="22" presetClass="entr" presetSubtype="8" fill="hold" grpId="0" nodeType="afterEffect">
                                  <p:stCondLst>
                                    <p:cond delay="0"/>
                                  </p:stCondLst>
                                  <p:childTnLst>
                                    <p:set>
                                      <p:cBhvr>
                                        <p:cTn id="51" dur="1" fill="hold">
                                          <p:stCondLst>
                                            <p:cond delay="0"/>
                                          </p:stCondLst>
                                        </p:cTn>
                                        <p:tgtEl>
                                          <p:spTgt spid="4">
                                            <p:graphicEl>
                                              <a:chart seriesIdx="-4" categoryIdx="10" bldStep="category"/>
                                            </p:graphicEl>
                                          </p:spTgt>
                                        </p:tgtEl>
                                        <p:attrNameLst>
                                          <p:attrName>style.visibility</p:attrName>
                                        </p:attrNameLst>
                                      </p:cBhvr>
                                      <p:to>
                                        <p:strVal val="visible"/>
                                      </p:to>
                                    </p:set>
                                    <p:animEffect transition="in" filter="wipe(left)">
                                      <p:cBhvr>
                                        <p:cTn id="52" dur="2000"/>
                                        <p:tgtEl>
                                          <p:spTgt spid="4">
                                            <p:graphicEl>
                                              <a:chart seriesIdx="-4" categoryIdx="10" bldStep="category"/>
                                            </p:graphicEl>
                                          </p:spTgt>
                                        </p:tgtEl>
                                      </p:cBhvr>
                                    </p:animEffect>
                                  </p:childTnLst>
                                </p:cTn>
                              </p:par>
                            </p:childTnLst>
                          </p:cTn>
                        </p:par>
                        <p:par>
                          <p:cTn id="53" fill="hold">
                            <p:stCondLst>
                              <p:cond delay="19000"/>
                            </p:stCondLst>
                            <p:childTnLst>
                              <p:par>
                                <p:cTn id="54" presetID="22" presetClass="entr" presetSubtype="8" fill="hold" grpId="0" nodeType="afterEffect">
                                  <p:stCondLst>
                                    <p:cond delay="0"/>
                                  </p:stCondLst>
                                  <p:childTnLst>
                                    <p:set>
                                      <p:cBhvr>
                                        <p:cTn id="55" dur="1" fill="hold">
                                          <p:stCondLst>
                                            <p:cond delay="0"/>
                                          </p:stCondLst>
                                        </p:cTn>
                                        <p:tgtEl>
                                          <p:spTgt spid="4">
                                            <p:graphicEl>
                                              <a:chart seriesIdx="-4" categoryIdx="11" bldStep="category"/>
                                            </p:graphicEl>
                                          </p:spTgt>
                                        </p:tgtEl>
                                        <p:attrNameLst>
                                          <p:attrName>style.visibility</p:attrName>
                                        </p:attrNameLst>
                                      </p:cBhvr>
                                      <p:to>
                                        <p:strVal val="visible"/>
                                      </p:to>
                                    </p:set>
                                    <p:animEffect transition="in" filter="wipe(left)">
                                      <p:cBhvr>
                                        <p:cTn id="56" dur="2000"/>
                                        <p:tgtEl>
                                          <p:spTgt spid="4">
                                            <p:graphicEl>
                                              <a:chart seriesIdx="-4" categoryIdx="11" bldStep="category"/>
                                            </p:graphicEl>
                                          </p:spTgt>
                                        </p:tgtEl>
                                      </p:cBhvr>
                                    </p:animEffect>
                                  </p:childTnLst>
                                </p:cTn>
                              </p:par>
                            </p:childTnLst>
                          </p:cTn>
                        </p:par>
                        <p:par>
                          <p:cTn id="57" fill="hold">
                            <p:stCondLst>
                              <p:cond delay="21000"/>
                            </p:stCondLst>
                            <p:childTnLst>
                              <p:par>
                                <p:cTn id="58" presetID="22" presetClass="entr" presetSubtype="8" fill="hold" grpId="0" nodeType="afterEffect">
                                  <p:stCondLst>
                                    <p:cond delay="0"/>
                                  </p:stCondLst>
                                  <p:childTnLst>
                                    <p:set>
                                      <p:cBhvr>
                                        <p:cTn id="59" dur="1" fill="hold">
                                          <p:stCondLst>
                                            <p:cond delay="0"/>
                                          </p:stCondLst>
                                        </p:cTn>
                                        <p:tgtEl>
                                          <p:spTgt spid="4">
                                            <p:graphicEl>
                                              <a:chart seriesIdx="-4" categoryIdx="12" bldStep="category"/>
                                            </p:graphicEl>
                                          </p:spTgt>
                                        </p:tgtEl>
                                        <p:attrNameLst>
                                          <p:attrName>style.visibility</p:attrName>
                                        </p:attrNameLst>
                                      </p:cBhvr>
                                      <p:to>
                                        <p:strVal val="visible"/>
                                      </p:to>
                                    </p:set>
                                    <p:animEffect transition="in" filter="wipe(left)">
                                      <p:cBhvr>
                                        <p:cTn id="60" dur="2000"/>
                                        <p:tgtEl>
                                          <p:spTgt spid="4">
                                            <p:graphicEl>
                                              <a:chart seriesIdx="-4" categoryIdx="12" bldStep="category"/>
                                            </p:graphicEl>
                                          </p:spTgt>
                                        </p:tgtEl>
                                      </p:cBhvr>
                                    </p:animEffect>
                                  </p:childTnLst>
                                </p:cTn>
                              </p:par>
                            </p:childTnLst>
                          </p:cTn>
                        </p:par>
                        <p:par>
                          <p:cTn id="61" fill="hold">
                            <p:stCondLst>
                              <p:cond delay="23000"/>
                            </p:stCondLst>
                            <p:childTnLst>
                              <p:par>
                                <p:cTn id="62" presetID="22" presetClass="entr" presetSubtype="8" fill="hold" grpId="0" nodeType="afterEffect">
                                  <p:stCondLst>
                                    <p:cond delay="0"/>
                                  </p:stCondLst>
                                  <p:childTnLst>
                                    <p:set>
                                      <p:cBhvr>
                                        <p:cTn id="63" dur="1" fill="hold">
                                          <p:stCondLst>
                                            <p:cond delay="0"/>
                                          </p:stCondLst>
                                        </p:cTn>
                                        <p:tgtEl>
                                          <p:spTgt spid="4">
                                            <p:graphicEl>
                                              <a:chart seriesIdx="-4" categoryIdx="13" bldStep="category"/>
                                            </p:graphicEl>
                                          </p:spTgt>
                                        </p:tgtEl>
                                        <p:attrNameLst>
                                          <p:attrName>style.visibility</p:attrName>
                                        </p:attrNameLst>
                                      </p:cBhvr>
                                      <p:to>
                                        <p:strVal val="visible"/>
                                      </p:to>
                                    </p:set>
                                    <p:animEffect transition="in" filter="wipe(left)">
                                      <p:cBhvr>
                                        <p:cTn id="64" dur="2000"/>
                                        <p:tgtEl>
                                          <p:spTgt spid="4">
                                            <p:graphicEl>
                                              <a:chart seriesIdx="-4" categoryIdx="13" bldStep="category"/>
                                            </p:graphicEl>
                                          </p:spTgt>
                                        </p:tgtEl>
                                      </p:cBhvr>
                                    </p:animEffect>
                                  </p:childTnLst>
                                </p:cTn>
                              </p:par>
                            </p:childTnLst>
                          </p:cTn>
                        </p:par>
                        <p:par>
                          <p:cTn id="65" fill="hold">
                            <p:stCondLst>
                              <p:cond delay="25000"/>
                            </p:stCondLst>
                            <p:childTnLst>
                              <p:par>
                                <p:cTn id="66" presetID="22" presetClass="entr" presetSubtype="8" fill="hold" grpId="0" nodeType="afterEffect">
                                  <p:stCondLst>
                                    <p:cond delay="0"/>
                                  </p:stCondLst>
                                  <p:childTnLst>
                                    <p:set>
                                      <p:cBhvr>
                                        <p:cTn id="67" dur="1" fill="hold">
                                          <p:stCondLst>
                                            <p:cond delay="0"/>
                                          </p:stCondLst>
                                        </p:cTn>
                                        <p:tgtEl>
                                          <p:spTgt spid="4">
                                            <p:graphicEl>
                                              <a:chart seriesIdx="-4" categoryIdx="14" bldStep="category"/>
                                            </p:graphicEl>
                                          </p:spTgt>
                                        </p:tgtEl>
                                        <p:attrNameLst>
                                          <p:attrName>style.visibility</p:attrName>
                                        </p:attrNameLst>
                                      </p:cBhvr>
                                      <p:to>
                                        <p:strVal val="visible"/>
                                      </p:to>
                                    </p:set>
                                    <p:animEffect transition="in" filter="wipe(left)">
                                      <p:cBhvr>
                                        <p:cTn id="68" dur="2000"/>
                                        <p:tgtEl>
                                          <p:spTgt spid="4">
                                            <p:graphicEl>
                                              <a:chart seriesIdx="-4" categoryIdx="14" bldStep="category"/>
                                            </p:graphicEl>
                                          </p:spTgt>
                                        </p:tgtEl>
                                      </p:cBhvr>
                                    </p:animEffect>
                                  </p:childTnLst>
                                </p:cTn>
                              </p:par>
                            </p:childTnLst>
                          </p:cTn>
                        </p:par>
                        <p:par>
                          <p:cTn id="69" fill="hold">
                            <p:stCondLst>
                              <p:cond delay="27000"/>
                            </p:stCondLst>
                            <p:childTnLst>
                              <p:par>
                                <p:cTn id="70" presetID="1"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chart seriesIdx="-4" categoryIdx="15" bldStep="category"/>
                                            </p:graphicEl>
                                          </p:spTgt>
                                        </p:tgtEl>
                                        <p:attrNameLst>
                                          <p:attrName>style.visibility</p:attrName>
                                        </p:attrNameLst>
                                      </p:cBhvr>
                                      <p:to>
                                        <p:strVal val="visible"/>
                                      </p:to>
                                    </p:set>
                                    <p:animEffect transition="in" filter="wipe(left)">
                                      <p:cBhvr>
                                        <p:cTn id="76" dur="500"/>
                                        <p:tgtEl>
                                          <p:spTgt spid="4">
                                            <p:graphicEl>
                                              <a:chart seriesIdx="-4" categoryIdx="15" bldStep="category"/>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chart seriesIdx="-4" categoryIdx="16" bldStep="category"/>
                                            </p:graphicEl>
                                          </p:spTgt>
                                        </p:tgtEl>
                                        <p:attrNameLst>
                                          <p:attrName>style.visibility</p:attrName>
                                        </p:attrNameLst>
                                      </p:cBhvr>
                                      <p:to>
                                        <p:strVal val="visible"/>
                                      </p:to>
                                    </p:set>
                                    <p:animEffect transition="in" filter="wipe(left)">
                                      <p:cBhvr>
                                        <p:cTn id="80" dur="500"/>
                                        <p:tgtEl>
                                          <p:spTgt spid="4">
                                            <p:graphicEl>
                                              <a:chart seriesIdx="-4" categoryIdx="16" bldStep="category"/>
                                            </p:graphicEl>
                                          </p:spTgt>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4">
                                            <p:graphicEl>
                                              <a:chart seriesIdx="-4" categoryIdx="17" bldStep="category"/>
                                            </p:graphicEl>
                                          </p:spTgt>
                                        </p:tgtEl>
                                        <p:attrNameLst>
                                          <p:attrName>style.visibility</p:attrName>
                                        </p:attrNameLst>
                                      </p:cBhvr>
                                      <p:to>
                                        <p:strVal val="visible"/>
                                      </p:to>
                                    </p:set>
                                    <p:animEffect transition="in" filter="wipe(left)">
                                      <p:cBhvr>
                                        <p:cTn id="84" dur="500"/>
                                        <p:tgtEl>
                                          <p:spTgt spid="4">
                                            <p:graphicEl>
                                              <a:chart seriesIdx="-4" categoryIdx="17" bldStep="category"/>
                                            </p:graphicEl>
                                          </p:spTgt>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4">
                                            <p:graphicEl>
                                              <a:chart seriesIdx="-4" categoryIdx="18" bldStep="category"/>
                                            </p:graphicEl>
                                          </p:spTgt>
                                        </p:tgtEl>
                                        <p:attrNameLst>
                                          <p:attrName>style.visibility</p:attrName>
                                        </p:attrNameLst>
                                      </p:cBhvr>
                                      <p:to>
                                        <p:strVal val="visible"/>
                                      </p:to>
                                    </p:set>
                                    <p:animEffect transition="in" filter="wipe(left)">
                                      <p:cBhvr>
                                        <p:cTn id="88" dur="500"/>
                                        <p:tgtEl>
                                          <p:spTgt spid="4">
                                            <p:graphicEl>
                                              <a:chart seriesIdx="-4" categoryIdx="18" bldStep="category"/>
                                            </p:graphicEl>
                                          </p:spTgt>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4">
                                            <p:graphicEl>
                                              <a:chart seriesIdx="-4" categoryIdx="19" bldStep="category"/>
                                            </p:graphicEl>
                                          </p:spTgt>
                                        </p:tgtEl>
                                        <p:attrNameLst>
                                          <p:attrName>style.visibility</p:attrName>
                                        </p:attrNameLst>
                                      </p:cBhvr>
                                      <p:to>
                                        <p:strVal val="visible"/>
                                      </p:to>
                                    </p:set>
                                    <p:animEffect transition="in" filter="wipe(left)">
                                      <p:cBhvr>
                                        <p:cTn id="92" dur="500"/>
                                        <p:tgtEl>
                                          <p:spTgt spid="4">
                                            <p:graphicEl>
                                              <a:chart seriesIdx="-4" categoryIdx="19" bldStep="category"/>
                                            </p:graphicEl>
                                          </p:spTgt>
                                        </p:tgtEl>
                                      </p:cBhvr>
                                    </p:animEffec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4">
                                            <p:graphicEl>
                                              <a:chart seriesIdx="-4" categoryIdx="20" bldStep="category"/>
                                            </p:graphicEl>
                                          </p:spTgt>
                                        </p:tgtEl>
                                        <p:attrNameLst>
                                          <p:attrName>style.visibility</p:attrName>
                                        </p:attrNameLst>
                                      </p:cBhvr>
                                      <p:to>
                                        <p:strVal val="visible"/>
                                      </p:to>
                                    </p:set>
                                    <p:animEffect transition="in" filter="wipe(left)">
                                      <p:cBhvr>
                                        <p:cTn id="96" dur="500"/>
                                        <p:tgtEl>
                                          <p:spTgt spid="4">
                                            <p:graphicEl>
                                              <a:chart seriesIdx="-4" categoryIdx="20" bldStep="category"/>
                                            </p:graphicEl>
                                          </p:spTgt>
                                        </p:tgtEl>
                                      </p:cBhvr>
                                    </p:animEffect>
                                  </p:childTnLst>
                                </p:cTn>
                              </p:par>
                            </p:childTnLst>
                          </p:cTn>
                        </p:par>
                        <p:par>
                          <p:cTn id="97" fill="hold">
                            <p:stCondLst>
                              <p:cond delay="3000"/>
                            </p:stCondLst>
                            <p:childTnLst>
                              <p:par>
                                <p:cTn id="98" presetID="22" presetClass="entr" presetSubtype="8" fill="hold" grpId="0" nodeType="afterEffect">
                                  <p:stCondLst>
                                    <p:cond delay="0"/>
                                  </p:stCondLst>
                                  <p:childTnLst>
                                    <p:set>
                                      <p:cBhvr>
                                        <p:cTn id="99" dur="1" fill="hold">
                                          <p:stCondLst>
                                            <p:cond delay="0"/>
                                          </p:stCondLst>
                                        </p:cTn>
                                        <p:tgtEl>
                                          <p:spTgt spid="4">
                                            <p:graphicEl>
                                              <a:chart seriesIdx="-4" categoryIdx="21" bldStep="category"/>
                                            </p:graphicEl>
                                          </p:spTgt>
                                        </p:tgtEl>
                                        <p:attrNameLst>
                                          <p:attrName>style.visibility</p:attrName>
                                        </p:attrNameLst>
                                      </p:cBhvr>
                                      <p:to>
                                        <p:strVal val="visible"/>
                                      </p:to>
                                    </p:set>
                                    <p:animEffect transition="in" filter="wipe(left)">
                                      <p:cBhvr>
                                        <p:cTn id="100" dur="500"/>
                                        <p:tgtEl>
                                          <p:spTgt spid="4">
                                            <p:graphicEl>
                                              <a:chart seriesIdx="-4" categoryIdx="21" bldStep="category"/>
                                            </p:graphicEl>
                                          </p:spTgt>
                                        </p:tgtEl>
                                      </p:cBhvr>
                                    </p:animEffect>
                                  </p:childTnLst>
                                </p:cTn>
                              </p:par>
                            </p:childTnLst>
                          </p:cTn>
                        </p:par>
                        <p:par>
                          <p:cTn id="101" fill="hold">
                            <p:stCondLst>
                              <p:cond delay="3500"/>
                            </p:stCondLst>
                            <p:childTnLst>
                              <p:par>
                                <p:cTn id="102" presetID="22" presetClass="entr" presetSubtype="8" fill="hold" grpId="0" nodeType="afterEffect">
                                  <p:stCondLst>
                                    <p:cond delay="0"/>
                                  </p:stCondLst>
                                  <p:childTnLst>
                                    <p:set>
                                      <p:cBhvr>
                                        <p:cTn id="103" dur="1" fill="hold">
                                          <p:stCondLst>
                                            <p:cond delay="0"/>
                                          </p:stCondLst>
                                        </p:cTn>
                                        <p:tgtEl>
                                          <p:spTgt spid="4">
                                            <p:graphicEl>
                                              <a:chart seriesIdx="-4" categoryIdx="22" bldStep="category"/>
                                            </p:graphicEl>
                                          </p:spTgt>
                                        </p:tgtEl>
                                        <p:attrNameLst>
                                          <p:attrName>style.visibility</p:attrName>
                                        </p:attrNameLst>
                                      </p:cBhvr>
                                      <p:to>
                                        <p:strVal val="visible"/>
                                      </p:to>
                                    </p:set>
                                    <p:animEffect transition="in" filter="wipe(left)">
                                      <p:cBhvr>
                                        <p:cTn id="104" dur="500"/>
                                        <p:tgtEl>
                                          <p:spTgt spid="4">
                                            <p:graphicEl>
                                              <a:chart seriesIdx="-4" categoryIdx="22" bldStep="category"/>
                                            </p:graphicEl>
                                          </p:spTgt>
                                        </p:tgtEl>
                                      </p:cBhvr>
                                    </p:animEffect>
                                  </p:childTnLst>
                                </p:cTn>
                              </p:par>
                            </p:childTnLst>
                          </p:cTn>
                        </p:par>
                        <p:par>
                          <p:cTn id="105" fill="hold">
                            <p:stCondLst>
                              <p:cond delay="4000"/>
                            </p:stCondLst>
                            <p:childTnLst>
                              <p:par>
                                <p:cTn id="106" presetID="22" presetClass="entr" presetSubtype="8" fill="hold" grpId="0" nodeType="afterEffect">
                                  <p:stCondLst>
                                    <p:cond delay="0"/>
                                  </p:stCondLst>
                                  <p:childTnLst>
                                    <p:set>
                                      <p:cBhvr>
                                        <p:cTn id="107" dur="1" fill="hold">
                                          <p:stCondLst>
                                            <p:cond delay="0"/>
                                          </p:stCondLst>
                                        </p:cTn>
                                        <p:tgtEl>
                                          <p:spTgt spid="4">
                                            <p:graphicEl>
                                              <a:chart seriesIdx="-4" categoryIdx="23" bldStep="category"/>
                                            </p:graphicEl>
                                          </p:spTgt>
                                        </p:tgtEl>
                                        <p:attrNameLst>
                                          <p:attrName>style.visibility</p:attrName>
                                        </p:attrNameLst>
                                      </p:cBhvr>
                                      <p:to>
                                        <p:strVal val="visible"/>
                                      </p:to>
                                    </p:set>
                                    <p:animEffect transition="in" filter="wipe(left)">
                                      <p:cBhvr>
                                        <p:cTn id="108" dur="500"/>
                                        <p:tgtEl>
                                          <p:spTgt spid="4">
                                            <p:graphicEl>
                                              <a:chart seriesIdx="-4" categoryIdx="23" bldStep="category"/>
                                            </p:graphicEl>
                                          </p:spTgt>
                                        </p:tgtEl>
                                      </p:cBhvr>
                                    </p:animEffect>
                                  </p:childTnLst>
                                </p:cTn>
                              </p:par>
                            </p:childTnLst>
                          </p:cTn>
                        </p:par>
                        <p:par>
                          <p:cTn id="109" fill="hold">
                            <p:stCondLst>
                              <p:cond delay="4500"/>
                            </p:stCondLst>
                            <p:childTnLst>
                              <p:par>
                                <p:cTn id="110" presetID="22" presetClass="entr" presetSubtype="8" fill="hold" grpId="0" nodeType="afterEffect">
                                  <p:stCondLst>
                                    <p:cond delay="0"/>
                                  </p:stCondLst>
                                  <p:childTnLst>
                                    <p:set>
                                      <p:cBhvr>
                                        <p:cTn id="111" dur="1" fill="hold">
                                          <p:stCondLst>
                                            <p:cond delay="0"/>
                                          </p:stCondLst>
                                        </p:cTn>
                                        <p:tgtEl>
                                          <p:spTgt spid="4">
                                            <p:graphicEl>
                                              <a:chart seriesIdx="-4" categoryIdx="24" bldStep="category"/>
                                            </p:graphicEl>
                                          </p:spTgt>
                                        </p:tgtEl>
                                        <p:attrNameLst>
                                          <p:attrName>style.visibility</p:attrName>
                                        </p:attrNameLst>
                                      </p:cBhvr>
                                      <p:to>
                                        <p:strVal val="visible"/>
                                      </p:to>
                                    </p:set>
                                    <p:animEffect transition="in" filter="wipe(left)">
                                      <p:cBhvr>
                                        <p:cTn id="112" dur="500"/>
                                        <p:tgtEl>
                                          <p:spTgt spid="4">
                                            <p:graphicEl>
                                              <a:chart seriesIdx="-4" categoryIdx="24" bldStep="category"/>
                                            </p:graphicEl>
                                          </p:spTgt>
                                        </p:tgtEl>
                                      </p:cBhvr>
                                    </p:animEffect>
                                  </p:childTnLst>
                                </p:cTn>
                              </p:par>
                            </p:childTnLst>
                          </p:cTn>
                        </p:par>
                        <p:par>
                          <p:cTn id="113" fill="hold">
                            <p:stCondLst>
                              <p:cond delay="5000"/>
                            </p:stCondLst>
                            <p:childTnLst>
                              <p:par>
                                <p:cTn id="114" presetID="22" presetClass="entr" presetSubtype="8" fill="hold" grpId="0" nodeType="afterEffect">
                                  <p:stCondLst>
                                    <p:cond delay="0"/>
                                  </p:stCondLst>
                                  <p:childTnLst>
                                    <p:set>
                                      <p:cBhvr>
                                        <p:cTn id="115" dur="1" fill="hold">
                                          <p:stCondLst>
                                            <p:cond delay="0"/>
                                          </p:stCondLst>
                                        </p:cTn>
                                        <p:tgtEl>
                                          <p:spTgt spid="4">
                                            <p:graphicEl>
                                              <a:chart seriesIdx="-4" categoryIdx="25" bldStep="category"/>
                                            </p:graphicEl>
                                          </p:spTgt>
                                        </p:tgtEl>
                                        <p:attrNameLst>
                                          <p:attrName>style.visibility</p:attrName>
                                        </p:attrNameLst>
                                      </p:cBhvr>
                                      <p:to>
                                        <p:strVal val="visible"/>
                                      </p:to>
                                    </p:set>
                                    <p:animEffect transition="in" filter="wipe(left)">
                                      <p:cBhvr>
                                        <p:cTn id="116" dur="500"/>
                                        <p:tgtEl>
                                          <p:spTgt spid="4">
                                            <p:graphicEl>
                                              <a:chart seriesIdx="-4" categoryIdx="25" bldStep="category"/>
                                            </p:graphicEl>
                                          </p:spTgt>
                                        </p:tgtEl>
                                      </p:cBhvr>
                                    </p:animEffect>
                                  </p:childTnLst>
                                </p:cTn>
                              </p:par>
                            </p:childTnLst>
                          </p:cTn>
                        </p:par>
                        <p:par>
                          <p:cTn id="117" fill="hold">
                            <p:stCondLst>
                              <p:cond delay="5500"/>
                            </p:stCondLst>
                            <p:childTnLst>
                              <p:par>
                                <p:cTn id="118" presetID="22" presetClass="entr" presetSubtype="8" fill="hold" grpId="0" nodeType="afterEffect">
                                  <p:stCondLst>
                                    <p:cond delay="0"/>
                                  </p:stCondLst>
                                  <p:childTnLst>
                                    <p:set>
                                      <p:cBhvr>
                                        <p:cTn id="119" dur="1" fill="hold">
                                          <p:stCondLst>
                                            <p:cond delay="0"/>
                                          </p:stCondLst>
                                        </p:cTn>
                                        <p:tgtEl>
                                          <p:spTgt spid="4">
                                            <p:graphicEl>
                                              <a:chart seriesIdx="-4" categoryIdx="26" bldStep="category"/>
                                            </p:graphicEl>
                                          </p:spTgt>
                                        </p:tgtEl>
                                        <p:attrNameLst>
                                          <p:attrName>style.visibility</p:attrName>
                                        </p:attrNameLst>
                                      </p:cBhvr>
                                      <p:to>
                                        <p:strVal val="visible"/>
                                      </p:to>
                                    </p:set>
                                    <p:animEffect transition="in" filter="wipe(left)">
                                      <p:cBhvr>
                                        <p:cTn id="120" dur="500"/>
                                        <p:tgtEl>
                                          <p:spTgt spid="4">
                                            <p:graphicEl>
                                              <a:chart seriesIdx="-4" categoryIdx="26" bldStep="category"/>
                                            </p:graphicEl>
                                          </p:spTgt>
                                        </p:tgtEl>
                                      </p:cBhvr>
                                    </p:animEffect>
                                  </p:childTnLst>
                                </p:cTn>
                              </p:par>
                            </p:childTnLst>
                          </p:cTn>
                        </p:par>
                        <p:par>
                          <p:cTn id="121" fill="hold">
                            <p:stCondLst>
                              <p:cond delay="6000"/>
                            </p:stCondLst>
                            <p:childTnLst>
                              <p:par>
                                <p:cTn id="122" presetID="22" presetClass="entr" presetSubtype="8" fill="hold" grpId="0" nodeType="afterEffect">
                                  <p:stCondLst>
                                    <p:cond delay="0"/>
                                  </p:stCondLst>
                                  <p:childTnLst>
                                    <p:set>
                                      <p:cBhvr>
                                        <p:cTn id="123" dur="1" fill="hold">
                                          <p:stCondLst>
                                            <p:cond delay="0"/>
                                          </p:stCondLst>
                                        </p:cTn>
                                        <p:tgtEl>
                                          <p:spTgt spid="4">
                                            <p:graphicEl>
                                              <a:chart seriesIdx="-4" categoryIdx="27" bldStep="category"/>
                                            </p:graphicEl>
                                          </p:spTgt>
                                        </p:tgtEl>
                                        <p:attrNameLst>
                                          <p:attrName>style.visibility</p:attrName>
                                        </p:attrNameLst>
                                      </p:cBhvr>
                                      <p:to>
                                        <p:strVal val="visible"/>
                                      </p:to>
                                    </p:set>
                                    <p:animEffect transition="in" filter="wipe(left)">
                                      <p:cBhvr>
                                        <p:cTn id="124" dur="500"/>
                                        <p:tgtEl>
                                          <p:spTgt spid="4">
                                            <p:graphicEl>
                                              <a:chart seriesIdx="-4" categoryIdx="27" bldStep="category"/>
                                            </p:graphicEl>
                                          </p:spTgt>
                                        </p:tgtEl>
                                      </p:cBhvr>
                                    </p:animEffect>
                                  </p:childTnLst>
                                </p:cTn>
                              </p:par>
                            </p:childTnLst>
                          </p:cTn>
                        </p:par>
                        <p:par>
                          <p:cTn id="125" fill="hold">
                            <p:stCondLst>
                              <p:cond delay="6500"/>
                            </p:stCondLst>
                            <p:childTnLst>
                              <p:par>
                                <p:cTn id="126" presetID="22" presetClass="entr" presetSubtype="8" fill="hold" grpId="0" nodeType="afterEffect">
                                  <p:stCondLst>
                                    <p:cond delay="0"/>
                                  </p:stCondLst>
                                  <p:childTnLst>
                                    <p:set>
                                      <p:cBhvr>
                                        <p:cTn id="127" dur="1" fill="hold">
                                          <p:stCondLst>
                                            <p:cond delay="0"/>
                                          </p:stCondLst>
                                        </p:cTn>
                                        <p:tgtEl>
                                          <p:spTgt spid="4">
                                            <p:graphicEl>
                                              <a:chart seriesIdx="-4" categoryIdx="28" bldStep="category"/>
                                            </p:graphicEl>
                                          </p:spTgt>
                                        </p:tgtEl>
                                        <p:attrNameLst>
                                          <p:attrName>style.visibility</p:attrName>
                                        </p:attrNameLst>
                                      </p:cBhvr>
                                      <p:to>
                                        <p:strVal val="visible"/>
                                      </p:to>
                                    </p:set>
                                    <p:animEffect transition="in" filter="wipe(left)">
                                      <p:cBhvr>
                                        <p:cTn id="128" dur="500"/>
                                        <p:tgtEl>
                                          <p:spTgt spid="4">
                                            <p:graphicEl>
                                              <a:chart seriesIdx="-4" categoryIdx="28" bldStep="category"/>
                                            </p:graphicEl>
                                          </p:spTgt>
                                        </p:tgtEl>
                                      </p:cBhvr>
                                    </p:animEffect>
                                  </p:childTnLst>
                                </p:cTn>
                              </p:par>
                            </p:childTnLst>
                          </p:cTn>
                        </p:par>
                        <p:par>
                          <p:cTn id="129" fill="hold">
                            <p:stCondLst>
                              <p:cond delay="7000"/>
                            </p:stCondLst>
                            <p:childTnLst>
                              <p:par>
                                <p:cTn id="130" presetID="1" presetClass="entr" presetSubtype="0" fill="hold" grpId="0" nodeType="afterEffect">
                                  <p:stCondLst>
                                    <p:cond delay="0"/>
                                  </p:stCondLst>
                                  <p:childTnLst>
                                    <p:set>
                                      <p:cBhvr>
                                        <p:cTn id="131" dur="1" fill="hold">
                                          <p:stCondLst>
                                            <p:cond delay="0"/>
                                          </p:stCondLst>
                                        </p:cTn>
                                        <p:tgtEl>
                                          <p:spTgt spid="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4">
                                            <p:graphicEl>
                                              <a:chart seriesIdx="-4" categoryIdx="29" bldStep="category"/>
                                            </p:graphicEl>
                                          </p:spTgt>
                                        </p:tgtEl>
                                        <p:attrNameLst>
                                          <p:attrName>style.visibility</p:attrName>
                                        </p:attrNameLst>
                                      </p:cBhvr>
                                      <p:to>
                                        <p:strVal val="visible"/>
                                      </p:to>
                                    </p:set>
                                    <p:animEffect transition="in" filter="wipe(left)">
                                      <p:cBhvr>
                                        <p:cTn id="136" dur="500"/>
                                        <p:tgtEl>
                                          <p:spTgt spid="4">
                                            <p:graphicEl>
                                              <a:chart seriesIdx="-4" categoryIdx="29" bldStep="category"/>
                                            </p:graphicEl>
                                          </p:spTgt>
                                        </p:tgtEl>
                                      </p:cBhvr>
                                    </p:animEffect>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4">
                                            <p:graphicEl>
                                              <a:chart seriesIdx="-4" categoryIdx="30" bldStep="category"/>
                                            </p:graphicEl>
                                          </p:spTgt>
                                        </p:tgtEl>
                                        <p:attrNameLst>
                                          <p:attrName>style.visibility</p:attrName>
                                        </p:attrNameLst>
                                      </p:cBhvr>
                                      <p:to>
                                        <p:strVal val="visible"/>
                                      </p:to>
                                    </p:set>
                                    <p:animEffect transition="in" filter="wipe(left)">
                                      <p:cBhvr>
                                        <p:cTn id="140" dur="500"/>
                                        <p:tgtEl>
                                          <p:spTgt spid="4">
                                            <p:graphicEl>
                                              <a:chart seriesIdx="-4" categoryIdx="30" bldStep="category"/>
                                            </p:graphicEl>
                                          </p:spTgt>
                                        </p:tgtEl>
                                      </p:cBhvr>
                                    </p:animEffect>
                                  </p:childTnLst>
                                </p:cTn>
                              </p:par>
                            </p:childTnLst>
                          </p:cTn>
                        </p:par>
                        <p:par>
                          <p:cTn id="141" fill="hold">
                            <p:stCondLst>
                              <p:cond delay="1000"/>
                            </p:stCondLst>
                            <p:childTnLst>
                              <p:par>
                                <p:cTn id="142" presetID="22" presetClass="entr" presetSubtype="8" fill="hold" grpId="0" nodeType="afterEffect">
                                  <p:stCondLst>
                                    <p:cond delay="0"/>
                                  </p:stCondLst>
                                  <p:childTnLst>
                                    <p:set>
                                      <p:cBhvr>
                                        <p:cTn id="143" dur="1" fill="hold">
                                          <p:stCondLst>
                                            <p:cond delay="0"/>
                                          </p:stCondLst>
                                        </p:cTn>
                                        <p:tgtEl>
                                          <p:spTgt spid="4">
                                            <p:graphicEl>
                                              <a:chart seriesIdx="-4" categoryIdx="31" bldStep="category"/>
                                            </p:graphicEl>
                                          </p:spTgt>
                                        </p:tgtEl>
                                        <p:attrNameLst>
                                          <p:attrName>style.visibility</p:attrName>
                                        </p:attrNameLst>
                                      </p:cBhvr>
                                      <p:to>
                                        <p:strVal val="visible"/>
                                      </p:to>
                                    </p:set>
                                    <p:animEffect transition="in" filter="wipe(left)">
                                      <p:cBhvr>
                                        <p:cTn id="144" dur="500"/>
                                        <p:tgtEl>
                                          <p:spTgt spid="4">
                                            <p:graphicEl>
                                              <a:chart seriesIdx="-4" categoryIdx="31" bldStep="category"/>
                                            </p:graphicEl>
                                          </p:spTgt>
                                        </p:tgtEl>
                                      </p:cBhvr>
                                    </p:animEffect>
                                  </p:childTnLst>
                                </p:cTn>
                              </p:par>
                            </p:childTnLst>
                          </p:cTn>
                        </p:par>
                        <p:par>
                          <p:cTn id="145" fill="hold">
                            <p:stCondLst>
                              <p:cond delay="1500"/>
                            </p:stCondLst>
                            <p:childTnLst>
                              <p:par>
                                <p:cTn id="146" presetID="22" presetClass="entr" presetSubtype="8" fill="hold" grpId="0" nodeType="afterEffect">
                                  <p:stCondLst>
                                    <p:cond delay="0"/>
                                  </p:stCondLst>
                                  <p:childTnLst>
                                    <p:set>
                                      <p:cBhvr>
                                        <p:cTn id="147" dur="1" fill="hold">
                                          <p:stCondLst>
                                            <p:cond delay="0"/>
                                          </p:stCondLst>
                                        </p:cTn>
                                        <p:tgtEl>
                                          <p:spTgt spid="4">
                                            <p:graphicEl>
                                              <a:chart seriesIdx="-4" categoryIdx="32" bldStep="category"/>
                                            </p:graphicEl>
                                          </p:spTgt>
                                        </p:tgtEl>
                                        <p:attrNameLst>
                                          <p:attrName>style.visibility</p:attrName>
                                        </p:attrNameLst>
                                      </p:cBhvr>
                                      <p:to>
                                        <p:strVal val="visible"/>
                                      </p:to>
                                    </p:set>
                                    <p:animEffect transition="in" filter="wipe(left)">
                                      <p:cBhvr>
                                        <p:cTn id="148" dur="500"/>
                                        <p:tgtEl>
                                          <p:spTgt spid="4">
                                            <p:graphicEl>
                                              <a:chart seriesIdx="-4" categoryIdx="32" bldStep="category"/>
                                            </p:graphicEl>
                                          </p:spTgt>
                                        </p:tgtEl>
                                      </p:cBhvr>
                                    </p:animEffect>
                                  </p:childTnLst>
                                </p:cTn>
                              </p:par>
                            </p:childTnLst>
                          </p:cTn>
                        </p:par>
                        <p:par>
                          <p:cTn id="149" fill="hold">
                            <p:stCondLst>
                              <p:cond delay="2000"/>
                            </p:stCondLst>
                            <p:childTnLst>
                              <p:par>
                                <p:cTn id="150" presetID="22" presetClass="entr" presetSubtype="8" fill="hold" grpId="0" nodeType="afterEffect">
                                  <p:stCondLst>
                                    <p:cond delay="0"/>
                                  </p:stCondLst>
                                  <p:childTnLst>
                                    <p:set>
                                      <p:cBhvr>
                                        <p:cTn id="151" dur="1" fill="hold">
                                          <p:stCondLst>
                                            <p:cond delay="0"/>
                                          </p:stCondLst>
                                        </p:cTn>
                                        <p:tgtEl>
                                          <p:spTgt spid="4">
                                            <p:graphicEl>
                                              <a:chart seriesIdx="-4" categoryIdx="33" bldStep="category"/>
                                            </p:graphicEl>
                                          </p:spTgt>
                                        </p:tgtEl>
                                        <p:attrNameLst>
                                          <p:attrName>style.visibility</p:attrName>
                                        </p:attrNameLst>
                                      </p:cBhvr>
                                      <p:to>
                                        <p:strVal val="visible"/>
                                      </p:to>
                                    </p:set>
                                    <p:animEffect transition="in" filter="wipe(left)">
                                      <p:cBhvr>
                                        <p:cTn id="152" dur="500"/>
                                        <p:tgtEl>
                                          <p:spTgt spid="4">
                                            <p:graphicEl>
                                              <a:chart seriesIdx="-4" categoryIdx="33" bldStep="category"/>
                                            </p:graphicEl>
                                          </p:spTgt>
                                        </p:tgtEl>
                                      </p:cBhvr>
                                    </p:animEffect>
                                  </p:childTnLst>
                                </p:cTn>
                              </p:par>
                            </p:childTnLst>
                          </p:cTn>
                        </p:par>
                        <p:par>
                          <p:cTn id="153" fill="hold">
                            <p:stCondLst>
                              <p:cond delay="2500"/>
                            </p:stCondLst>
                            <p:childTnLst>
                              <p:par>
                                <p:cTn id="154" presetID="22" presetClass="entr" presetSubtype="8" fill="hold" grpId="0" nodeType="afterEffect">
                                  <p:stCondLst>
                                    <p:cond delay="0"/>
                                  </p:stCondLst>
                                  <p:childTnLst>
                                    <p:set>
                                      <p:cBhvr>
                                        <p:cTn id="155" dur="1" fill="hold">
                                          <p:stCondLst>
                                            <p:cond delay="0"/>
                                          </p:stCondLst>
                                        </p:cTn>
                                        <p:tgtEl>
                                          <p:spTgt spid="4">
                                            <p:graphicEl>
                                              <a:chart seriesIdx="-4" categoryIdx="34" bldStep="category"/>
                                            </p:graphicEl>
                                          </p:spTgt>
                                        </p:tgtEl>
                                        <p:attrNameLst>
                                          <p:attrName>style.visibility</p:attrName>
                                        </p:attrNameLst>
                                      </p:cBhvr>
                                      <p:to>
                                        <p:strVal val="visible"/>
                                      </p:to>
                                    </p:set>
                                    <p:animEffect transition="in" filter="wipe(left)">
                                      <p:cBhvr>
                                        <p:cTn id="156" dur="500"/>
                                        <p:tgtEl>
                                          <p:spTgt spid="4">
                                            <p:graphicEl>
                                              <a:chart seriesIdx="-4" categoryIdx="34" bldStep="category"/>
                                            </p:graphicEl>
                                          </p:spTgt>
                                        </p:tgtEl>
                                      </p:cBhvr>
                                    </p:animEffect>
                                  </p:childTnLst>
                                </p:cTn>
                              </p:par>
                            </p:childTnLst>
                          </p:cTn>
                        </p:par>
                        <p:par>
                          <p:cTn id="157" fill="hold">
                            <p:stCondLst>
                              <p:cond delay="3000"/>
                            </p:stCondLst>
                            <p:childTnLst>
                              <p:par>
                                <p:cTn id="158" presetID="22" presetClass="entr" presetSubtype="8" fill="hold" grpId="0" nodeType="afterEffect">
                                  <p:stCondLst>
                                    <p:cond delay="0"/>
                                  </p:stCondLst>
                                  <p:childTnLst>
                                    <p:set>
                                      <p:cBhvr>
                                        <p:cTn id="159" dur="1" fill="hold">
                                          <p:stCondLst>
                                            <p:cond delay="0"/>
                                          </p:stCondLst>
                                        </p:cTn>
                                        <p:tgtEl>
                                          <p:spTgt spid="4">
                                            <p:graphicEl>
                                              <a:chart seriesIdx="-4" categoryIdx="35" bldStep="category"/>
                                            </p:graphicEl>
                                          </p:spTgt>
                                        </p:tgtEl>
                                        <p:attrNameLst>
                                          <p:attrName>style.visibility</p:attrName>
                                        </p:attrNameLst>
                                      </p:cBhvr>
                                      <p:to>
                                        <p:strVal val="visible"/>
                                      </p:to>
                                    </p:set>
                                    <p:animEffect transition="in" filter="wipe(left)">
                                      <p:cBhvr>
                                        <p:cTn id="160" dur="500"/>
                                        <p:tgtEl>
                                          <p:spTgt spid="4">
                                            <p:graphicEl>
                                              <a:chart seriesIdx="-4" categoryIdx="35" bldStep="category"/>
                                            </p:graphicEl>
                                          </p:spTgt>
                                        </p:tgtEl>
                                      </p:cBhvr>
                                    </p:animEffect>
                                  </p:childTnLst>
                                </p:cTn>
                              </p:par>
                            </p:childTnLst>
                          </p:cTn>
                        </p:par>
                        <p:par>
                          <p:cTn id="161" fill="hold">
                            <p:stCondLst>
                              <p:cond delay="3500"/>
                            </p:stCondLst>
                            <p:childTnLst>
                              <p:par>
                                <p:cTn id="162" presetID="22" presetClass="entr" presetSubtype="8" fill="hold" grpId="0" nodeType="afterEffect">
                                  <p:stCondLst>
                                    <p:cond delay="0"/>
                                  </p:stCondLst>
                                  <p:childTnLst>
                                    <p:set>
                                      <p:cBhvr>
                                        <p:cTn id="163" dur="1" fill="hold">
                                          <p:stCondLst>
                                            <p:cond delay="0"/>
                                          </p:stCondLst>
                                        </p:cTn>
                                        <p:tgtEl>
                                          <p:spTgt spid="4">
                                            <p:graphicEl>
                                              <a:chart seriesIdx="-4" categoryIdx="36" bldStep="category"/>
                                            </p:graphicEl>
                                          </p:spTgt>
                                        </p:tgtEl>
                                        <p:attrNameLst>
                                          <p:attrName>style.visibility</p:attrName>
                                        </p:attrNameLst>
                                      </p:cBhvr>
                                      <p:to>
                                        <p:strVal val="visible"/>
                                      </p:to>
                                    </p:set>
                                    <p:animEffect transition="in" filter="wipe(left)">
                                      <p:cBhvr>
                                        <p:cTn id="164" dur="500"/>
                                        <p:tgtEl>
                                          <p:spTgt spid="4">
                                            <p:graphicEl>
                                              <a:chart seriesIdx="-4" categoryIdx="36" bldStep="category"/>
                                            </p:graphicEl>
                                          </p:spTgt>
                                        </p:tgtEl>
                                      </p:cBhvr>
                                    </p:animEffect>
                                  </p:childTnLst>
                                </p:cTn>
                              </p:par>
                            </p:childTnLst>
                          </p:cTn>
                        </p:par>
                        <p:par>
                          <p:cTn id="165" fill="hold">
                            <p:stCondLst>
                              <p:cond delay="4000"/>
                            </p:stCondLst>
                            <p:childTnLst>
                              <p:par>
                                <p:cTn id="166" presetID="22" presetClass="entr" presetSubtype="8" fill="hold" grpId="0" nodeType="afterEffect">
                                  <p:stCondLst>
                                    <p:cond delay="0"/>
                                  </p:stCondLst>
                                  <p:childTnLst>
                                    <p:set>
                                      <p:cBhvr>
                                        <p:cTn id="167" dur="1" fill="hold">
                                          <p:stCondLst>
                                            <p:cond delay="0"/>
                                          </p:stCondLst>
                                        </p:cTn>
                                        <p:tgtEl>
                                          <p:spTgt spid="4">
                                            <p:graphicEl>
                                              <a:chart seriesIdx="-4" categoryIdx="37" bldStep="category"/>
                                            </p:graphicEl>
                                          </p:spTgt>
                                        </p:tgtEl>
                                        <p:attrNameLst>
                                          <p:attrName>style.visibility</p:attrName>
                                        </p:attrNameLst>
                                      </p:cBhvr>
                                      <p:to>
                                        <p:strVal val="visible"/>
                                      </p:to>
                                    </p:set>
                                    <p:animEffect transition="in" filter="wipe(left)">
                                      <p:cBhvr>
                                        <p:cTn id="168" dur="500"/>
                                        <p:tgtEl>
                                          <p:spTgt spid="4">
                                            <p:graphicEl>
                                              <a:chart seriesIdx="-4" categoryIdx="37" bldStep="category"/>
                                            </p:graphicEl>
                                          </p:spTgt>
                                        </p:tgtEl>
                                      </p:cBhvr>
                                    </p:animEffect>
                                  </p:childTnLst>
                                </p:cTn>
                              </p:par>
                            </p:childTnLst>
                          </p:cTn>
                        </p:par>
                        <p:par>
                          <p:cTn id="169" fill="hold">
                            <p:stCondLst>
                              <p:cond delay="4500"/>
                            </p:stCondLst>
                            <p:childTnLst>
                              <p:par>
                                <p:cTn id="170" presetID="22" presetClass="entr" presetSubtype="8" fill="hold" grpId="0" nodeType="afterEffect">
                                  <p:stCondLst>
                                    <p:cond delay="0"/>
                                  </p:stCondLst>
                                  <p:childTnLst>
                                    <p:set>
                                      <p:cBhvr>
                                        <p:cTn id="171" dur="1" fill="hold">
                                          <p:stCondLst>
                                            <p:cond delay="0"/>
                                          </p:stCondLst>
                                        </p:cTn>
                                        <p:tgtEl>
                                          <p:spTgt spid="4">
                                            <p:graphicEl>
                                              <a:chart seriesIdx="-4" categoryIdx="38" bldStep="category"/>
                                            </p:graphicEl>
                                          </p:spTgt>
                                        </p:tgtEl>
                                        <p:attrNameLst>
                                          <p:attrName>style.visibility</p:attrName>
                                        </p:attrNameLst>
                                      </p:cBhvr>
                                      <p:to>
                                        <p:strVal val="visible"/>
                                      </p:to>
                                    </p:set>
                                    <p:animEffect transition="in" filter="wipe(left)">
                                      <p:cBhvr>
                                        <p:cTn id="172" dur="500"/>
                                        <p:tgtEl>
                                          <p:spTgt spid="4">
                                            <p:graphicEl>
                                              <a:chart seriesIdx="-4" categoryIdx="38" bldStep="category"/>
                                            </p:graphicEl>
                                          </p:spTgt>
                                        </p:tgtEl>
                                      </p:cBhvr>
                                    </p:animEffect>
                                  </p:childTnLst>
                                </p:cTn>
                              </p:par>
                            </p:childTnLst>
                          </p:cTn>
                        </p:par>
                        <p:par>
                          <p:cTn id="173" fill="hold">
                            <p:stCondLst>
                              <p:cond delay="5000"/>
                            </p:stCondLst>
                            <p:childTnLst>
                              <p:par>
                                <p:cTn id="174" presetID="22" presetClass="entr" presetSubtype="8" fill="hold" grpId="0" nodeType="afterEffect">
                                  <p:stCondLst>
                                    <p:cond delay="0"/>
                                  </p:stCondLst>
                                  <p:childTnLst>
                                    <p:set>
                                      <p:cBhvr>
                                        <p:cTn id="175" dur="1" fill="hold">
                                          <p:stCondLst>
                                            <p:cond delay="0"/>
                                          </p:stCondLst>
                                        </p:cTn>
                                        <p:tgtEl>
                                          <p:spTgt spid="4">
                                            <p:graphicEl>
                                              <a:chart seriesIdx="-4" categoryIdx="39" bldStep="category"/>
                                            </p:graphicEl>
                                          </p:spTgt>
                                        </p:tgtEl>
                                        <p:attrNameLst>
                                          <p:attrName>style.visibility</p:attrName>
                                        </p:attrNameLst>
                                      </p:cBhvr>
                                      <p:to>
                                        <p:strVal val="visible"/>
                                      </p:to>
                                    </p:set>
                                    <p:animEffect transition="in" filter="wipe(left)">
                                      <p:cBhvr>
                                        <p:cTn id="176" dur="500"/>
                                        <p:tgtEl>
                                          <p:spTgt spid="4">
                                            <p:graphicEl>
                                              <a:chart seriesIdx="-4" categoryIdx="39" bldStep="category"/>
                                            </p:graphicEl>
                                          </p:spTgt>
                                        </p:tgtEl>
                                      </p:cBhvr>
                                    </p:animEffect>
                                  </p:childTnLst>
                                </p:cTn>
                              </p:par>
                            </p:childTnLst>
                          </p:cTn>
                        </p:par>
                        <p:par>
                          <p:cTn id="177" fill="hold">
                            <p:stCondLst>
                              <p:cond delay="5500"/>
                            </p:stCondLst>
                            <p:childTnLst>
                              <p:par>
                                <p:cTn id="178" presetID="22" presetClass="entr" presetSubtype="8" fill="hold" grpId="0" nodeType="afterEffect">
                                  <p:stCondLst>
                                    <p:cond delay="0"/>
                                  </p:stCondLst>
                                  <p:childTnLst>
                                    <p:set>
                                      <p:cBhvr>
                                        <p:cTn id="179" dur="1" fill="hold">
                                          <p:stCondLst>
                                            <p:cond delay="0"/>
                                          </p:stCondLst>
                                        </p:cTn>
                                        <p:tgtEl>
                                          <p:spTgt spid="4">
                                            <p:graphicEl>
                                              <a:chart seriesIdx="-4" categoryIdx="40" bldStep="category"/>
                                            </p:graphicEl>
                                          </p:spTgt>
                                        </p:tgtEl>
                                        <p:attrNameLst>
                                          <p:attrName>style.visibility</p:attrName>
                                        </p:attrNameLst>
                                      </p:cBhvr>
                                      <p:to>
                                        <p:strVal val="visible"/>
                                      </p:to>
                                    </p:set>
                                    <p:animEffect transition="in" filter="wipe(left)">
                                      <p:cBhvr>
                                        <p:cTn id="180" dur="500"/>
                                        <p:tgtEl>
                                          <p:spTgt spid="4">
                                            <p:graphicEl>
                                              <a:chart seriesIdx="-4" categoryIdx="40" bldStep="category"/>
                                            </p:graphicEl>
                                          </p:spTgt>
                                        </p:tgtEl>
                                      </p:cBhvr>
                                    </p:animEffect>
                                  </p:childTnLst>
                                </p:cTn>
                              </p:par>
                            </p:childTnLst>
                          </p:cTn>
                        </p:par>
                        <p:par>
                          <p:cTn id="181" fill="hold">
                            <p:stCondLst>
                              <p:cond delay="6000"/>
                            </p:stCondLst>
                            <p:childTnLst>
                              <p:par>
                                <p:cTn id="182" presetID="22" presetClass="entr" presetSubtype="8" fill="hold" grpId="0" nodeType="afterEffect">
                                  <p:stCondLst>
                                    <p:cond delay="0"/>
                                  </p:stCondLst>
                                  <p:childTnLst>
                                    <p:set>
                                      <p:cBhvr>
                                        <p:cTn id="183" dur="1" fill="hold">
                                          <p:stCondLst>
                                            <p:cond delay="0"/>
                                          </p:stCondLst>
                                        </p:cTn>
                                        <p:tgtEl>
                                          <p:spTgt spid="4">
                                            <p:graphicEl>
                                              <a:chart seriesIdx="-4" categoryIdx="41" bldStep="category"/>
                                            </p:graphicEl>
                                          </p:spTgt>
                                        </p:tgtEl>
                                        <p:attrNameLst>
                                          <p:attrName>style.visibility</p:attrName>
                                        </p:attrNameLst>
                                      </p:cBhvr>
                                      <p:to>
                                        <p:strVal val="visible"/>
                                      </p:to>
                                    </p:set>
                                    <p:animEffect transition="in" filter="wipe(left)">
                                      <p:cBhvr>
                                        <p:cTn id="184" dur="500"/>
                                        <p:tgtEl>
                                          <p:spTgt spid="4">
                                            <p:graphicEl>
                                              <a:chart seriesIdx="-4" categoryIdx="41" bldStep="category"/>
                                            </p:graphicEl>
                                          </p:spTgt>
                                        </p:tgtEl>
                                      </p:cBhvr>
                                    </p:animEffect>
                                  </p:childTnLst>
                                </p:cTn>
                              </p:par>
                            </p:childTnLst>
                          </p:cTn>
                        </p:par>
                        <p:par>
                          <p:cTn id="185" fill="hold">
                            <p:stCondLst>
                              <p:cond delay="6500"/>
                            </p:stCondLst>
                            <p:childTnLst>
                              <p:par>
                                <p:cTn id="186" presetID="22" presetClass="entr" presetSubtype="8" fill="hold" grpId="0" nodeType="afterEffect">
                                  <p:stCondLst>
                                    <p:cond delay="0"/>
                                  </p:stCondLst>
                                  <p:childTnLst>
                                    <p:set>
                                      <p:cBhvr>
                                        <p:cTn id="187" dur="1" fill="hold">
                                          <p:stCondLst>
                                            <p:cond delay="0"/>
                                          </p:stCondLst>
                                        </p:cTn>
                                        <p:tgtEl>
                                          <p:spTgt spid="4">
                                            <p:graphicEl>
                                              <a:chart seriesIdx="-4" categoryIdx="42" bldStep="category"/>
                                            </p:graphicEl>
                                          </p:spTgt>
                                        </p:tgtEl>
                                        <p:attrNameLst>
                                          <p:attrName>style.visibility</p:attrName>
                                        </p:attrNameLst>
                                      </p:cBhvr>
                                      <p:to>
                                        <p:strVal val="visible"/>
                                      </p:to>
                                    </p:set>
                                    <p:animEffect transition="in" filter="wipe(left)">
                                      <p:cBhvr>
                                        <p:cTn id="188" dur="500"/>
                                        <p:tgtEl>
                                          <p:spTgt spid="4">
                                            <p:graphicEl>
                                              <a:chart seriesIdx="-4" categoryIdx="42" bldStep="category"/>
                                            </p:graphicEl>
                                          </p:spTgt>
                                        </p:tgtEl>
                                      </p:cBhvr>
                                    </p:animEffect>
                                  </p:childTnLst>
                                </p:cTn>
                              </p:par>
                            </p:childTnLst>
                          </p:cTn>
                        </p:par>
                        <p:par>
                          <p:cTn id="189" fill="hold">
                            <p:stCondLst>
                              <p:cond delay="7000"/>
                            </p:stCondLst>
                            <p:childTnLst>
                              <p:par>
                                <p:cTn id="190" presetID="22" presetClass="entr" presetSubtype="8" fill="hold" grpId="0" nodeType="afterEffect">
                                  <p:stCondLst>
                                    <p:cond delay="0"/>
                                  </p:stCondLst>
                                  <p:childTnLst>
                                    <p:set>
                                      <p:cBhvr>
                                        <p:cTn id="191" dur="1" fill="hold">
                                          <p:stCondLst>
                                            <p:cond delay="0"/>
                                          </p:stCondLst>
                                        </p:cTn>
                                        <p:tgtEl>
                                          <p:spTgt spid="4">
                                            <p:graphicEl>
                                              <a:chart seriesIdx="-4" categoryIdx="43" bldStep="category"/>
                                            </p:graphicEl>
                                          </p:spTgt>
                                        </p:tgtEl>
                                        <p:attrNameLst>
                                          <p:attrName>style.visibility</p:attrName>
                                        </p:attrNameLst>
                                      </p:cBhvr>
                                      <p:to>
                                        <p:strVal val="visible"/>
                                      </p:to>
                                    </p:set>
                                    <p:animEffect transition="in" filter="wipe(left)">
                                      <p:cBhvr>
                                        <p:cTn id="192" dur="500"/>
                                        <p:tgtEl>
                                          <p:spTgt spid="4">
                                            <p:graphicEl>
                                              <a:chart seriesIdx="-4" categoryIdx="43" bldStep="category"/>
                                            </p:graphicEl>
                                          </p:spTgt>
                                        </p:tgtEl>
                                      </p:cBhvr>
                                    </p:animEffect>
                                  </p:childTnLst>
                                </p:cTn>
                              </p:par>
                            </p:childTnLst>
                          </p:cTn>
                        </p:par>
                        <p:par>
                          <p:cTn id="193" fill="hold">
                            <p:stCondLst>
                              <p:cond delay="7500"/>
                            </p:stCondLst>
                            <p:childTnLst>
                              <p:par>
                                <p:cTn id="194" presetID="22" presetClass="entr" presetSubtype="8" fill="hold" grpId="0" nodeType="afterEffect">
                                  <p:stCondLst>
                                    <p:cond delay="0"/>
                                  </p:stCondLst>
                                  <p:childTnLst>
                                    <p:set>
                                      <p:cBhvr>
                                        <p:cTn id="195" dur="1" fill="hold">
                                          <p:stCondLst>
                                            <p:cond delay="0"/>
                                          </p:stCondLst>
                                        </p:cTn>
                                        <p:tgtEl>
                                          <p:spTgt spid="4">
                                            <p:graphicEl>
                                              <a:chart seriesIdx="-4" categoryIdx="44" bldStep="category"/>
                                            </p:graphicEl>
                                          </p:spTgt>
                                        </p:tgtEl>
                                        <p:attrNameLst>
                                          <p:attrName>style.visibility</p:attrName>
                                        </p:attrNameLst>
                                      </p:cBhvr>
                                      <p:to>
                                        <p:strVal val="visible"/>
                                      </p:to>
                                    </p:set>
                                    <p:animEffect transition="in" filter="wipe(left)">
                                      <p:cBhvr>
                                        <p:cTn id="196" dur="500"/>
                                        <p:tgtEl>
                                          <p:spTgt spid="4">
                                            <p:graphicEl>
                                              <a:chart seriesIdx="-4" categoryIdx="44" bldStep="category"/>
                                            </p:graphicEl>
                                          </p:spTgt>
                                        </p:tgtEl>
                                      </p:cBhvr>
                                    </p:animEffect>
                                  </p:childTnLst>
                                </p:cTn>
                              </p:par>
                            </p:childTnLst>
                          </p:cTn>
                        </p:par>
                        <p:par>
                          <p:cTn id="197" fill="hold">
                            <p:stCondLst>
                              <p:cond delay="8000"/>
                            </p:stCondLst>
                            <p:childTnLst>
                              <p:par>
                                <p:cTn id="198" presetID="22" presetClass="entr" presetSubtype="8" fill="hold" grpId="0" nodeType="afterEffect">
                                  <p:stCondLst>
                                    <p:cond delay="0"/>
                                  </p:stCondLst>
                                  <p:childTnLst>
                                    <p:set>
                                      <p:cBhvr>
                                        <p:cTn id="199" dur="1" fill="hold">
                                          <p:stCondLst>
                                            <p:cond delay="0"/>
                                          </p:stCondLst>
                                        </p:cTn>
                                        <p:tgtEl>
                                          <p:spTgt spid="4">
                                            <p:graphicEl>
                                              <a:chart seriesIdx="-4" categoryIdx="45" bldStep="category"/>
                                            </p:graphicEl>
                                          </p:spTgt>
                                        </p:tgtEl>
                                        <p:attrNameLst>
                                          <p:attrName>style.visibility</p:attrName>
                                        </p:attrNameLst>
                                      </p:cBhvr>
                                      <p:to>
                                        <p:strVal val="visible"/>
                                      </p:to>
                                    </p:set>
                                    <p:animEffect transition="in" filter="wipe(left)">
                                      <p:cBhvr>
                                        <p:cTn id="200" dur="500"/>
                                        <p:tgtEl>
                                          <p:spTgt spid="4">
                                            <p:graphicEl>
                                              <a:chart seriesIdx="-4" categoryIdx="45" bldStep="category"/>
                                            </p:graphicEl>
                                          </p:spTgt>
                                        </p:tgtEl>
                                      </p:cBhvr>
                                    </p:animEffect>
                                  </p:childTnLst>
                                </p:cTn>
                              </p:par>
                            </p:childTnLst>
                          </p:cTn>
                        </p:par>
                        <p:par>
                          <p:cTn id="201" fill="hold">
                            <p:stCondLst>
                              <p:cond delay="8500"/>
                            </p:stCondLst>
                            <p:childTnLst>
                              <p:par>
                                <p:cTn id="202" presetID="22" presetClass="entr" presetSubtype="8" fill="hold" grpId="0" nodeType="afterEffect">
                                  <p:stCondLst>
                                    <p:cond delay="0"/>
                                  </p:stCondLst>
                                  <p:childTnLst>
                                    <p:set>
                                      <p:cBhvr>
                                        <p:cTn id="203" dur="1" fill="hold">
                                          <p:stCondLst>
                                            <p:cond delay="0"/>
                                          </p:stCondLst>
                                        </p:cTn>
                                        <p:tgtEl>
                                          <p:spTgt spid="4">
                                            <p:graphicEl>
                                              <a:chart seriesIdx="-4" categoryIdx="46" bldStep="category"/>
                                            </p:graphicEl>
                                          </p:spTgt>
                                        </p:tgtEl>
                                        <p:attrNameLst>
                                          <p:attrName>style.visibility</p:attrName>
                                        </p:attrNameLst>
                                      </p:cBhvr>
                                      <p:to>
                                        <p:strVal val="visible"/>
                                      </p:to>
                                    </p:set>
                                    <p:animEffect transition="in" filter="wipe(left)">
                                      <p:cBhvr>
                                        <p:cTn id="204" dur="500"/>
                                        <p:tgtEl>
                                          <p:spTgt spid="4">
                                            <p:graphicEl>
                                              <a:chart seriesIdx="-4" categoryIdx="46" bldStep="category"/>
                                            </p:graphicEl>
                                          </p:spTgt>
                                        </p:tgtEl>
                                      </p:cBhvr>
                                    </p:animEffect>
                                  </p:childTnLst>
                                </p:cTn>
                              </p:par>
                            </p:childTnLst>
                          </p:cTn>
                        </p:par>
                        <p:par>
                          <p:cTn id="205" fill="hold">
                            <p:stCondLst>
                              <p:cond delay="9000"/>
                            </p:stCondLst>
                            <p:childTnLst>
                              <p:par>
                                <p:cTn id="206" presetID="22" presetClass="entr" presetSubtype="8" fill="hold" grpId="0" nodeType="afterEffect">
                                  <p:stCondLst>
                                    <p:cond delay="0"/>
                                  </p:stCondLst>
                                  <p:childTnLst>
                                    <p:set>
                                      <p:cBhvr>
                                        <p:cTn id="207" dur="1" fill="hold">
                                          <p:stCondLst>
                                            <p:cond delay="0"/>
                                          </p:stCondLst>
                                        </p:cTn>
                                        <p:tgtEl>
                                          <p:spTgt spid="4">
                                            <p:graphicEl>
                                              <a:chart seriesIdx="-4" categoryIdx="47" bldStep="category"/>
                                            </p:graphicEl>
                                          </p:spTgt>
                                        </p:tgtEl>
                                        <p:attrNameLst>
                                          <p:attrName>style.visibility</p:attrName>
                                        </p:attrNameLst>
                                      </p:cBhvr>
                                      <p:to>
                                        <p:strVal val="visible"/>
                                      </p:to>
                                    </p:set>
                                    <p:animEffect transition="in" filter="wipe(left)">
                                      <p:cBhvr>
                                        <p:cTn id="208" dur="500"/>
                                        <p:tgtEl>
                                          <p:spTgt spid="4">
                                            <p:graphicEl>
                                              <a:chart seriesIdx="-4" categoryIdx="47" bldStep="category"/>
                                            </p:graphicEl>
                                          </p:spTgt>
                                        </p:tgtEl>
                                      </p:cBhvr>
                                    </p:animEffect>
                                  </p:childTnLst>
                                </p:cTn>
                              </p:par>
                            </p:childTnLst>
                          </p:cTn>
                        </p:par>
                        <p:par>
                          <p:cTn id="209" fill="hold">
                            <p:stCondLst>
                              <p:cond delay="9500"/>
                            </p:stCondLst>
                            <p:childTnLst>
                              <p:par>
                                <p:cTn id="210" presetID="22" presetClass="entr" presetSubtype="8" fill="hold" grpId="0" nodeType="afterEffect">
                                  <p:stCondLst>
                                    <p:cond delay="0"/>
                                  </p:stCondLst>
                                  <p:childTnLst>
                                    <p:set>
                                      <p:cBhvr>
                                        <p:cTn id="211" dur="1" fill="hold">
                                          <p:stCondLst>
                                            <p:cond delay="0"/>
                                          </p:stCondLst>
                                        </p:cTn>
                                        <p:tgtEl>
                                          <p:spTgt spid="4">
                                            <p:graphicEl>
                                              <a:chart seriesIdx="-4" categoryIdx="48" bldStep="category"/>
                                            </p:graphicEl>
                                          </p:spTgt>
                                        </p:tgtEl>
                                        <p:attrNameLst>
                                          <p:attrName>style.visibility</p:attrName>
                                        </p:attrNameLst>
                                      </p:cBhvr>
                                      <p:to>
                                        <p:strVal val="visible"/>
                                      </p:to>
                                    </p:set>
                                    <p:animEffect transition="in" filter="wipe(left)">
                                      <p:cBhvr>
                                        <p:cTn id="212" dur="500"/>
                                        <p:tgtEl>
                                          <p:spTgt spid="4">
                                            <p:graphicEl>
                                              <a:chart seriesIdx="-4" categoryIdx="48"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uiExpand="1"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22280C009860904386E6230198138E01" ma:contentTypeVersion="19" ma:contentTypeDescription="Create a new document." ma:contentTypeScope="" ma:versionID="f3f72a56e69c5ff84e60177e26a987d2">
  <xsd:schema xmlns:xsd="http://www.w3.org/2001/XMLSchema" xmlns:xs="http://www.w3.org/2001/XMLSchema" xmlns:p="http://schemas.microsoft.com/office/2006/metadata/properties" xmlns:ns2="64d69692-c9bf-4f07-9bc7-3546fc424f96" xmlns:ns3="84d66b87-9b4b-4586-bc95-1d516885c52e" targetNamespace="http://schemas.microsoft.com/office/2006/metadata/properties" ma:root="true" ma:fieldsID="ea49801e5a9d48c258c1710f7ef0f7d8" ns2:_="" ns3:_="">
    <xsd:import namespace="64d69692-c9bf-4f07-9bc7-3546fc424f96"/>
    <xsd:import namespace="84d66b87-9b4b-4586-bc95-1d516885c52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element ref="ns2:_dlc_DocId" minOccurs="0"/>
                <xsd:element ref="ns2:_dlc_DocIdUrl" minOccurs="0"/>
                <xsd:element ref="ns2:_dlc_DocIdPersistId"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d69692-c9bf-4f07-9bc7-3546fc424f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e94c9d-0660-4e9b-958e-fe52034a2bb6}" ma:internalName="TaxCatchAll" ma:showField="CatchAllData" ma:web="64d69692-c9bf-4f07-9bc7-3546fc424f96">
      <xsd:complexType>
        <xsd:complexContent>
          <xsd:extension base="dms:MultiChoiceLookup">
            <xsd:sequence>
              <xsd:element name="Value" type="dms:Lookup" maxOccurs="unbounded" minOccurs="0" nillable="true"/>
            </xsd:sequence>
          </xsd:extension>
        </xsd:complexContent>
      </xsd:complex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4d66b87-9b4b-4586-bc95-1d516885c5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458f8-ae83-4c2f-813a-5432372ded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64d69692-c9bf-4f07-9bc7-3546fc424f96">CJAKYKFAUSX2-2102554853-98710</_dlc_DocId>
    <_dlc_DocIdUrl xmlns="64d69692-c9bf-4f07-9bc7-3546fc424f96">
      <Url>https://ukhca.sharepoint.com/_layouts/15/DocIdRedir.aspx?ID=CJAKYKFAUSX2-2102554853-98710</Url>
      <Description>CJAKYKFAUSX2-2102554853-98710</Description>
    </_dlc_DocIdUrl>
    <TaxCatchAll xmlns="64d69692-c9bf-4f07-9bc7-3546fc424f96" xsi:nil="true"/>
    <lcf76f155ced4ddcb4097134ff3c332f xmlns="84d66b87-9b4b-4586-bc95-1d516885c5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457C6E-C685-47AC-BECE-B4FC3AE1EC7A}">
  <ds:schemaRefs>
    <ds:schemaRef ds:uri="http://schemas.microsoft.com/sharepoint/v3/contenttype/forms"/>
  </ds:schemaRefs>
</ds:datastoreItem>
</file>

<file path=customXml/itemProps2.xml><?xml version="1.0" encoding="utf-8"?>
<ds:datastoreItem xmlns:ds="http://schemas.openxmlformats.org/officeDocument/2006/customXml" ds:itemID="{2F6DE3C6-D6DE-4B62-8594-5A8FFE21C2C8}">
  <ds:schemaRefs>
    <ds:schemaRef ds:uri="http://schemas.microsoft.com/sharepoint/events"/>
  </ds:schemaRefs>
</ds:datastoreItem>
</file>

<file path=customXml/itemProps3.xml><?xml version="1.0" encoding="utf-8"?>
<ds:datastoreItem xmlns:ds="http://schemas.openxmlformats.org/officeDocument/2006/customXml" ds:itemID="{E230F554-5441-4677-BC90-5FE2777BE7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d69692-c9bf-4f07-9bc7-3546fc424f96"/>
    <ds:schemaRef ds:uri="84d66b87-9b4b-4586-bc95-1d516885c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CD70F4E-7AD4-467C-960B-113CC0F33D5B}">
  <ds:schemaRefs>
    <ds:schemaRef ds:uri="http://schemas.microsoft.com/office/2006/metadata/properties"/>
    <ds:schemaRef ds:uri="http://schemas.microsoft.com/office/2006/documentManagement/types"/>
    <ds:schemaRef ds:uri="http://purl.org/dc/dcmitype/"/>
    <ds:schemaRef ds:uri="http://purl.org/dc/terms/"/>
    <ds:schemaRef ds:uri="http://purl.org/dc/elements/1.1/"/>
    <ds:schemaRef ds:uri="http://www.w3.org/XML/1998/namespace"/>
    <ds:schemaRef ds:uri="84d66b87-9b4b-4586-bc95-1d516885c52e"/>
    <ds:schemaRef ds:uri="http://schemas.microsoft.com/office/infopath/2007/PartnerControls"/>
    <ds:schemaRef ds:uri="http://schemas.openxmlformats.org/package/2006/metadata/core-properties"/>
    <ds:schemaRef ds:uri="64d69692-c9bf-4f07-9bc7-3546fc424f96"/>
  </ds:schemaRefs>
</ds:datastoreItem>
</file>

<file path=docProps/app.xml><?xml version="1.0" encoding="utf-8"?>
<Properties xmlns="http://schemas.openxmlformats.org/officeDocument/2006/extended-properties" xmlns:vt="http://schemas.openxmlformats.org/officeDocument/2006/docPropsVTypes">
  <Template>be caring theme pp</Template>
  <TotalTime>343</TotalTime>
  <Words>4532</Words>
  <Application>Microsoft Macintosh PowerPoint</Application>
  <PresentationFormat>Widescreen</PresentationFormat>
  <Paragraphs>652</Paragraphs>
  <Slides>45</Slides>
  <Notes>40</Notes>
  <HiddenSlides>2</HiddenSlides>
  <MMClips>4</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45</vt:i4>
      </vt:variant>
    </vt:vector>
  </HeadingPairs>
  <TitlesOfParts>
    <vt:vector size="64" baseType="lpstr">
      <vt:lpstr>MingLiU_HKSCS-ExtB</vt:lpstr>
      <vt:lpstr>Aptos</vt:lpstr>
      <vt:lpstr>Aptos Display</vt:lpstr>
      <vt:lpstr>Arial</vt:lpstr>
      <vt:lpstr>Arvo</vt:lpstr>
      <vt:lpstr>Baguet Script</vt:lpstr>
      <vt:lpstr>Calibri</vt:lpstr>
      <vt:lpstr>Georgia</vt:lpstr>
      <vt:lpstr>Georgia Pro</vt:lpstr>
      <vt:lpstr>Georgia Pro Cond</vt:lpstr>
      <vt:lpstr>Lucida Handwriting</vt:lpstr>
      <vt:lpstr>Montserrat</vt:lpstr>
      <vt:lpstr>Roboto</vt:lpstr>
      <vt:lpstr>Script MT Bold</vt:lpstr>
      <vt:lpstr>Segoe Sans</vt:lpstr>
      <vt:lpstr>Segoe UI</vt:lpstr>
      <vt:lpstr>Wingdings</vt:lpstr>
      <vt:lpstr>Wingdings 2</vt:lpstr>
      <vt:lpstr>Custom Design</vt:lpstr>
      <vt:lpstr>PowerPoint Presentation</vt:lpstr>
      <vt:lpstr>RIGHT ADMINISTRATION GONE 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Routes of administration ( Right Route) </vt:lpstr>
      <vt:lpstr>PowerPoint Presentation</vt:lpstr>
      <vt:lpstr>PowerPoint Presentation</vt:lpstr>
      <vt:lpstr>PowerPoint Presentation</vt:lpstr>
      <vt:lpstr>PowerPoint Presentation</vt:lpstr>
      <vt:lpstr>PowerPoint Presentation</vt:lpstr>
      <vt:lpstr>PowerPoint Presentation</vt:lpstr>
      <vt:lpstr>Types of medication ( Right Medication) </vt:lpstr>
      <vt:lpstr>Types of medication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Reactions, Allergies &amp; Anaphylaxis  </vt:lpstr>
      <vt:lpstr>   The Administration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Douglas</dc:creator>
  <cp:lastModifiedBy>Matt Wilks</cp:lastModifiedBy>
  <cp:revision>7</cp:revision>
  <dcterms:created xsi:type="dcterms:W3CDTF">2025-04-23T07:18:49Z</dcterms:created>
  <dcterms:modified xsi:type="dcterms:W3CDTF">2025-12-01T15:29:48Z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0x01010022280C009860904386E6230198138E01</vt:lpwstr>
  </property>
  <property fmtid="{D5CDD505-2E9C-101B-9397-08002B2CF9AE}" pid="3" name="_dlc_DocIdItemGuid">
    <vt:lpwstr>f165d390-7435-4bb7-bd3f-90a97b895592</vt:lpwstr>
  </property>
  <property fmtid="{D5CDD505-2E9C-101B-9397-08002B2CF9AE}" pid="4" name="MediaServiceImageTags">
    <vt:lpwstr/>
  </property>
</Properties>
</file>